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8" r:id="rId2"/>
    <p:sldId id="281" r:id="rId3"/>
    <p:sldId id="304" r:id="rId4"/>
    <p:sldId id="446" r:id="rId5"/>
    <p:sldId id="474" r:id="rId6"/>
    <p:sldId id="466" r:id="rId7"/>
    <p:sldId id="475" r:id="rId8"/>
    <p:sldId id="476" r:id="rId9"/>
    <p:sldId id="477" r:id="rId10"/>
    <p:sldId id="429" r:id="rId11"/>
    <p:sldId id="479" r:id="rId12"/>
    <p:sldId id="481" r:id="rId13"/>
    <p:sldId id="482" r:id="rId14"/>
    <p:sldId id="483" r:id="rId15"/>
    <p:sldId id="478" r:id="rId16"/>
    <p:sldId id="484" r:id="rId17"/>
    <p:sldId id="485" r:id="rId18"/>
    <p:sldId id="487" r:id="rId19"/>
    <p:sldId id="486" r:id="rId20"/>
    <p:sldId id="4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60000"/>
    <a:srgbClr val="D6E0B4"/>
    <a:srgbClr val="B5FC04"/>
    <a:srgbClr val="AFE13F"/>
    <a:srgbClr val="A9D18E"/>
    <a:srgbClr val="F6F6F6"/>
    <a:srgbClr val="C7C4C4"/>
    <a:srgbClr val="C7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985" autoAdjust="0"/>
  </p:normalViewPr>
  <p:slideViewPr>
    <p:cSldViewPr snapToGrid="0">
      <p:cViewPr varScale="1">
        <p:scale>
          <a:sx n="83" d="100"/>
          <a:sy n="83" d="100"/>
        </p:scale>
        <p:origin x="154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7/9/2017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10</a:t>
            </a:fld>
            <a:endParaRPr lang="en-US"/>
          </a:p>
        </p:txBody>
      </p:sp>
    </p:spTree>
    <p:extLst>
      <p:ext uri="{BB962C8B-B14F-4D97-AF65-F5344CB8AC3E}">
        <p14:creationId xmlns:p14="http://schemas.microsoft.com/office/powerpoint/2010/main" val="99852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15</a:t>
            </a:fld>
            <a:endParaRPr lang="en-US"/>
          </a:p>
        </p:txBody>
      </p:sp>
    </p:spTree>
    <p:extLst>
      <p:ext uri="{BB962C8B-B14F-4D97-AF65-F5344CB8AC3E}">
        <p14:creationId xmlns:p14="http://schemas.microsoft.com/office/powerpoint/2010/main" val="161821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17</a:t>
            </a:fld>
            <a:endParaRPr lang="en-US"/>
          </a:p>
        </p:txBody>
      </p:sp>
    </p:spTree>
    <p:extLst>
      <p:ext uri="{BB962C8B-B14F-4D97-AF65-F5344CB8AC3E}">
        <p14:creationId xmlns:p14="http://schemas.microsoft.com/office/powerpoint/2010/main" val="331095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18</a:t>
            </a:fld>
            <a:endParaRPr lang="en-US"/>
          </a:p>
        </p:txBody>
      </p:sp>
    </p:spTree>
    <p:extLst>
      <p:ext uri="{BB962C8B-B14F-4D97-AF65-F5344CB8AC3E}">
        <p14:creationId xmlns:p14="http://schemas.microsoft.com/office/powerpoint/2010/main" val="422125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19</a:t>
            </a:fld>
            <a:endParaRPr lang="en-US"/>
          </a:p>
        </p:txBody>
      </p:sp>
    </p:spTree>
    <p:extLst>
      <p:ext uri="{BB962C8B-B14F-4D97-AF65-F5344CB8AC3E}">
        <p14:creationId xmlns:p14="http://schemas.microsoft.com/office/powerpoint/2010/main" val="325392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5009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1455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28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5309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959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095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075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1667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6611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0099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7/9/2017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91856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B61-649A-4EDD-BF2D-8D18F49DFD63}" type="datetimeFigureOut">
              <a:rPr lang="en-US" smtClean="0"/>
              <a:t>7/9/2017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3298344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3"/>
          <p:cNvSpPr txBox="1">
            <a:spLocks/>
          </p:cNvSpPr>
          <p:nvPr/>
        </p:nvSpPr>
        <p:spPr>
          <a:xfrm>
            <a:off x="309048" y="188842"/>
            <a:ext cx="11573903" cy="648031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92D050"/>
              </a:buClr>
              <a:buSzPct val="100000"/>
            </a:pPr>
            <a:r>
              <a:rPr lang="en-US" sz="4200" dirty="0">
                <a:solidFill>
                  <a:srgbClr val="92D050"/>
                </a:solidFill>
                <a:effectLst>
                  <a:glow rad="152400">
                    <a:schemeClr val="tx1"/>
                  </a:glow>
                  <a:outerShdw blurRad="38100" dist="38100" dir="2700000" algn="tl">
                    <a:schemeClr val="tx1"/>
                  </a:outerShdw>
                </a:effectLst>
                <a:latin typeface="Berlin Sans FB" panose="020E0602020502020306" pitchFamily="34" charset="0"/>
              </a:rPr>
              <a:t>26</a:t>
            </a:r>
            <a:r>
              <a:rPr lang="en-US" sz="42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After the sixty-two ‘sevens,’ the Anointed One will be put to death (will be cut off) and will have nothing. The people of the ruler who will come will destroy the city and the sanctuary. The end will come like a flood: War will continue until the end, and desolations have been decreed. </a:t>
            </a:r>
            <a:r>
              <a:rPr lang="en-US" sz="4200" dirty="0">
                <a:solidFill>
                  <a:srgbClr val="92D050"/>
                </a:solidFill>
                <a:effectLst>
                  <a:glow rad="152400">
                    <a:schemeClr val="tx1"/>
                  </a:glow>
                  <a:outerShdw blurRad="38100" dist="38100" dir="2700000" algn="tl">
                    <a:schemeClr val="tx1"/>
                  </a:outerShdw>
                </a:effectLst>
                <a:latin typeface="Berlin Sans FB" panose="020E0602020502020306" pitchFamily="34" charset="0"/>
              </a:rPr>
              <a:t>27</a:t>
            </a:r>
            <a:r>
              <a:rPr lang="en-US" sz="42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He will confirm a covenant with many for one ‘seven.’ In the middle of the ‘seven’ he will put an end to sacrifice and offering. And at the temple he will set up an abomination that causes desolation, until the end that is decreed is poured out on him (or it).”</a:t>
            </a:r>
          </a:p>
        </p:txBody>
      </p:sp>
    </p:spTree>
    <p:extLst>
      <p:ext uri="{BB962C8B-B14F-4D97-AF65-F5344CB8AC3E}">
        <p14:creationId xmlns:p14="http://schemas.microsoft.com/office/powerpoint/2010/main" val="2463728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u="sng"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Modern Interpretation</a:t>
            </a:r>
          </a:p>
        </p:txBody>
      </p:sp>
      <p:sp>
        <p:nvSpPr>
          <p:cNvPr id="4" name="Content Placeholder 3"/>
          <p:cNvSpPr txBox="1">
            <a:spLocks/>
          </p:cNvSpPr>
          <p:nvPr/>
        </p:nvSpPr>
        <p:spPr>
          <a:xfrm>
            <a:off x="447869" y="779227"/>
            <a:ext cx="11364686" cy="60787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6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last week (70th) or 7 years is detached and separated by several centuries from previous 69 </a:t>
            </a:r>
          </a:p>
          <a:p>
            <a:pPr marL="685800" indent="-685800" algn="l">
              <a:spcBef>
                <a:spcPts val="0"/>
              </a:spcBef>
              <a:spcAft>
                <a:spcPts val="6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Only 26a is in the past, 26b-27 is in the future (for us)</a:t>
            </a:r>
          </a:p>
          <a:p>
            <a:pPr marL="685800" indent="-685800" algn="l">
              <a:spcBef>
                <a:spcPts val="0"/>
              </a:spcBef>
              <a:spcAft>
                <a:spcPts val="6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end” means the end of the world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(this present age)</a:t>
            </a:r>
          </a:p>
          <a:p>
            <a:pPr marL="685800" indent="-685800" algn="l">
              <a:spcBef>
                <a:spcPts val="0"/>
              </a:spcBef>
              <a:spcAft>
                <a:spcPts val="6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Has direct context with interpretation of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book Revelation </a:t>
            </a:r>
          </a:p>
          <a:p>
            <a:pPr algn="l">
              <a:spcBef>
                <a:spcPts val="0"/>
              </a:spcBef>
              <a:spcAft>
                <a:spcPts val="600"/>
              </a:spcAft>
              <a:buClr>
                <a:srgbClr val="92D050"/>
              </a:buClr>
              <a:buSzPct val="100000"/>
            </a:pP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38112867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u="sng"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Modern Interpretation</a:t>
            </a:r>
          </a:p>
        </p:txBody>
      </p:sp>
      <p:sp>
        <p:nvSpPr>
          <p:cNvPr id="4" name="Content Placeholder 3"/>
          <p:cNvSpPr txBox="1">
            <a:spLocks/>
          </p:cNvSpPr>
          <p:nvPr/>
        </p:nvSpPr>
        <p:spPr>
          <a:xfrm>
            <a:off x="447869" y="779227"/>
            <a:ext cx="11439332" cy="60787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500"/>
              </a:spcAft>
              <a:buClr>
                <a:srgbClr val="92D050"/>
              </a:buClr>
              <a:buSzPct val="100000"/>
            </a:pP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Anti-Christ is who is referred to in vs. 27</a:t>
            </a:r>
          </a:p>
          <a:p>
            <a:pPr marL="685800" indent="-685800" algn="l">
              <a:spcBef>
                <a:spcPts val="0"/>
              </a:spcBef>
              <a:spcAft>
                <a:spcPts val="5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will make a covenant/treaty with many</a:t>
            </a:r>
          </a:p>
          <a:p>
            <a:pPr marL="685800" indent="-685800" algn="l">
              <a:spcBef>
                <a:spcPts val="0"/>
              </a:spcBef>
              <a:spcAft>
                <a:spcPts val="5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covenant will be for term of 1 week (7 years)</a:t>
            </a:r>
          </a:p>
          <a:p>
            <a:pPr marL="685800" indent="-685800" algn="l">
              <a:spcBef>
                <a:spcPts val="0"/>
              </a:spcBef>
              <a:spcAft>
                <a:spcPts val="5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it will have for its purpose to resume their ancient and long abolished temple sacrifices</a:t>
            </a:r>
          </a:p>
          <a:p>
            <a:pPr marL="685800" indent="-685800" algn="l">
              <a:spcBef>
                <a:spcPts val="0"/>
              </a:spcBef>
              <a:spcAft>
                <a:spcPts val="5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will break the covenant/treaty in the midst of the week (3.5 years) and “put an end to sacrifice and offering”</a:t>
            </a:r>
          </a:p>
          <a:p>
            <a:pPr marL="685800" indent="-685800" algn="l">
              <a:spcBef>
                <a:spcPts val="0"/>
              </a:spcBef>
              <a:spcAft>
                <a:spcPts val="5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“abomination…” is idol worship</a:t>
            </a:r>
          </a:p>
          <a:p>
            <a:pPr algn="l">
              <a:spcBef>
                <a:spcPts val="0"/>
              </a:spcBef>
              <a:spcAft>
                <a:spcPts val="600"/>
              </a:spcAft>
              <a:buClr>
                <a:srgbClr val="92D050"/>
              </a:buClr>
              <a:buSzPct val="100000"/>
            </a:pP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372015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F62DE6B9-B032-4109-8A55-F44A10211DD8}"/>
              </a:ext>
            </a:extLst>
          </p:cNvPr>
          <p:cNvSpPr txBox="1">
            <a:spLocks/>
          </p:cNvSpPr>
          <p:nvPr/>
        </p:nvSpPr>
        <p:spPr>
          <a:xfrm>
            <a:off x="149290" y="130629"/>
            <a:ext cx="5822302" cy="672737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92D050"/>
              </a:buClr>
              <a:buSzPct val="100000"/>
            </a:pPr>
            <a:r>
              <a:rPr lang="en-US" sz="37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New Living Translation</a:t>
            </a:r>
            <a:br>
              <a:rPr lang="en-US" sz="37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7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27 </a:t>
            </a: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ruler will make a treaty with the people for a period of one set of seven, but after half this time, he will put an end to the sacrifices and offerings. And as a climax to all his terrible deeds, he will set up a sacrilegious object that causes desecration, until the fate decreed for this defiler is finally poured out on him.”</a:t>
            </a:r>
          </a:p>
        </p:txBody>
      </p:sp>
      <p:cxnSp>
        <p:nvCxnSpPr>
          <p:cNvPr id="3" name="Straight Connector 2">
            <a:extLst>
              <a:ext uri="{FF2B5EF4-FFF2-40B4-BE49-F238E27FC236}">
                <a16:creationId xmlns:a16="http://schemas.microsoft.com/office/drawing/2014/main" id="{40C2031A-5C5B-4394-ABB6-1262F40A9C01}"/>
              </a:ext>
            </a:extLst>
          </p:cNvPr>
          <p:cNvCxnSpPr/>
          <p:nvPr/>
        </p:nvCxnSpPr>
        <p:spPr>
          <a:xfrm>
            <a:off x="6089783"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288AE361-9B52-4242-9AEF-96B93D9889A7}"/>
              </a:ext>
            </a:extLst>
          </p:cNvPr>
          <p:cNvSpPr txBox="1">
            <a:spLocks/>
          </p:cNvSpPr>
          <p:nvPr/>
        </p:nvSpPr>
        <p:spPr>
          <a:xfrm>
            <a:off x="6114665" y="65314"/>
            <a:ext cx="5822302" cy="672737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92D050"/>
              </a:buClr>
              <a:buSzPct val="100000"/>
            </a:pPr>
            <a:r>
              <a:rPr lang="en-US" sz="37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English Translation of Septuagint Version</a:t>
            </a:r>
          </a:p>
          <a:p>
            <a:pPr>
              <a:spcBef>
                <a:spcPts val="0"/>
              </a:spcBef>
              <a:buClr>
                <a:srgbClr val="92D050"/>
              </a:buClr>
              <a:buSzPct val="100000"/>
            </a:pPr>
            <a:r>
              <a:rPr lang="en-US" sz="37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27 </a:t>
            </a: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And one week shall establish the covenant with many; and in the midst of the week my sacrifice and drink offering shall be taken away; and upon the temple shall be the abomination of desolation; and at the end of the time (the age) an end shall be put to the desolation.”</a:t>
            </a:r>
          </a:p>
        </p:txBody>
      </p:sp>
    </p:spTree>
    <p:extLst>
      <p:ext uri="{BB962C8B-B14F-4D97-AF65-F5344CB8AC3E}">
        <p14:creationId xmlns:p14="http://schemas.microsoft.com/office/powerpoint/2010/main" val="402207146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4907902" y="149290"/>
            <a:ext cx="7147249" cy="660643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600"/>
              </a:spcAft>
              <a:buClr>
                <a:srgbClr val="92D050"/>
              </a:buClr>
              <a:buSzPct val="100000"/>
              <a:buFont typeface="Calibri" panose="020F0502020204030204" pitchFamily="34" charset="0"/>
              <a:buChar char="●"/>
            </a:pPr>
            <a:r>
              <a:rPr lang="en-US" sz="41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After</a:t>
            </a: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1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69</a:t>
            </a: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weeks, the </a:t>
            </a:r>
            <a:r>
              <a:rPr lang="en-US" sz="41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beginning </a:t>
            </a: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of the </a:t>
            </a:r>
            <a:r>
              <a:rPr lang="en-US" sz="41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70th </a:t>
            </a: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week</a:t>
            </a:r>
          </a:p>
          <a:p>
            <a:pPr marL="914400" indent="-914400" algn="l">
              <a:spcBef>
                <a:spcPts val="0"/>
              </a:spcBef>
              <a:spcAft>
                <a:spcPts val="600"/>
              </a:spcAft>
              <a:buClr>
                <a:srgbClr val="92D050"/>
              </a:buClr>
              <a:buSzPct val="100000"/>
              <a:buFont typeface="Calibri" panose="020F0502020204030204" pitchFamily="34" charset="0"/>
              <a:buChar char="●"/>
            </a:pPr>
            <a:r>
              <a:rPr lang="en-US" sz="41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Who is “the ruler who will come”?</a:t>
            </a:r>
          </a:p>
          <a:p>
            <a:pPr marL="914400" indent="-914400" algn="l">
              <a:spcBef>
                <a:spcPts val="0"/>
              </a:spcBef>
              <a:spcAft>
                <a:spcPts val="600"/>
              </a:spcAft>
              <a:buClr>
                <a:srgbClr val="92D050"/>
              </a:buClr>
              <a:buSzPct val="100000"/>
              <a:buFont typeface="Calibri" panose="020F0502020204030204" pitchFamily="34" charset="0"/>
              <a:buChar char="●"/>
            </a:pP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Titus, the ruler (or prince) who was in command of the armies (Romans) at the time of the destruction of Jerusalem</a:t>
            </a:r>
          </a:p>
          <a:p>
            <a:pPr marL="914400" indent="-914400" algn="l">
              <a:spcBef>
                <a:spcPts val="0"/>
              </a:spcBef>
              <a:spcAft>
                <a:spcPts val="600"/>
              </a:spcAft>
              <a:buClr>
                <a:srgbClr val="92D050"/>
              </a:buClr>
              <a:buSzPct val="100000"/>
              <a:buFont typeface="Calibri" panose="020F0502020204030204" pitchFamily="34" charset="0"/>
              <a:buChar char="●"/>
            </a:pPr>
            <a:r>
              <a:rPr lang="en-US" sz="41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What is the end that will come like a flood? </a:t>
            </a:r>
          </a:p>
        </p:txBody>
      </p:sp>
      <p:sp>
        <p:nvSpPr>
          <p:cNvPr id="6" name="Content Placeholder 3">
            <a:extLst>
              <a:ext uri="{FF2B5EF4-FFF2-40B4-BE49-F238E27FC236}">
                <a16:creationId xmlns:a16="http://schemas.microsoft.com/office/drawing/2014/main" id="{F62DE6B9-B032-4109-8A55-F44A10211DD8}"/>
              </a:ext>
            </a:extLst>
          </p:cNvPr>
          <p:cNvSpPr txBox="1">
            <a:spLocks/>
          </p:cNvSpPr>
          <p:nvPr/>
        </p:nvSpPr>
        <p:spPr>
          <a:xfrm>
            <a:off x="149290" y="149290"/>
            <a:ext cx="4758612" cy="670871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92D050"/>
              </a:buClr>
              <a:buSzPct val="100000"/>
            </a:pPr>
            <a:r>
              <a:rPr lang="en-US" sz="36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26 </a:t>
            </a:r>
            <a:r>
              <a:rPr lang="en-US" sz="3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After the sixty-two ‘sevens,’ the Anointed One will be put to death (will be cut off) and will have nothing. The people of the ruler who will come will destroy the city and the sanctuary. The end will come like a flood: War will continue until the end, and desolations have been decreed.</a:t>
            </a:r>
          </a:p>
        </p:txBody>
      </p:sp>
      <p:cxnSp>
        <p:nvCxnSpPr>
          <p:cNvPr id="3" name="Straight Connector 2">
            <a:extLst>
              <a:ext uri="{FF2B5EF4-FFF2-40B4-BE49-F238E27FC236}">
                <a16:creationId xmlns:a16="http://schemas.microsoft.com/office/drawing/2014/main" id="{40C2031A-5C5B-4394-ABB6-1262F40A9C01}"/>
              </a:ext>
            </a:extLst>
          </p:cNvPr>
          <p:cNvCxnSpPr/>
          <p:nvPr/>
        </p:nvCxnSpPr>
        <p:spPr>
          <a:xfrm>
            <a:off x="4907905"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0549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0" y="157071"/>
            <a:ext cx="12192000" cy="69646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Luke 19:41-44</a:t>
            </a:r>
          </a:p>
        </p:txBody>
      </p:sp>
      <p:sp>
        <p:nvSpPr>
          <p:cNvPr id="8" name="Content Placeholder 3"/>
          <p:cNvSpPr txBox="1">
            <a:spLocks/>
          </p:cNvSpPr>
          <p:nvPr/>
        </p:nvSpPr>
        <p:spPr>
          <a:xfrm>
            <a:off x="356839" y="1009649"/>
            <a:ext cx="11508059" cy="5675939"/>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rgbClr val="92D050"/>
              </a:buClr>
              <a:buSzPct val="100000"/>
            </a:pPr>
            <a:r>
              <a:rPr lang="en-US" sz="40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41 </a:t>
            </a:r>
            <a:r>
              <a:rPr lang="en-US" sz="4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As he approached Jerusalem and saw the city, he wept over it </a:t>
            </a:r>
            <a:r>
              <a:rPr lang="en-US" sz="40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42</a:t>
            </a:r>
            <a:r>
              <a:rPr lang="en-US" sz="4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and said, “If you, even you, had only known on this day what would bring you peace—but now it is hidden from your eyes. </a:t>
            </a:r>
            <a:r>
              <a:rPr lang="en-US" sz="40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43</a:t>
            </a:r>
            <a:r>
              <a:rPr lang="en-US" sz="4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The days will come upon you when your enemies will build an embankment against you and encircle you and hem you in on every side. </a:t>
            </a:r>
            <a:r>
              <a:rPr lang="en-US" sz="40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44 </a:t>
            </a:r>
            <a:r>
              <a:rPr lang="en-US" sz="4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They will dash you to the ground, you and the children within your walls. They will not leave one stone on another, because you did not recognize the time of God’s coming to you.”</a:t>
            </a:r>
          </a:p>
        </p:txBody>
      </p:sp>
    </p:spTree>
    <p:extLst>
      <p:ext uri="{BB962C8B-B14F-4D97-AF65-F5344CB8AC3E}">
        <p14:creationId xmlns:p14="http://schemas.microsoft.com/office/powerpoint/2010/main" val="8571425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4907902" y="149290"/>
            <a:ext cx="7147249" cy="660643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600"/>
              </a:spcAft>
              <a:buClr>
                <a:srgbClr val="92D050"/>
              </a:buClr>
              <a:buSzPct val="100000"/>
              <a:buFont typeface="Calibri" panose="020F0502020204030204" pitchFamily="34" charset="0"/>
              <a:buChar char="●"/>
            </a:pPr>
            <a:r>
              <a:rPr lang="en-US" sz="4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Who is the pronoun ‘he’ referring to? </a:t>
            </a:r>
          </a:p>
          <a:p>
            <a:pPr marL="914400" indent="-914400" algn="l">
              <a:spcBef>
                <a:spcPts val="0"/>
              </a:spcBef>
              <a:spcAft>
                <a:spcPts val="600"/>
              </a:spcAft>
              <a:buClr>
                <a:srgbClr val="92D050"/>
              </a:buClr>
              <a:buSzPct val="100000"/>
              <a:buFont typeface="Calibri" panose="020F0502020204030204" pitchFamily="34" charset="0"/>
              <a:buChar char="●"/>
            </a:pPr>
            <a:r>
              <a:rPr lang="en-US" sz="4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Jesus confirms His covenant with many</a:t>
            </a:r>
          </a:p>
          <a:p>
            <a:pPr lvl="1" algn="l">
              <a:lnSpc>
                <a:spcPct val="85000"/>
              </a:lnSpc>
              <a:spcBef>
                <a:spcPts val="600"/>
              </a:spcBef>
              <a:spcAft>
                <a:spcPts val="600"/>
              </a:spcAft>
              <a:buClr>
                <a:srgbClr val="92D050"/>
              </a:buClr>
              <a:buSzPct val="100000"/>
            </a:pPr>
            <a:r>
              <a:rPr lang="en-US" sz="38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Matthew 26:28</a:t>
            </a:r>
            <a:br>
              <a:rPr lang="en-US" sz="3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(NIV) This is my blood of the </a:t>
            </a:r>
            <a:r>
              <a:rPr lang="en-US" sz="3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covenant</a:t>
            </a:r>
            <a:r>
              <a:rPr lang="en-US" sz="3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which is poured out for </a:t>
            </a:r>
            <a:r>
              <a:rPr lang="en-US" sz="3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many</a:t>
            </a:r>
            <a:r>
              <a:rPr lang="en-US" sz="3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for the forgiveness of sins.</a:t>
            </a:r>
            <a:br>
              <a:rPr lang="en-US" sz="3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(NLT) For this is my blood, which </a:t>
            </a:r>
            <a:r>
              <a:rPr lang="en-US" sz="3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confirms the covenant</a:t>
            </a:r>
            <a:r>
              <a:rPr lang="en-US" sz="3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…to forgive the sins of </a:t>
            </a:r>
            <a:r>
              <a:rPr lang="en-US" sz="3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many</a:t>
            </a:r>
            <a:r>
              <a:rPr lang="en-US" sz="3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endParaRPr lang="en-US" sz="3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6" name="Content Placeholder 3">
            <a:extLst>
              <a:ext uri="{FF2B5EF4-FFF2-40B4-BE49-F238E27FC236}">
                <a16:creationId xmlns:a16="http://schemas.microsoft.com/office/drawing/2014/main" id="{F62DE6B9-B032-4109-8A55-F44A10211DD8}"/>
              </a:ext>
            </a:extLst>
          </p:cNvPr>
          <p:cNvSpPr txBox="1">
            <a:spLocks/>
          </p:cNvSpPr>
          <p:nvPr/>
        </p:nvSpPr>
        <p:spPr>
          <a:xfrm>
            <a:off x="149290" y="47013"/>
            <a:ext cx="4758612" cy="643848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92D050"/>
              </a:buClr>
              <a:buSzPct val="100000"/>
            </a:pPr>
            <a:r>
              <a:rPr lang="en-US" sz="37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27 </a:t>
            </a: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will confirm a covenant with many for one ‘seven.’ In the middle of the ‘seven’ </a:t>
            </a:r>
            <a:b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will put an end to sacrifice and offering. And at the temple </a:t>
            </a:r>
            <a:b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will set up an abomination that causes desolation, </a:t>
            </a:r>
            <a:b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until the end that is decreed is poured out on him (or it).”</a:t>
            </a:r>
          </a:p>
        </p:txBody>
      </p:sp>
      <p:cxnSp>
        <p:nvCxnSpPr>
          <p:cNvPr id="3" name="Straight Connector 2">
            <a:extLst>
              <a:ext uri="{FF2B5EF4-FFF2-40B4-BE49-F238E27FC236}">
                <a16:creationId xmlns:a16="http://schemas.microsoft.com/office/drawing/2014/main" id="{40C2031A-5C5B-4394-ABB6-1262F40A9C01}"/>
              </a:ext>
            </a:extLst>
          </p:cNvPr>
          <p:cNvCxnSpPr/>
          <p:nvPr/>
        </p:nvCxnSpPr>
        <p:spPr>
          <a:xfrm>
            <a:off x="4907905"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7275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4907902" y="149290"/>
            <a:ext cx="7284098" cy="660643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600"/>
              </a:spcAft>
              <a:buClr>
                <a:srgbClr val="92D050"/>
              </a:buClr>
              <a:buSzPct val="100000"/>
              <a:buFont typeface="Calibri" panose="020F0502020204030204" pitchFamily="34" charset="0"/>
              <a:buChar char="●"/>
            </a:pPr>
            <a:r>
              <a:rPr lang="en-US" sz="39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 the middle of the ‘seven’ (70th week) </a:t>
            </a:r>
          </a:p>
          <a:p>
            <a:pPr marL="914400" indent="-914400" algn="l">
              <a:spcBef>
                <a:spcPts val="0"/>
              </a:spcBef>
              <a:spcAft>
                <a:spcPts val="600"/>
              </a:spcAft>
              <a:buClr>
                <a:srgbClr val="92D050"/>
              </a:buClr>
              <a:buSzPct val="100000"/>
              <a:buFont typeface="Calibri" panose="020F0502020204030204" pitchFamily="34" charset="0"/>
              <a:buChar char="●"/>
            </a:pPr>
            <a:r>
              <a:rPr lang="en-US" sz="39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put an end to sacrifice </a:t>
            </a:r>
            <a:br>
              <a:rPr lang="en-US" sz="39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9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and offering</a:t>
            </a:r>
          </a:p>
          <a:p>
            <a:pPr marL="914400" indent="-914400" algn="l">
              <a:spcBef>
                <a:spcPts val="0"/>
              </a:spcBef>
              <a:spcAft>
                <a:spcPts val="600"/>
              </a:spcAft>
              <a:buClr>
                <a:srgbClr val="92D050"/>
              </a:buClr>
              <a:buSzPct val="100000"/>
              <a:buFont typeface="Calibri" panose="020F0502020204030204" pitchFamily="34" charset="0"/>
              <a:buChar char="●"/>
            </a:pPr>
            <a:r>
              <a:rPr lang="en-US" sz="39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Gospel preached to Jews after His ascension for another half a week (3.5 years) before being proclaimed to Gentiles</a:t>
            </a:r>
          </a:p>
          <a:p>
            <a:pPr marL="914400" indent="-914400" algn="l">
              <a:spcBef>
                <a:spcPts val="0"/>
              </a:spcBef>
              <a:spcAft>
                <a:spcPts val="600"/>
              </a:spcAft>
              <a:buClr>
                <a:srgbClr val="92D050"/>
              </a:buClr>
              <a:buSzPct val="100000"/>
              <a:buFont typeface="Calibri" panose="020F0502020204030204" pitchFamily="34" charset="0"/>
              <a:buChar char="●"/>
            </a:pPr>
            <a:r>
              <a:rPr lang="en-US" sz="39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abomination that causes desolation- </a:t>
            </a:r>
            <a:r>
              <a:rPr lang="en-US" sz="39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expression means an armed heathen force</a:t>
            </a:r>
          </a:p>
        </p:txBody>
      </p:sp>
      <p:cxnSp>
        <p:nvCxnSpPr>
          <p:cNvPr id="3" name="Straight Connector 2">
            <a:extLst>
              <a:ext uri="{FF2B5EF4-FFF2-40B4-BE49-F238E27FC236}">
                <a16:creationId xmlns:a16="http://schemas.microsoft.com/office/drawing/2014/main" id="{40C2031A-5C5B-4394-ABB6-1262F40A9C01}"/>
              </a:ext>
            </a:extLst>
          </p:cNvPr>
          <p:cNvCxnSpPr/>
          <p:nvPr/>
        </p:nvCxnSpPr>
        <p:spPr>
          <a:xfrm>
            <a:off x="4907905"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E63A2204-7365-42EC-A286-34F3A35707C4}"/>
              </a:ext>
            </a:extLst>
          </p:cNvPr>
          <p:cNvSpPr txBox="1">
            <a:spLocks/>
          </p:cNvSpPr>
          <p:nvPr/>
        </p:nvSpPr>
        <p:spPr>
          <a:xfrm>
            <a:off x="149290" y="47013"/>
            <a:ext cx="4758612" cy="643848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92D050"/>
              </a:buClr>
              <a:buSzPct val="100000"/>
            </a:pPr>
            <a:r>
              <a:rPr lang="en-US" sz="37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27 </a:t>
            </a: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will confirm a covenant with many for one ‘seven.’ In the middle of the ‘seven’ </a:t>
            </a:r>
            <a:b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will put an end to sacrifice and offering. And at the temple </a:t>
            </a:r>
            <a:b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will set up an abomination that causes desolation, </a:t>
            </a:r>
            <a:b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until the end that is decreed is poured out on him (or it).”</a:t>
            </a:r>
          </a:p>
        </p:txBody>
      </p:sp>
    </p:spTree>
    <p:extLst>
      <p:ext uri="{BB962C8B-B14F-4D97-AF65-F5344CB8AC3E}">
        <p14:creationId xmlns:p14="http://schemas.microsoft.com/office/powerpoint/2010/main" val="184701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2034074"/>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“Father, forgive them; for they know not what they do” (Luke 23:34)</a:t>
            </a:r>
          </a:p>
        </p:txBody>
      </p:sp>
      <p:sp>
        <p:nvSpPr>
          <p:cNvPr id="4" name="Content Placeholder 3"/>
          <p:cNvSpPr txBox="1">
            <a:spLocks/>
          </p:cNvSpPr>
          <p:nvPr/>
        </p:nvSpPr>
        <p:spPr>
          <a:xfrm>
            <a:off x="1334795" y="3023118"/>
            <a:ext cx="9536923" cy="383488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800"/>
              </a:spcAft>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 answer to that prayer the full probationary period of forty years </a:t>
            </a: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(A.D. 30 to A.D. 70)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was added to their national existence</a:t>
            </a:r>
          </a:p>
        </p:txBody>
      </p:sp>
    </p:spTree>
    <p:extLst>
      <p:ext uri="{BB962C8B-B14F-4D97-AF65-F5344CB8AC3E}">
        <p14:creationId xmlns:p14="http://schemas.microsoft.com/office/powerpoint/2010/main" val="4148718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In Conclusion…</a:t>
            </a:r>
          </a:p>
        </p:txBody>
      </p:sp>
      <p:sp>
        <p:nvSpPr>
          <p:cNvPr id="4" name="Content Placeholder 3"/>
          <p:cNvSpPr txBox="1">
            <a:spLocks/>
          </p:cNvSpPr>
          <p:nvPr/>
        </p:nvSpPr>
        <p:spPr>
          <a:xfrm>
            <a:off x="317241" y="914400"/>
            <a:ext cx="11403045" cy="594360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8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Breaking off parts of prophecy and applying them to detached future centuries has nothing in Scripture to support it</a:t>
            </a:r>
          </a:p>
          <a:p>
            <a:pPr marL="914400" indent="-914400" algn="l">
              <a:spcBef>
                <a:spcPts val="0"/>
              </a:spcBef>
              <a:spcAft>
                <a:spcPts val="18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We must interpret Scripture with Scripture</a:t>
            </a:r>
          </a:p>
          <a:p>
            <a:pPr marL="914400" indent="-914400" algn="l">
              <a:spcBef>
                <a:spcPts val="0"/>
              </a:spcBef>
              <a:spcAft>
                <a:spcPts val="1800"/>
              </a:spcAft>
              <a:buClr>
                <a:srgbClr val="92D050"/>
              </a:buClr>
              <a:buSzPct val="100000"/>
              <a:buFont typeface="Calibri" panose="020F0502020204030204" pitchFamily="34" charset="0"/>
              <a:buChar char="●"/>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There may be possibilities of secondary and final fulfillments to prophecies in Scripture that we have not discovered. But we must tread carefully </a:t>
            </a:r>
          </a:p>
        </p:txBody>
      </p:sp>
    </p:spTree>
    <p:extLst>
      <p:ext uri="{BB962C8B-B14F-4D97-AF65-F5344CB8AC3E}">
        <p14:creationId xmlns:p14="http://schemas.microsoft.com/office/powerpoint/2010/main" val="29932637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958020-6DF3-4ED4-BC81-0A7D081C96C6}"/>
              </a:ext>
            </a:extLst>
          </p:cNvPr>
          <p:cNvSpPr txBox="1"/>
          <p:nvPr/>
        </p:nvSpPr>
        <p:spPr>
          <a:xfrm>
            <a:off x="0" y="5258219"/>
            <a:ext cx="12192000" cy="1092607"/>
          </a:xfrm>
          <a:prstGeom prst="rect">
            <a:avLst/>
          </a:prstGeom>
          <a:noFill/>
        </p:spPr>
        <p:txBody>
          <a:bodyPr wrap="square" rtlCol="0">
            <a:spAutoFit/>
          </a:bodyPr>
          <a:lstStyle/>
          <a:p>
            <a:pPr algn="ctr"/>
            <a:r>
              <a:rPr lang="en-US" sz="6500" dirty="0">
                <a:solidFill>
                  <a:srgbClr val="92D050"/>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Revelation 11:1-3</a:t>
            </a:r>
          </a:p>
        </p:txBody>
      </p:sp>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397419"/>
            <a:ext cx="12192000" cy="3477875"/>
          </a:xfrm>
          <a:prstGeom prst="rect">
            <a:avLst/>
          </a:prstGeom>
          <a:noFill/>
        </p:spPr>
        <p:txBody>
          <a:bodyPr wrap="square" rtlCol="0">
            <a:spAutoFit/>
          </a:bodyPr>
          <a:lstStyle/>
          <a:p>
            <a:pPr algn="ctr"/>
            <a:r>
              <a:rPr lang="en-US" sz="5500" dirty="0">
                <a:solidFill>
                  <a:srgbClr val="92D050"/>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I recommend this book: </a:t>
            </a:r>
            <a:br>
              <a:rPr lang="en-US" sz="5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br>
            <a:r>
              <a:rPr lang="en-US" sz="5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THE SEVENTY WEEKS AND </a:t>
            </a:r>
            <a:br>
              <a:rPr lang="en-US" sz="5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br>
            <a:r>
              <a:rPr lang="en-US" sz="5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THE GREAT TRIBULATION </a:t>
            </a:r>
            <a:br>
              <a:rPr lang="en-US" sz="5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br>
            <a:r>
              <a:rPr lang="en-US" sz="5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by Philip Mauro</a:t>
            </a:r>
          </a:p>
        </p:txBody>
      </p:sp>
    </p:spTree>
    <p:extLst>
      <p:ext uri="{BB962C8B-B14F-4D97-AF65-F5344CB8AC3E}">
        <p14:creationId xmlns:p14="http://schemas.microsoft.com/office/powerpoint/2010/main" val="25862419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9129" y="1165190"/>
            <a:ext cx="11466656" cy="4093428"/>
          </a:xfrm>
          <a:prstGeom prst="rect">
            <a:avLst/>
          </a:prstGeom>
          <a:noFill/>
        </p:spPr>
        <p:txBody>
          <a:bodyPr wrap="square" rtlCol="0">
            <a:spAutoFit/>
          </a:bodyPr>
          <a:lstStyle/>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Week 20: </a:t>
            </a:r>
          </a:p>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The Great Tribulation &amp; </a:t>
            </a:r>
            <a:b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b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Daniel’s ‘70 Weeks’</a:t>
            </a:r>
          </a:p>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(Daniel 9:20-27)</a:t>
            </a:r>
          </a:p>
        </p:txBody>
      </p:sp>
    </p:spTree>
    <p:extLst>
      <p:ext uri="{BB962C8B-B14F-4D97-AF65-F5344CB8AC3E}">
        <p14:creationId xmlns:p14="http://schemas.microsoft.com/office/powerpoint/2010/main" val="13322048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Purpose for this study</a:t>
            </a:r>
          </a:p>
        </p:txBody>
      </p:sp>
      <p:sp>
        <p:nvSpPr>
          <p:cNvPr id="4" name="Content Placeholder 3"/>
          <p:cNvSpPr txBox="1">
            <a:spLocks/>
          </p:cNvSpPr>
          <p:nvPr/>
        </p:nvSpPr>
        <p:spPr>
          <a:xfrm>
            <a:off x="822960" y="870179"/>
            <a:ext cx="11064239" cy="588554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600"/>
              </a:spcAft>
              <a:buClr>
                <a:srgbClr val="92D050"/>
              </a:buClr>
              <a:buSzPct val="100000"/>
              <a:buFont typeface="+mj-lt"/>
              <a:buAutoNum type="arabicPeriod"/>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love of God’s Word</a:t>
            </a:r>
          </a:p>
          <a:p>
            <a:pPr marL="914400" indent="-914400" algn="l">
              <a:spcBef>
                <a:spcPts val="0"/>
              </a:spcBef>
              <a:spcAft>
                <a:spcPts val="600"/>
              </a:spcAft>
              <a:buClr>
                <a:srgbClr val="92D050"/>
              </a:buClr>
              <a:buSzPct val="100000"/>
              <a:buFont typeface="+mj-lt"/>
              <a:buAutoNum type="arabicPeriod"/>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Principle of Interpretation:</a:t>
            </a:r>
            <a:b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Interpretation should not rest upon surmise or speculation; but only what is supported either by direct proof from Scripture, or by reasonable deduction from Scripture</a:t>
            </a:r>
          </a:p>
          <a:p>
            <a:pPr marL="914400" indent="-914400" algn="l">
              <a:spcBef>
                <a:spcPts val="0"/>
              </a:spcBef>
              <a:spcAft>
                <a:spcPts val="600"/>
              </a:spcAft>
              <a:buClr>
                <a:srgbClr val="92D050"/>
              </a:buClr>
              <a:buSzPct val="100000"/>
              <a:buFont typeface="+mj-lt"/>
              <a:buAutoNum type="arabicPeriod" startAt="3"/>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Interpretation linked to Revelation</a:t>
            </a:r>
          </a:p>
        </p:txBody>
      </p:sp>
    </p:spTree>
    <p:extLst>
      <p:ext uri="{BB962C8B-B14F-4D97-AF65-F5344CB8AC3E}">
        <p14:creationId xmlns:p14="http://schemas.microsoft.com/office/powerpoint/2010/main" val="28765283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2071396"/>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Turn to </a:t>
            </a:r>
            <a:r>
              <a:rPr lang="en-US" sz="55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Daniel 9:20-27</a:t>
            </a:r>
          </a:p>
        </p:txBody>
      </p:sp>
      <p:sp>
        <p:nvSpPr>
          <p:cNvPr id="4" name="Content Placeholder 3"/>
          <p:cNvSpPr txBox="1">
            <a:spLocks/>
          </p:cNvSpPr>
          <p:nvPr/>
        </p:nvSpPr>
        <p:spPr>
          <a:xfrm>
            <a:off x="1586204" y="3172408"/>
            <a:ext cx="10300995" cy="358331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setting of this prophecy </a:t>
            </a:r>
          </a:p>
          <a:p>
            <a:pPr lvl="2" algn="l">
              <a:lnSpc>
                <a:spcPct val="100000"/>
              </a:lnSpc>
              <a:spcBef>
                <a:spcPts val="0"/>
              </a:spcBef>
              <a:spcAft>
                <a:spcPts val="600"/>
              </a:spcAft>
              <a:buClr>
                <a:srgbClr val="92D050"/>
              </a:buClr>
              <a:buSzPct val="100000"/>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 response to prayer</a:t>
            </a:r>
          </a:p>
        </p:txBody>
      </p:sp>
    </p:spTree>
    <p:extLst>
      <p:ext uri="{BB962C8B-B14F-4D97-AF65-F5344CB8AC3E}">
        <p14:creationId xmlns:p14="http://schemas.microsoft.com/office/powerpoint/2010/main" val="3188071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4907902" y="149290"/>
            <a:ext cx="7147249" cy="660643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600"/>
              </a:spcAft>
              <a:buClr>
                <a:srgbClr val="92D050"/>
              </a:buClr>
              <a:buSzPct val="100000"/>
              <a:buFont typeface="Calibri" panose="020F0502020204030204" pitchFamily="34" charset="0"/>
              <a:buChar char="●"/>
            </a:pP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70 ‘sevens’ or ‘weeks’ = </a:t>
            </a:r>
            <a:b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(of years) </a:t>
            </a:r>
            <a:r>
              <a:rPr lang="en-US" sz="41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490 years </a:t>
            </a:r>
          </a:p>
          <a:p>
            <a:pPr marL="914400" indent="-914400" algn="l">
              <a:spcBef>
                <a:spcPts val="0"/>
              </a:spcBef>
              <a:spcAft>
                <a:spcPts val="600"/>
              </a:spcAft>
              <a:buClr>
                <a:srgbClr val="92D050"/>
              </a:buClr>
              <a:buSzPct val="100000"/>
              <a:buFont typeface="Calibri" panose="020F0502020204030204" pitchFamily="34" charset="0"/>
              <a:buChar char="●"/>
            </a:pP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Decreed for- </a:t>
            </a:r>
            <a:b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Israel (your people) and Jerusalem (holy city) </a:t>
            </a:r>
          </a:p>
          <a:p>
            <a:pPr marL="914400" indent="-914400" algn="l">
              <a:spcBef>
                <a:spcPts val="0"/>
              </a:spcBef>
              <a:spcAft>
                <a:spcPts val="600"/>
              </a:spcAft>
              <a:buClr>
                <a:srgbClr val="92D050"/>
              </a:buClr>
              <a:buSzPct val="100000"/>
              <a:buFont typeface="Calibri" panose="020F0502020204030204" pitchFamily="34" charset="0"/>
              <a:buChar char="●"/>
            </a:pP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Account given of the second period of national existence of the Jewish people</a:t>
            </a:r>
          </a:p>
          <a:p>
            <a:pPr marL="914400" indent="-914400" algn="l">
              <a:spcBef>
                <a:spcPts val="0"/>
              </a:spcBef>
              <a:spcAft>
                <a:spcPts val="600"/>
              </a:spcAft>
              <a:buClr>
                <a:srgbClr val="92D050"/>
              </a:buClr>
              <a:buSzPct val="100000"/>
              <a:buFont typeface="Calibri" panose="020F0502020204030204" pitchFamily="34" charset="0"/>
              <a:buChar char="●"/>
            </a:pPr>
            <a:r>
              <a:rPr lang="en-US" sz="41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Six things which were to be accomplished within the period of 490 years</a:t>
            </a:r>
          </a:p>
        </p:txBody>
      </p:sp>
      <p:sp>
        <p:nvSpPr>
          <p:cNvPr id="6" name="Content Placeholder 3">
            <a:extLst>
              <a:ext uri="{FF2B5EF4-FFF2-40B4-BE49-F238E27FC236}">
                <a16:creationId xmlns:a16="http://schemas.microsoft.com/office/drawing/2014/main" id="{F62DE6B9-B032-4109-8A55-F44A10211DD8}"/>
              </a:ext>
            </a:extLst>
          </p:cNvPr>
          <p:cNvSpPr txBox="1">
            <a:spLocks/>
          </p:cNvSpPr>
          <p:nvPr/>
        </p:nvSpPr>
        <p:spPr>
          <a:xfrm>
            <a:off x="149290" y="307552"/>
            <a:ext cx="4758612" cy="6550448"/>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92D050"/>
              </a:buClr>
              <a:buSzPct val="100000"/>
            </a:pPr>
            <a:r>
              <a:rPr lang="en-US" sz="37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24</a:t>
            </a: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“Seventy ‘sevens’ are decreed for your people and your holy city to finish transgression, to put </a:t>
            </a:r>
            <a:b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an end to sin, to atone for wickedness, to bring in everlasting righteousness, to seal up vision and prophecy and to anoint the Most Holy Place (or One).</a:t>
            </a:r>
          </a:p>
        </p:txBody>
      </p:sp>
      <p:cxnSp>
        <p:nvCxnSpPr>
          <p:cNvPr id="3" name="Straight Connector 2">
            <a:extLst>
              <a:ext uri="{FF2B5EF4-FFF2-40B4-BE49-F238E27FC236}">
                <a16:creationId xmlns:a16="http://schemas.microsoft.com/office/drawing/2014/main" id="{40C2031A-5C5B-4394-ABB6-1262F40A9C01}"/>
              </a:ext>
            </a:extLst>
          </p:cNvPr>
          <p:cNvCxnSpPr/>
          <p:nvPr/>
        </p:nvCxnSpPr>
        <p:spPr>
          <a:xfrm>
            <a:off x="4907905"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9862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4907902" y="149290"/>
            <a:ext cx="7147249" cy="660643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4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It </a:t>
            </a:r>
            <a:r>
              <a:rPr lang="en-US" sz="4200" i="1"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can</a:t>
            </a:r>
            <a:r>
              <a:rPr lang="en-US" sz="4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be known and understood</a:t>
            </a:r>
          </a:p>
          <a:p>
            <a:pPr marL="914400" indent="-914400" algn="l">
              <a:spcBef>
                <a:spcPts val="0"/>
              </a:spcBef>
              <a:spcAft>
                <a:spcPts val="1200"/>
              </a:spcAft>
              <a:buClr>
                <a:srgbClr val="92D050"/>
              </a:buClr>
              <a:buSzPct val="100000"/>
              <a:buFont typeface="Calibri" panose="020F0502020204030204" pitchFamily="34" charset="0"/>
              <a:buChar char="●"/>
            </a:pPr>
            <a:r>
              <a:rPr lang="en-US" sz="42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When does the stretch of 490 years begin?</a:t>
            </a:r>
          </a:p>
          <a:p>
            <a:pPr marL="914400" indent="-914400" algn="l">
              <a:spcBef>
                <a:spcPts val="0"/>
              </a:spcBef>
              <a:spcAft>
                <a:spcPts val="1200"/>
              </a:spcAft>
              <a:buClr>
                <a:srgbClr val="92D050"/>
              </a:buClr>
              <a:buSzPct val="100000"/>
              <a:buFont typeface="Calibri" panose="020F0502020204030204" pitchFamily="34" charset="0"/>
              <a:buChar char="●"/>
            </a:pPr>
            <a:r>
              <a:rPr lang="en-US" sz="4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decree of Cyrus the Great freeing the Jews and granting them liberty to return from exile to rebuild their city. </a:t>
            </a:r>
            <a:br>
              <a:rPr lang="en-US" sz="4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(Ezra 1:1-4; Isaiah 45:13)</a:t>
            </a:r>
          </a:p>
        </p:txBody>
      </p:sp>
      <p:sp>
        <p:nvSpPr>
          <p:cNvPr id="6" name="Content Placeholder 3">
            <a:extLst>
              <a:ext uri="{FF2B5EF4-FFF2-40B4-BE49-F238E27FC236}">
                <a16:creationId xmlns:a16="http://schemas.microsoft.com/office/drawing/2014/main" id="{F62DE6B9-B032-4109-8A55-F44A10211DD8}"/>
              </a:ext>
            </a:extLst>
          </p:cNvPr>
          <p:cNvSpPr txBox="1">
            <a:spLocks/>
          </p:cNvSpPr>
          <p:nvPr/>
        </p:nvSpPr>
        <p:spPr>
          <a:xfrm>
            <a:off x="149290" y="307552"/>
            <a:ext cx="4758612" cy="6550448"/>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92D050"/>
              </a:buClr>
              <a:buSzPct val="100000"/>
            </a:pPr>
            <a:r>
              <a:rPr lang="en-US" sz="37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25</a:t>
            </a: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“Know and understand this: From the issuing of the decree to restore and rebuild Jerusalem until the Anointed One, the ruler, comes, there will be seven ‘sevens,’ and sixty-two ‘sevens.’ It will be rebuilt with streets and a trench, but in times of trouble.</a:t>
            </a:r>
          </a:p>
        </p:txBody>
      </p:sp>
      <p:cxnSp>
        <p:nvCxnSpPr>
          <p:cNvPr id="3" name="Straight Connector 2">
            <a:extLst>
              <a:ext uri="{FF2B5EF4-FFF2-40B4-BE49-F238E27FC236}">
                <a16:creationId xmlns:a16="http://schemas.microsoft.com/office/drawing/2014/main" id="{40C2031A-5C5B-4394-ABB6-1262F40A9C01}"/>
              </a:ext>
            </a:extLst>
          </p:cNvPr>
          <p:cNvCxnSpPr/>
          <p:nvPr/>
        </p:nvCxnSpPr>
        <p:spPr>
          <a:xfrm>
            <a:off x="4907905"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5479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4907902" y="149290"/>
            <a:ext cx="7147249" cy="660643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42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What was the precise event that marked the Anointed One’s coming? </a:t>
            </a:r>
          </a:p>
          <a:p>
            <a:pPr marL="914400" indent="-914400" algn="l">
              <a:spcBef>
                <a:spcPts val="0"/>
              </a:spcBef>
              <a:spcAft>
                <a:spcPts val="1200"/>
              </a:spcAft>
              <a:buClr>
                <a:srgbClr val="92D050"/>
              </a:buClr>
              <a:buSzPct val="100000"/>
              <a:buFont typeface="Calibri" panose="020F0502020204030204" pitchFamily="34" charset="0"/>
              <a:buChar char="●"/>
            </a:pPr>
            <a:r>
              <a:rPr lang="en-US" sz="4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When was Jesus of Nazareth presented to Israel as the Anointed One?</a:t>
            </a:r>
          </a:p>
          <a:p>
            <a:pPr marL="914400" indent="-914400" algn="l">
              <a:spcBef>
                <a:spcPts val="0"/>
              </a:spcBef>
              <a:spcAft>
                <a:spcPts val="1200"/>
              </a:spcAft>
              <a:buClr>
                <a:srgbClr val="92D050"/>
              </a:buClr>
              <a:buSzPct val="100000"/>
              <a:buFont typeface="Calibri" panose="020F0502020204030204" pitchFamily="34" charset="0"/>
              <a:buChar char="●"/>
            </a:pPr>
            <a:r>
              <a:rPr lang="en-US" sz="4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His baptism in the Jordan when He was "anointed" for His ministry </a:t>
            </a:r>
          </a:p>
        </p:txBody>
      </p:sp>
      <p:sp>
        <p:nvSpPr>
          <p:cNvPr id="6" name="Content Placeholder 3">
            <a:extLst>
              <a:ext uri="{FF2B5EF4-FFF2-40B4-BE49-F238E27FC236}">
                <a16:creationId xmlns:a16="http://schemas.microsoft.com/office/drawing/2014/main" id="{F62DE6B9-B032-4109-8A55-F44A10211DD8}"/>
              </a:ext>
            </a:extLst>
          </p:cNvPr>
          <p:cNvSpPr txBox="1">
            <a:spLocks/>
          </p:cNvSpPr>
          <p:nvPr/>
        </p:nvSpPr>
        <p:spPr>
          <a:xfrm>
            <a:off x="149290" y="307552"/>
            <a:ext cx="4758612" cy="6550448"/>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rgbClr val="92D050"/>
              </a:buClr>
              <a:buSzPct val="100000"/>
            </a:pPr>
            <a:r>
              <a:rPr lang="en-US" sz="37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25</a:t>
            </a:r>
            <a:r>
              <a:rPr lang="en-US" sz="3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“Know and understand this: From the issuing of the decree to restore and rebuild Jerusalem until the Anointed One, the ruler, comes, there will be seven ‘sevens,’ and sixty-two ‘sevens.’ It will be rebuilt with streets and a trench, but in times of trouble.</a:t>
            </a:r>
          </a:p>
        </p:txBody>
      </p:sp>
      <p:cxnSp>
        <p:nvCxnSpPr>
          <p:cNvPr id="3" name="Straight Connector 2">
            <a:extLst>
              <a:ext uri="{FF2B5EF4-FFF2-40B4-BE49-F238E27FC236}">
                <a16:creationId xmlns:a16="http://schemas.microsoft.com/office/drawing/2014/main" id="{40C2031A-5C5B-4394-ABB6-1262F40A9C01}"/>
              </a:ext>
            </a:extLst>
          </p:cNvPr>
          <p:cNvCxnSpPr/>
          <p:nvPr/>
        </p:nvCxnSpPr>
        <p:spPr>
          <a:xfrm>
            <a:off x="4907905"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81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70 Weeks divided into 3 Parts:</a:t>
            </a:r>
          </a:p>
        </p:txBody>
      </p:sp>
      <p:sp>
        <p:nvSpPr>
          <p:cNvPr id="4" name="Content Placeholder 3"/>
          <p:cNvSpPr txBox="1">
            <a:spLocks/>
          </p:cNvSpPr>
          <p:nvPr/>
        </p:nvSpPr>
        <p:spPr>
          <a:xfrm>
            <a:off x="636348" y="972457"/>
            <a:ext cx="11354526" cy="588554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buClr>
                <a:srgbClr val="92D050"/>
              </a:buClr>
              <a:buSzPct val="100000"/>
            </a:pP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1st potion-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 weeks (49 years) –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rebuilding of the city and temple took place</a:t>
            </a:r>
          </a:p>
          <a:p>
            <a:pPr algn="l">
              <a:spcBef>
                <a:spcPts val="0"/>
              </a:spcBef>
              <a:spcAft>
                <a:spcPts val="600"/>
              </a:spcAft>
              <a:buClr>
                <a:srgbClr val="92D050"/>
              </a:buClr>
              <a:buSzPct val="100000"/>
            </a:pP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2nd portion-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62 weeks (434 years) - uneventful, so far as this prophecy is concerned</a:t>
            </a:r>
          </a:p>
          <a:p>
            <a:pPr algn="l">
              <a:spcBef>
                <a:spcPts val="0"/>
              </a:spcBef>
              <a:spcAft>
                <a:spcPts val="600"/>
              </a:spcAft>
              <a:buClr>
                <a:srgbClr val="92D050"/>
              </a:buClr>
              <a:buSzPct val="100000"/>
            </a:pP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3rd portion-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 week (7 years) –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most stupendous events of all time (vs. 24 is accomplished)</a:t>
            </a:r>
          </a:p>
          <a:p>
            <a:pPr algn="l">
              <a:spcBef>
                <a:spcPts val="600"/>
              </a:spcBef>
              <a:spcAft>
                <a:spcPts val="600"/>
              </a:spcAft>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TOTAL- 70 weeks (490 years)</a:t>
            </a:r>
          </a:p>
          <a:p>
            <a:pPr algn="l">
              <a:spcBef>
                <a:spcPts val="0"/>
              </a:spcBef>
              <a:spcAft>
                <a:spcPts val="600"/>
              </a:spcAft>
              <a:buClr>
                <a:srgbClr val="92D050"/>
              </a:buClr>
              <a:buSzPct val="100000"/>
            </a:pP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17609313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8496</TotalTime>
  <Words>1005</Words>
  <Application>Microsoft Office PowerPoint</Application>
  <PresentationFormat>Widescreen</PresentationFormat>
  <Paragraphs>73</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CWP-Tech</cp:lastModifiedBy>
  <cp:revision>351</cp:revision>
  <dcterms:created xsi:type="dcterms:W3CDTF">2016-11-29T14:13:56Z</dcterms:created>
  <dcterms:modified xsi:type="dcterms:W3CDTF">2017-07-09T13:44:10Z</dcterms:modified>
</cp:coreProperties>
</file>