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8" r:id="rId2"/>
    <p:sldId id="281" r:id="rId3"/>
    <p:sldId id="304" r:id="rId4"/>
    <p:sldId id="337" r:id="rId5"/>
    <p:sldId id="353" r:id="rId6"/>
    <p:sldId id="343" r:id="rId7"/>
    <p:sldId id="342" r:id="rId8"/>
    <p:sldId id="344" r:id="rId9"/>
    <p:sldId id="346" r:id="rId10"/>
    <p:sldId id="345" r:id="rId11"/>
    <p:sldId id="347" r:id="rId12"/>
    <p:sldId id="348" r:id="rId13"/>
    <p:sldId id="349" r:id="rId14"/>
    <p:sldId id="336" r:id="rId15"/>
    <p:sldId id="354" r:id="rId16"/>
    <p:sldId id="350" r:id="rId17"/>
    <p:sldId id="324" r:id="rId18"/>
    <p:sldId id="327" r:id="rId19"/>
    <p:sldId id="351" r:id="rId20"/>
    <p:sldId id="35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D18E"/>
    <a:srgbClr val="F6F6F6"/>
    <a:srgbClr val="C7C4C4"/>
    <a:srgbClr val="CC0000"/>
    <a:srgbClr val="C7C4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05" d="100"/>
          <a:sy n="105" d="100"/>
        </p:scale>
        <p:origin x="702"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500975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814553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828261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45309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D36B61-649A-4EDD-BF2D-8D18F49DFD63}" type="datetimeFigureOut">
              <a:rPr lang="en-US" smtClean="0"/>
              <a:t>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495986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D36B61-649A-4EDD-BF2D-8D18F49DFD63}" type="datetimeFigureOut">
              <a:rPr lang="en-US" smtClean="0"/>
              <a:t>2/19/2017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1809557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D36B61-649A-4EDD-BF2D-8D18F49DFD63}" type="datetimeFigureOut">
              <a:rPr lang="en-US" smtClean="0"/>
              <a:t>2/19/2017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07581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D36B61-649A-4EDD-BF2D-8D18F49DFD63}" type="datetimeFigureOut">
              <a:rPr lang="en-US" smtClean="0"/>
              <a:t>2/19/2017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416672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36B61-649A-4EDD-BF2D-8D18F49DFD63}" type="datetimeFigureOut">
              <a:rPr lang="en-US" smtClean="0"/>
              <a:t>2/19/2017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661193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D36B61-649A-4EDD-BF2D-8D18F49DFD63}" type="datetimeFigureOut">
              <a:rPr lang="en-US" smtClean="0"/>
              <a:t>2/19/2017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3009905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D36B61-649A-4EDD-BF2D-8D18F49DFD63}" type="datetimeFigureOut">
              <a:rPr lang="en-US" smtClean="0"/>
              <a:t>2/19/2017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1918562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36B61-649A-4EDD-BF2D-8D18F49DFD63}" type="datetimeFigureOut">
              <a:rPr lang="en-US" smtClean="0"/>
              <a:t>2/19/2017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B2914-1193-4B5B-B3C5-E1B6482C93A8}" type="slidenum">
              <a:rPr lang="en-US" smtClean="0"/>
              <a:t>‹#›</a:t>
            </a:fld>
            <a:endParaRPr lang="en-US" dirty="0"/>
          </a:p>
        </p:txBody>
      </p:sp>
    </p:spTree>
    <p:extLst>
      <p:ext uri="{BB962C8B-B14F-4D97-AF65-F5344CB8AC3E}">
        <p14:creationId xmlns:p14="http://schemas.microsoft.com/office/powerpoint/2010/main" val="32983447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74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59094" y="150648"/>
            <a:ext cx="12192000" cy="53340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300" u="sng"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Ephesians 5:8-13</a:t>
            </a:r>
          </a:p>
        </p:txBody>
      </p:sp>
      <p:sp>
        <p:nvSpPr>
          <p:cNvPr id="8" name="Content Placeholder 3"/>
          <p:cNvSpPr txBox="1">
            <a:spLocks/>
          </p:cNvSpPr>
          <p:nvPr/>
        </p:nvSpPr>
        <p:spPr>
          <a:xfrm>
            <a:off x="261257" y="727788"/>
            <a:ext cx="11551298" cy="6061689"/>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1200"/>
              </a:spcBef>
              <a:buClr>
                <a:schemeClr val="accent6">
                  <a:lumMod val="60000"/>
                  <a:lumOff val="40000"/>
                </a:schemeClr>
              </a:buClr>
              <a:buSzPct val="100000"/>
            </a:pPr>
            <a:r>
              <a:rPr lang="en-US" sz="43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8</a:t>
            </a:r>
            <a:r>
              <a:rPr lang="en-US" sz="43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For you were once darkness, but </a:t>
            </a:r>
            <a:r>
              <a:rPr lang="en-US" sz="43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t>now you are light in the Lord</a:t>
            </a:r>
            <a:r>
              <a:rPr lang="en-US" sz="43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3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t>Live as children of light </a:t>
            </a:r>
            <a:br>
              <a:rPr lang="en-US" sz="43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3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9</a:t>
            </a:r>
            <a:r>
              <a:rPr lang="en-US" sz="43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(for the fruit of the light consists in all goodness, righteousness and truth) </a:t>
            </a:r>
            <a:r>
              <a:rPr lang="en-US" sz="43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10</a:t>
            </a:r>
            <a:r>
              <a:rPr lang="en-US" sz="43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and find out what pleases the Lord. </a:t>
            </a:r>
            <a:r>
              <a:rPr lang="en-US" sz="43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11</a:t>
            </a:r>
            <a:r>
              <a:rPr lang="en-US" sz="43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3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t>Have nothing to do with the fruitless deeds of darkness</a:t>
            </a:r>
            <a:r>
              <a:rPr lang="en-US" sz="43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but rather expose them. </a:t>
            </a:r>
            <a:r>
              <a:rPr lang="en-US" sz="43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12</a:t>
            </a:r>
            <a:r>
              <a:rPr lang="en-US" sz="43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It is shameful even to mention what the disobedient do in secret. </a:t>
            </a:r>
            <a:r>
              <a:rPr lang="en-US" sz="43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13</a:t>
            </a:r>
            <a:r>
              <a:rPr lang="en-US" sz="43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But everything exposed by the light becomes visible—and </a:t>
            </a:r>
            <a:r>
              <a:rPr lang="en-US" sz="43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t>everything that is illuminated becomes a light</a:t>
            </a:r>
            <a:r>
              <a:rPr lang="en-US" sz="43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t>
            </a:r>
          </a:p>
        </p:txBody>
      </p:sp>
    </p:spTree>
    <p:extLst>
      <p:ext uri="{BB962C8B-B14F-4D97-AF65-F5344CB8AC3E}">
        <p14:creationId xmlns:p14="http://schemas.microsoft.com/office/powerpoint/2010/main" val="7787148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59094" y="461087"/>
            <a:ext cx="12192000" cy="53340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000" u="sng"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Isaiah 60:1-3</a:t>
            </a:r>
          </a:p>
        </p:txBody>
      </p:sp>
      <p:sp>
        <p:nvSpPr>
          <p:cNvPr id="8" name="Content Placeholder 3"/>
          <p:cNvSpPr txBox="1">
            <a:spLocks/>
          </p:cNvSpPr>
          <p:nvPr/>
        </p:nvSpPr>
        <p:spPr>
          <a:xfrm>
            <a:off x="485192" y="994488"/>
            <a:ext cx="11103428" cy="5632481"/>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1200"/>
              </a:spcBef>
              <a:buClr>
                <a:schemeClr val="accent6">
                  <a:lumMod val="60000"/>
                  <a:lumOff val="40000"/>
                </a:schemeClr>
              </a:buClr>
              <a:buSzPct val="100000"/>
            </a:pPr>
            <a:r>
              <a:rPr lang="en-US" sz="50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1</a:t>
            </a: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50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t>Arise, shine, for your light has come, and the glory of the LORD rises upon you. </a:t>
            </a:r>
            <a:r>
              <a:rPr lang="en-US" sz="50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2</a:t>
            </a: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See, darkness covers the earth and thick darkness is over the peoples, </a:t>
            </a:r>
            <a:r>
              <a:rPr lang="en-US" sz="50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t>but the LORD rises upon you and his glory appears over you.</a:t>
            </a: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50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3</a:t>
            </a: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50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t>Nations will come to your light, and kings to the brightness of your dawn.</a:t>
            </a: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t>
            </a:r>
            <a:endParaRPr lang="en-US" sz="50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spTree>
    <p:extLst>
      <p:ext uri="{BB962C8B-B14F-4D97-AF65-F5344CB8AC3E}">
        <p14:creationId xmlns:p14="http://schemas.microsoft.com/office/powerpoint/2010/main" val="274687631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59094" y="287693"/>
            <a:ext cx="12192000" cy="53340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700" u="sng"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Matthew 5:13-16</a:t>
            </a:r>
            <a:r>
              <a:rPr lang="en-US" sz="47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3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(NASB)</a:t>
            </a:r>
          </a:p>
        </p:txBody>
      </p:sp>
      <p:sp>
        <p:nvSpPr>
          <p:cNvPr id="8" name="Content Placeholder 3"/>
          <p:cNvSpPr txBox="1">
            <a:spLocks/>
          </p:cNvSpPr>
          <p:nvPr/>
        </p:nvSpPr>
        <p:spPr>
          <a:xfrm>
            <a:off x="261257" y="821094"/>
            <a:ext cx="11551298" cy="5968383"/>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1200"/>
              </a:spcBef>
              <a:buClr>
                <a:schemeClr val="accent6">
                  <a:lumMod val="60000"/>
                  <a:lumOff val="40000"/>
                </a:schemeClr>
              </a:buClr>
              <a:buSzPct val="100000"/>
            </a:pPr>
            <a:r>
              <a:rPr lang="en-US" sz="47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13</a:t>
            </a:r>
            <a:r>
              <a:rPr lang="en-US" sz="47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“You are the salt of the earth; but if the salt has become tasteless, how can it be made salty again? It is no longer good for anything, except to be thrown out and trampled under foot by men. </a:t>
            </a:r>
            <a:r>
              <a:rPr lang="en-US" sz="47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14</a:t>
            </a:r>
            <a:r>
              <a:rPr lang="en-US" sz="47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7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t>You are the light of the world. </a:t>
            </a:r>
            <a:r>
              <a:rPr lang="en-US" sz="47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 city set on a hill cannot be hidden; </a:t>
            </a:r>
            <a:r>
              <a:rPr lang="en-US" sz="47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15</a:t>
            </a:r>
            <a:r>
              <a:rPr lang="en-US" sz="47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7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t>nor does anyone light a lamp and put it under a basket, but on the lampstand</a:t>
            </a:r>
            <a:r>
              <a:rPr lang="en-US" sz="47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and it gives light to all who are in the house… </a:t>
            </a:r>
          </a:p>
        </p:txBody>
      </p:sp>
    </p:spTree>
    <p:extLst>
      <p:ext uri="{BB962C8B-B14F-4D97-AF65-F5344CB8AC3E}">
        <p14:creationId xmlns:p14="http://schemas.microsoft.com/office/powerpoint/2010/main" val="14193581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59094" y="287693"/>
            <a:ext cx="12192000" cy="53340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700" u="sng"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Matthew 5:13-16</a:t>
            </a:r>
            <a:r>
              <a:rPr lang="en-US" sz="47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3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(NASB)</a:t>
            </a:r>
          </a:p>
        </p:txBody>
      </p:sp>
      <p:sp>
        <p:nvSpPr>
          <p:cNvPr id="8" name="Content Placeholder 3"/>
          <p:cNvSpPr txBox="1">
            <a:spLocks/>
          </p:cNvSpPr>
          <p:nvPr/>
        </p:nvSpPr>
        <p:spPr>
          <a:xfrm>
            <a:off x="1320281" y="1380931"/>
            <a:ext cx="9433249" cy="5651142"/>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1200"/>
              </a:spcBef>
              <a:buClr>
                <a:schemeClr val="accent6">
                  <a:lumMod val="60000"/>
                  <a:lumOff val="40000"/>
                </a:schemeClr>
              </a:buClr>
              <a:buSzPct val="100000"/>
            </a:pPr>
            <a:r>
              <a:rPr lang="en-US" sz="50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16</a:t>
            </a: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50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t>Let your light shine before men in such a way that they may see your good works, and glorify your Father who is in heaven.</a:t>
            </a: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t>
            </a:r>
          </a:p>
        </p:txBody>
      </p:sp>
    </p:spTree>
    <p:extLst>
      <p:ext uri="{BB962C8B-B14F-4D97-AF65-F5344CB8AC3E}">
        <p14:creationId xmlns:p14="http://schemas.microsoft.com/office/powerpoint/2010/main" val="123862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344838" y="1170872"/>
            <a:ext cx="7502323" cy="3785652"/>
          </a:xfrm>
          <a:prstGeom prst="rect">
            <a:avLst/>
          </a:prstGeom>
          <a:noFill/>
        </p:spPr>
        <p:txBody>
          <a:bodyPr wrap="square" rtlCol="0">
            <a:spAutoFit/>
          </a:bodyPr>
          <a:lstStyle/>
          <a:p>
            <a:pPr algn="ctr"/>
            <a:r>
              <a:rPr lang="en-US" sz="60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He is going to judge them on how much light they are giving off in the world</a:t>
            </a:r>
          </a:p>
        </p:txBody>
      </p:sp>
    </p:spTree>
    <p:extLst>
      <p:ext uri="{BB962C8B-B14F-4D97-AF65-F5344CB8AC3E}">
        <p14:creationId xmlns:p14="http://schemas.microsoft.com/office/powerpoint/2010/main" val="353791171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52901" y="2469320"/>
            <a:ext cx="6086198" cy="1169551"/>
          </a:xfrm>
          <a:prstGeom prst="rect">
            <a:avLst/>
          </a:prstGeom>
          <a:noFill/>
        </p:spPr>
        <p:txBody>
          <a:bodyPr wrap="square" rtlCol="0">
            <a:spAutoFit/>
          </a:bodyPr>
          <a:lstStyle/>
          <a:p>
            <a:pPr algn="ctr"/>
            <a:r>
              <a:rPr lang="en-US" sz="70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Matthew 25:1-13</a:t>
            </a:r>
          </a:p>
        </p:txBody>
      </p:sp>
    </p:spTree>
    <p:extLst>
      <p:ext uri="{BB962C8B-B14F-4D97-AF65-F5344CB8AC3E}">
        <p14:creationId xmlns:p14="http://schemas.microsoft.com/office/powerpoint/2010/main" val="15785027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52900" y="226651"/>
            <a:ext cx="6086198" cy="1169551"/>
          </a:xfrm>
          <a:prstGeom prst="rect">
            <a:avLst/>
          </a:prstGeom>
          <a:noFill/>
        </p:spPr>
        <p:txBody>
          <a:bodyPr wrap="square" rtlCol="0">
            <a:spAutoFit/>
          </a:bodyPr>
          <a:lstStyle/>
          <a:p>
            <a:pPr algn="ctr"/>
            <a:r>
              <a:rPr lang="en-US" sz="70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Matthew 25:1-13</a:t>
            </a:r>
          </a:p>
        </p:txBody>
      </p:sp>
      <p:sp>
        <p:nvSpPr>
          <p:cNvPr id="4" name="TextBox 3"/>
          <p:cNvSpPr txBox="1"/>
          <p:nvPr/>
        </p:nvSpPr>
        <p:spPr>
          <a:xfrm>
            <a:off x="1697510" y="1757873"/>
            <a:ext cx="8796977" cy="4401205"/>
          </a:xfrm>
          <a:prstGeom prst="rect">
            <a:avLst/>
          </a:prstGeom>
          <a:noFill/>
        </p:spPr>
        <p:txBody>
          <a:bodyPr wrap="square" rtlCol="0">
            <a:spAutoFit/>
          </a:bodyPr>
          <a:lstStyle/>
          <a:p>
            <a:pPr algn="ctr"/>
            <a:r>
              <a:rPr lang="en-US" sz="7000" dirty="0">
                <a:solidFill>
                  <a:schemeClr val="accent6">
                    <a:lumMod val="60000"/>
                    <a:lumOff val="40000"/>
                  </a:schemeClr>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Jesus among the lampstands trims the wicks and assures they are filled with oil</a:t>
            </a:r>
          </a:p>
        </p:txBody>
      </p:sp>
    </p:spTree>
    <p:extLst>
      <p:ext uri="{BB962C8B-B14F-4D97-AF65-F5344CB8AC3E}">
        <p14:creationId xmlns:p14="http://schemas.microsoft.com/office/powerpoint/2010/main" val="15412504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687175" cy="6858000"/>
          </a:xfrm>
          <a:prstGeom prst="rect">
            <a:avLst/>
          </a:prstGeom>
        </p:spPr>
      </p:pic>
    </p:spTree>
    <p:extLst>
      <p:ext uri="{BB962C8B-B14F-4D97-AF65-F5344CB8AC3E}">
        <p14:creationId xmlns:p14="http://schemas.microsoft.com/office/powerpoint/2010/main" val="40015891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 y="183404"/>
            <a:ext cx="12192000" cy="684049"/>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7-fold pattern of 7 letters to 7 churches</a:t>
            </a:r>
          </a:p>
        </p:txBody>
      </p:sp>
      <p:sp>
        <p:nvSpPr>
          <p:cNvPr id="8" name="Content Placeholder 3"/>
          <p:cNvSpPr txBox="1">
            <a:spLocks/>
          </p:cNvSpPr>
          <p:nvPr/>
        </p:nvSpPr>
        <p:spPr>
          <a:xfrm>
            <a:off x="615820" y="1101012"/>
            <a:ext cx="11121028" cy="5756989"/>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914400" algn="l">
              <a:spcBef>
                <a:spcPts val="1200"/>
              </a:spcBef>
              <a:buClr>
                <a:schemeClr val="accent6">
                  <a:lumMod val="60000"/>
                  <a:lumOff val="40000"/>
                </a:schemeClr>
              </a:buClr>
              <a:buSzPct val="100000"/>
              <a:buFont typeface="+mj-lt"/>
              <a:buAutoNum type="arabicParen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Each given specific description of Jesus (an aspect of the revelation of Christ that correlates to their situation)</a:t>
            </a:r>
          </a:p>
          <a:p>
            <a:pPr marL="914400" indent="-914400" algn="l">
              <a:spcBef>
                <a:spcPts val="1200"/>
              </a:spcBef>
              <a:buClr>
                <a:schemeClr val="accent6">
                  <a:lumMod val="60000"/>
                  <a:lumOff val="40000"/>
                </a:schemeClr>
              </a:buClr>
              <a:buSzPct val="100000"/>
              <a:buFont typeface="+mj-lt"/>
              <a:buAutoNum type="arabicParen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True condition of each assembly</a:t>
            </a:r>
          </a:p>
          <a:p>
            <a:pPr marL="914400" indent="-914400" algn="l">
              <a:spcBef>
                <a:spcPts val="1200"/>
              </a:spcBef>
              <a:buClr>
                <a:schemeClr val="accent6">
                  <a:lumMod val="60000"/>
                  <a:lumOff val="40000"/>
                </a:schemeClr>
              </a:buClr>
              <a:buSzPct val="100000"/>
              <a:buFont typeface="+mj-lt"/>
              <a:buAutoNum type="arabicParen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Commendation</a:t>
            </a:r>
          </a:p>
          <a:p>
            <a:pPr marL="914400" indent="-914400" algn="l">
              <a:spcBef>
                <a:spcPts val="1200"/>
              </a:spcBef>
              <a:buClr>
                <a:schemeClr val="accent6">
                  <a:lumMod val="60000"/>
                  <a:lumOff val="40000"/>
                </a:schemeClr>
              </a:buClr>
              <a:buSzPct val="100000"/>
              <a:buFont typeface="+mj-lt"/>
              <a:buAutoNum type="arabicParen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Correction</a:t>
            </a:r>
          </a:p>
          <a:p>
            <a:pPr marL="914400" indent="-914400" algn="l">
              <a:spcBef>
                <a:spcPts val="1200"/>
              </a:spcBef>
              <a:buClr>
                <a:schemeClr val="accent6">
                  <a:lumMod val="60000"/>
                  <a:lumOff val="40000"/>
                </a:schemeClr>
              </a:buClr>
              <a:buSzPct val="100000"/>
              <a:buFont typeface="+mj-lt"/>
              <a:buAutoNum type="arabicParen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Encouragement</a:t>
            </a:r>
          </a:p>
          <a:p>
            <a:pPr marL="914400" indent="-914400" algn="l">
              <a:spcBef>
                <a:spcPts val="1200"/>
              </a:spcBef>
              <a:buClr>
                <a:schemeClr val="accent6">
                  <a:lumMod val="60000"/>
                  <a:lumOff val="40000"/>
                </a:schemeClr>
              </a:buClr>
              <a:buSzPct val="100000"/>
              <a:buFont typeface="+mj-lt"/>
              <a:buAutoNum type="arabicParenR"/>
            </a:pPr>
            <a:endPar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sp>
        <p:nvSpPr>
          <p:cNvPr id="4" name="Content Placeholder 3"/>
          <p:cNvSpPr txBox="1">
            <a:spLocks/>
          </p:cNvSpPr>
          <p:nvPr/>
        </p:nvSpPr>
        <p:spPr>
          <a:xfrm>
            <a:off x="6811346" y="4273419"/>
            <a:ext cx="5075853" cy="2740287"/>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914400" algn="l">
              <a:spcBef>
                <a:spcPts val="1200"/>
              </a:spcBef>
              <a:buClr>
                <a:schemeClr val="accent6">
                  <a:lumMod val="60000"/>
                  <a:lumOff val="40000"/>
                </a:schemeClr>
              </a:buClr>
              <a:buSzPct val="100000"/>
              <a:buFont typeface="+mj-lt"/>
              <a:buAutoNum type="arabicParenR" startAt="6"/>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He implores each to listen!</a:t>
            </a:r>
          </a:p>
          <a:p>
            <a:pPr marL="914400" indent="-914400" algn="l">
              <a:spcBef>
                <a:spcPts val="1200"/>
              </a:spcBef>
              <a:buClr>
                <a:schemeClr val="accent6">
                  <a:lumMod val="60000"/>
                  <a:lumOff val="40000"/>
                </a:schemeClr>
              </a:buClr>
              <a:buSzPct val="100000"/>
              <a:buFont typeface="+mj-lt"/>
              <a:buAutoNum type="arabicParenR" startAt="6"/>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 promise</a:t>
            </a:r>
          </a:p>
          <a:p>
            <a:pPr marL="914400" indent="-914400" algn="l">
              <a:spcBef>
                <a:spcPts val="1200"/>
              </a:spcBef>
              <a:buClr>
                <a:schemeClr val="accent6">
                  <a:lumMod val="60000"/>
                  <a:lumOff val="40000"/>
                </a:schemeClr>
              </a:buClr>
              <a:buSzPct val="100000"/>
              <a:buFont typeface="+mj-lt"/>
              <a:buAutoNum type="arabicParenR" startAt="6"/>
            </a:pPr>
            <a:endPar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cxnSp>
        <p:nvCxnSpPr>
          <p:cNvPr id="3" name="Straight Connector 2"/>
          <p:cNvCxnSpPr/>
          <p:nvPr/>
        </p:nvCxnSpPr>
        <p:spPr>
          <a:xfrm>
            <a:off x="1" y="945306"/>
            <a:ext cx="12191999" cy="0"/>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9351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500"/>
                                        <p:tgtEl>
                                          <p:spTgt spid="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500"/>
                                        <p:tgtEl>
                                          <p:spTgt spid="8">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fade">
                                      <p:cBhvr>
                                        <p:cTn id="31" dur="500"/>
                                        <p:tgtEl>
                                          <p:spTgt spid="8">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fade">
                                      <p:cBhvr>
                                        <p:cTn id="36" dur="500"/>
                                        <p:tgtEl>
                                          <p:spTgt spid="4">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fade">
                                      <p:cBhvr>
                                        <p:cTn id="4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0" y="523873"/>
            <a:ext cx="12192000" cy="53340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Jesus has high standards for His church</a:t>
            </a:r>
          </a:p>
        </p:txBody>
      </p:sp>
      <p:sp>
        <p:nvSpPr>
          <p:cNvPr id="8" name="Content Placeholder 3"/>
          <p:cNvSpPr txBox="1">
            <a:spLocks/>
          </p:cNvSpPr>
          <p:nvPr/>
        </p:nvSpPr>
        <p:spPr>
          <a:xfrm>
            <a:off x="976393" y="1191675"/>
            <a:ext cx="10647336" cy="5557837"/>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1200"/>
              </a:spcBef>
              <a:buClr>
                <a:schemeClr val="accent6">
                  <a:lumMod val="60000"/>
                  <a:lumOff val="40000"/>
                </a:schemeClr>
              </a:buClr>
              <a:buSzPct val="100000"/>
            </a:pPr>
            <a:r>
              <a:rPr lang="en-US" sz="450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2 Corinthians 11:2-3</a:t>
            </a:r>
          </a:p>
          <a:p>
            <a:pPr algn="l">
              <a:spcBef>
                <a:spcPts val="600"/>
              </a:spcBef>
              <a:buClr>
                <a:schemeClr val="accent6">
                  <a:lumMod val="60000"/>
                  <a:lumOff val="40000"/>
                </a:schemeClr>
              </a:buClr>
              <a:buSzPct val="100000"/>
            </a:pPr>
            <a:r>
              <a:rPr lang="en-US" sz="45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2</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I am jealous for you with a godly jealousy. I </a:t>
            </a:r>
            <a:r>
              <a:rPr lang="en-US" sz="45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t>promised you to one husband, to Christ</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so that I might present you as </a:t>
            </a:r>
            <a:r>
              <a:rPr lang="en-US" sz="45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t>a pure virgin to Him</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5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3</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But I am afraid that just as Eve was deceived by the serpent’s cunning, </a:t>
            </a:r>
            <a:r>
              <a:rPr lang="en-US" sz="45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t>your minds may somehow be led astray from your sincere and pure devotion to Christ</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p>
        </p:txBody>
      </p:sp>
    </p:spTree>
    <p:extLst>
      <p:ext uri="{BB962C8B-B14F-4D97-AF65-F5344CB8AC3E}">
        <p14:creationId xmlns:p14="http://schemas.microsoft.com/office/powerpoint/2010/main" val="182812397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7389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0" y="523873"/>
            <a:ext cx="12192000" cy="53340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Jesus has high standards for His church</a:t>
            </a:r>
          </a:p>
        </p:txBody>
      </p:sp>
      <p:sp>
        <p:nvSpPr>
          <p:cNvPr id="8" name="Content Placeholder 3"/>
          <p:cNvSpPr txBox="1">
            <a:spLocks/>
          </p:cNvSpPr>
          <p:nvPr/>
        </p:nvSpPr>
        <p:spPr>
          <a:xfrm>
            <a:off x="976393" y="1191675"/>
            <a:ext cx="10569844" cy="5557837"/>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1200"/>
              </a:spcBef>
              <a:buClr>
                <a:schemeClr val="accent6">
                  <a:lumMod val="60000"/>
                  <a:lumOff val="40000"/>
                </a:schemeClr>
              </a:buClr>
              <a:buSzPct val="100000"/>
            </a:pPr>
            <a:r>
              <a:rPr lang="en-US" sz="480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Revelation 19:7-8</a:t>
            </a:r>
          </a:p>
          <a:p>
            <a:pPr algn="l">
              <a:spcBef>
                <a:spcPts val="600"/>
              </a:spcBef>
              <a:buClr>
                <a:schemeClr val="accent6">
                  <a:lumMod val="60000"/>
                  <a:lumOff val="40000"/>
                </a:schemeClr>
              </a:buClr>
              <a:buSzPct val="100000"/>
            </a:pPr>
            <a:r>
              <a:rPr lang="en-US" sz="48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7</a:t>
            </a: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Let us rejoice and be glad and give Him glory! For the wedding of the Lamb has come, and </a:t>
            </a:r>
            <a:r>
              <a:rPr lang="en-US" sz="48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t>His bride has made herself ready</a:t>
            </a: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8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8</a:t>
            </a: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8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t>Fine linen</a:t>
            </a: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8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t>bright</a:t>
            </a: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and </a:t>
            </a:r>
            <a:r>
              <a:rPr lang="en-US" sz="48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t>clean</a:t>
            </a: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was given her to wear.” (</a:t>
            </a:r>
            <a:r>
              <a:rPr lang="en-US" sz="48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t>Fine linen stands for the righteous acts of God’s holy people</a:t>
            </a: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t>
            </a:r>
          </a:p>
        </p:txBody>
      </p:sp>
    </p:spTree>
    <p:extLst>
      <p:ext uri="{BB962C8B-B14F-4D97-AF65-F5344CB8AC3E}">
        <p14:creationId xmlns:p14="http://schemas.microsoft.com/office/powerpoint/2010/main" val="337239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2672" y="1470206"/>
            <a:ext cx="11466656" cy="3323987"/>
          </a:xfrm>
          <a:prstGeom prst="rect">
            <a:avLst/>
          </a:prstGeom>
          <a:noFill/>
        </p:spPr>
        <p:txBody>
          <a:bodyPr wrap="square" rtlCol="0">
            <a:spAutoFit/>
          </a:bodyPr>
          <a:lstStyle/>
          <a:p>
            <a:pPr algn="ctr"/>
            <a:r>
              <a:rPr lang="en-US" sz="70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Week 4: </a:t>
            </a:r>
          </a:p>
          <a:p>
            <a:pPr algn="ctr"/>
            <a:r>
              <a:rPr lang="en-US" sz="70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The Lampstands</a:t>
            </a:r>
          </a:p>
          <a:p>
            <a:pPr algn="ctr"/>
            <a:r>
              <a:rPr lang="en-US" sz="70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(Revelation 1:10-20)</a:t>
            </a:r>
          </a:p>
        </p:txBody>
      </p:sp>
    </p:spTree>
    <p:extLst>
      <p:ext uri="{BB962C8B-B14F-4D97-AF65-F5344CB8AC3E}">
        <p14:creationId xmlns:p14="http://schemas.microsoft.com/office/powerpoint/2010/main" val="133220489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0" y="523873"/>
            <a:ext cx="12192000" cy="53340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Structure of Revelation</a:t>
            </a:r>
          </a:p>
        </p:txBody>
      </p:sp>
      <p:sp>
        <p:nvSpPr>
          <p:cNvPr id="8" name="Content Placeholder 3"/>
          <p:cNvSpPr txBox="1">
            <a:spLocks/>
          </p:cNvSpPr>
          <p:nvPr/>
        </p:nvSpPr>
        <p:spPr>
          <a:xfrm>
            <a:off x="1728789" y="1300163"/>
            <a:ext cx="10008060" cy="5557837"/>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1200"/>
              </a:spcBef>
              <a:buClr>
                <a:schemeClr val="accent6">
                  <a:lumMod val="60000"/>
                  <a:lumOff val="40000"/>
                </a:schemeClr>
              </a:buClr>
              <a:buSzPct val="100000"/>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What you have seen:</a:t>
            </a:r>
          </a:p>
          <a:p>
            <a:pPr marL="685800" indent="-685800" algn="l">
              <a:spcBef>
                <a:spcPts val="1200"/>
              </a:spcBef>
              <a:buClr>
                <a:schemeClr val="accent6">
                  <a:lumMod val="60000"/>
                  <a:lumOff val="40000"/>
                </a:schemeClr>
              </a:buClr>
              <a:buSzPct val="100000"/>
              <a:buFont typeface="Calibri" panose="020F0502020204030204" pitchFamily="34" charset="0"/>
              <a:buChar char="●"/>
            </a:pPr>
            <a:r>
              <a:rPr lang="en-US" sz="5000" dirty="0">
                <a:solidFill>
                  <a:srgbClr val="A9D18E"/>
                </a:solidFill>
                <a:effectLst>
                  <a:glow rad="127000">
                    <a:schemeClr val="tx1"/>
                  </a:glow>
                  <a:outerShdw blurRad="38100" dist="38100" dir="2700000" algn="tl">
                    <a:schemeClr val="tx1">
                      <a:alpha val="65000"/>
                    </a:schemeClr>
                  </a:outerShdw>
                </a:effectLst>
                <a:latin typeface="Berlin Sans FB" panose="020E0602020502020306" pitchFamily="34" charset="0"/>
              </a:rPr>
              <a:t>What</a:t>
            </a:r>
            <a:r>
              <a:rPr lang="en-US" sz="50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t> is now</a:t>
            </a:r>
          </a:p>
          <a:p>
            <a:pPr marL="685800" indent="-685800" algn="l">
              <a:spcBef>
                <a:spcPts val="1200"/>
              </a:spcBef>
              <a:buClr>
                <a:schemeClr val="accent6">
                  <a:lumMod val="60000"/>
                  <a:lumOff val="40000"/>
                </a:schemeClr>
              </a:buClr>
              <a:buSzPct val="100000"/>
              <a:buFont typeface="Calibri" panose="020F0502020204030204" pitchFamily="34" charset="0"/>
              <a:buChar char="●"/>
            </a:pPr>
            <a:r>
              <a:rPr lang="en-US" sz="50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t>What will take place later</a:t>
            </a:r>
          </a:p>
        </p:txBody>
      </p:sp>
    </p:spTree>
    <p:extLst>
      <p:ext uri="{BB962C8B-B14F-4D97-AF65-F5344CB8AC3E}">
        <p14:creationId xmlns:p14="http://schemas.microsoft.com/office/powerpoint/2010/main" val="39470165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0" y="523873"/>
            <a:ext cx="12192000" cy="53340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Structure of Revelation</a:t>
            </a:r>
          </a:p>
        </p:txBody>
      </p:sp>
      <p:sp>
        <p:nvSpPr>
          <p:cNvPr id="8" name="Content Placeholder 3"/>
          <p:cNvSpPr txBox="1">
            <a:spLocks/>
          </p:cNvSpPr>
          <p:nvPr/>
        </p:nvSpPr>
        <p:spPr>
          <a:xfrm>
            <a:off x="1091970" y="1590261"/>
            <a:ext cx="10008060" cy="3637722"/>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1200"/>
              </a:spcBef>
              <a:buClr>
                <a:schemeClr val="accent6">
                  <a:lumMod val="60000"/>
                  <a:lumOff val="40000"/>
                </a:schemeClr>
              </a:buClr>
              <a:buSzPct val="100000"/>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“I preach as though Christ were crucified yesterday, rose from the dead today, and is coming back to earth again tomorrow.” </a:t>
            </a:r>
          </a:p>
          <a:p>
            <a:pPr>
              <a:spcBef>
                <a:spcPts val="1200"/>
              </a:spcBef>
              <a:buClr>
                <a:schemeClr val="accent6">
                  <a:lumMod val="60000"/>
                  <a:lumOff val="40000"/>
                </a:schemeClr>
              </a:buClr>
              <a:buSzPct val="100000"/>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–Martin Luther</a:t>
            </a:r>
            <a:endParaRPr lang="en-US" sz="50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spTree>
    <p:extLst>
      <p:ext uri="{BB962C8B-B14F-4D97-AF65-F5344CB8AC3E}">
        <p14:creationId xmlns:p14="http://schemas.microsoft.com/office/powerpoint/2010/main" val="330347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0" y="252410"/>
            <a:ext cx="12192000" cy="53340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t>-</a:t>
            </a: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What is now</a:t>
            </a:r>
            <a:r>
              <a:rPr lang="en-US" sz="4500" dirty="0">
                <a:ln w="15875">
                  <a:noFill/>
                </a:ln>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t>-</a:t>
            </a:r>
          </a:p>
        </p:txBody>
      </p:sp>
      <p:sp>
        <p:nvSpPr>
          <p:cNvPr id="8" name="Content Placeholder 3"/>
          <p:cNvSpPr txBox="1">
            <a:spLocks/>
          </p:cNvSpPr>
          <p:nvPr/>
        </p:nvSpPr>
        <p:spPr>
          <a:xfrm>
            <a:off x="1745457" y="785810"/>
            <a:ext cx="9186862" cy="6072190"/>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spcBef>
                <a:spcPts val="1200"/>
              </a:spcBef>
              <a:buClr>
                <a:schemeClr val="accent6">
                  <a:lumMod val="60000"/>
                  <a:lumOff val="40000"/>
                </a:schemeClr>
              </a:buClr>
              <a:buSzPct val="100000"/>
              <a:buFont typeface="Calibri" panose="020F0502020204030204" pitchFamily="34" charset="0"/>
              <a:buChar char="●"/>
            </a:pPr>
            <a:r>
              <a:rPr lang="en-US" sz="45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t>His presence </a:t>
            </a:r>
            <a:br>
              <a:rPr lang="en-US" sz="45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is in the church</a:t>
            </a:r>
          </a:p>
          <a:p>
            <a:pPr marL="685800" indent="-685800" algn="l">
              <a:spcBef>
                <a:spcPts val="1200"/>
              </a:spcBef>
              <a:buClr>
                <a:schemeClr val="accent6">
                  <a:lumMod val="60000"/>
                  <a:lumOff val="40000"/>
                </a:schemeClr>
              </a:buClr>
              <a:buSzPct val="100000"/>
              <a:buFont typeface="Calibri" panose="020F0502020204030204" pitchFamily="34" charset="0"/>
              <a:buChar char="●"/>
            </a:pPr>
            <a:r>
              <a:rPr lang="en-US" sz="45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t>He intercedes </a:t>
            </a:r>
            <a:br>
              <a:rPr lang="en-US" sz="45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for the church</a:t>
            </a:r>
          </a:p>
          <a:p>
            <a:pPr marL="685800" indent="-685800" algn="l">
              <a:spcBef>
                <a:spcPts val="1200"/>
              </a:spcBef>
              <a:buClr>
                <a:schemeClr val="accent6">
                  <a:lumMod val="60000"/>
                  <a:lumOff val="40000"/>
                </a:schemeClr>
              </a:buClr>
              <a:buSzPct val="100000"/>
              <a:buFont typeface="Calibri" panose="020F0502020204030204" pitchFamily="34" charset="0"/>
              <a:buChar char="●"/>
            </a:pPr>
            <a:r>
              <a:rPr lang="en-US" sz="45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t>He purifies </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church</a:t>
            </a:r>
          </a:p>
          <a:p>
            <a:pPr marL="685800" indent="-685800" algn="l">
              <a:spcBef>
                <a:spcPts val="1200"/>
              </a:spcBef>
              <a:buClr>
                <a:schemeClr val="accent6">
                  <a:lumMod val="60000"/>
                  <a:lumOff val="40000"/>
                </a:schemeClr>
              </a:buClr>
              <a:buSzPct val="100000"/>
              <a:buFont typeface="Calibri" panose="020F0502020204030204" pitchFamily="34" charset="0"/>
              <a:buChar char="●"/>
            </a:pPr>
            <a:r>
              <a:rPr lang="en-US" sz="45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t>He searches </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church </a:t>
            </a:r>
          </a:p>
          <a:p>
            <a:pPr marL="685800" indent="-685800" algn="l">
              <a:spcBef>
                <a:spcPts val="1200"/>
              </a:spcBef>
              <a:buClr>
                <a:schemeClr val="accent6">
                  <a:lumMod val="60000"/>
                  <a:lumOff val="40000"/>
                </a:schemeClr>
              </a:buClr>
              <a:buSzPct val="100000"/>
              <a:buFont typeface="Calibri" panose="020F0502020204030204" pitchFamily="34" charset="0"/>
              <a:buChar char="●"/>
            </a:pPr>
            <a:r>
              <a:rPr lang="en-US" sz="45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t>He judges </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church </a:t>
            </a:r>
          </a:p>
          <a:p>
            <a:pPr marL="685800" indent="-685800" algn="l">
              <a:spcBef>
                <a:spcPts val="1200"/>
              </a:spcBef>
              <a:buClr>
                <a:schemeClr val="accent6">
                  <a:lumMod val="60000"/>
                  <a:lumOff val="40000"/>
                </a:schemeClr>
              </a:buClr>
              <a:buSzPct val="100000"/>
              <a:buFont typeface="Calibri" panose="020F0502020204030204" pitchFamily="34" charset="0"/>
              <a:buChar char="●"/>
            </a:pPr>
            <a:r>
              <a:rPr lang="en-US" sz="45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t>He commands/ instructs </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church</a:t>
            </a:r>
          </a:p>
        </p:txBody>
      </p:sp>
    </p:spTree>
    <p:extLst>
      <p:ext uri="{BB962C8B-B14F-4D97-AF65-F5344CB8AC3E}">
        <p14:creationId xmlns:p14="http://schemas.microsoft.com/office/powerpoint/2010/main" val="10122470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0" y="252410"/>
            <a:ext cx="12192000" cy="53340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500" dirty="0">
                <a:ln w="15875">
                  <a:noFill/>
                </a:ln>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t>-</a:t>
            </a:r>
            <a:r>
              <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What is now</a:t>
            </a:r>
            <a:r>
              <a:rPr lang="en-US" sz="4500" dirty="0">
                <a:ln w="15875">
                  <a:noFill/>
                </a:ln>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t>-</a:t>
            </a:r>
            <a:endParaRPr lang="en-US" sz="45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sp>
        <p:nvSpPr>
          <p:cNvPr id="8" name="Content Placeholder 3"/>
          <p:cNvSpPr txBox="1">
            <a:spLocks/>
          </p:cNvSpPr>
          <p:nvPr/>
        </p:nvSpPr>
        <p:spPr>
          <a:xfrm>
            <a:off x="271463" y="785811"/>
            <a:ext cx="9186862" cy="6072190"/>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spcBef>
                <a:spcPts val="1200"/>
              </a:spcBef>
              <a:buClr>
                <a:schemeClr val="accent6">
                  <a:lumMod val="60000"/>
                  <a:lumOff val="40000"/>
                </a:schemeClr>
              </a:buClr>
              <a:buSzPct val="100000"/>
              <a:buFont typeface="Calibri" panose="020F0502020204030204" pitchFamily="34" charset="0"/>
              <a:buChar char="●"/>
            </a:pPr>
            <a:r>
              <a:rPr lang="en-US" sz="45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t>His presence </a:t>
            </a:r>
            <a:br>
              <a:rPr lang="en-US" sz="45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is in the church</a:t>
            </a:r>
          </a:p>
          <a:p>
            <a:pPr marL="685800" indent="-685800" algn="l">
              <a:spcBef>
                <a:spcPts val="1200"/>
              </a:spcBef>
              <a:buClr>
                <a:schemeClr val="accent6">
                  <a:lumMod val="60000"/>
                  <a:lumOff val="40000"/>
                </a:schemeClr>
              </a:buClr>
              <a:buSzPct val="100000"/>
              <a:buFont typeface="Calibri" panose="020F0502020204030204" pitchFamily="34" charset="0"/>
              <a:buChar char="●"/>
            </a:pPr>
            <a:r>
              <a:rPr lang="en-US" sz="45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t>He intercedes </a:t>
            </a:r>
            <a:br>
              <a:rPr lang="en-US" sz="45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for the church</a:t>
            </a:r>
          </a:p>
          <a:p>
            <a:pPr marL="685800" indent="-685800" algn="l">
              <a:spcBef>
                <a:spcPts val="1200"/>
              </a:spcBef>
              <a:buClr>
                <a:schemeClr val="accent6">
                  <a:lumMod val="60000"/>
                  <a:lumOff val="40000"/>
                </a:schemeClr>
              </a:buClr>
              <a:buSzPct val="100000"/>
              <a:buFont typeface="Calibri" panose="020F0502020204030204" pitchFamily="34" charset="0"/>
              <a:buChar char="●"/>
            </a:pPr>
            <a:r>
              <a:rPr lang="en-US" sz="45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t>He purifies </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church</a:t>
            </a:r>
          </a:p>
          <a:p>
            <a:pPr marL="685800" indent="-685800" algn="l">
              <a:spcBef>
                <a:spcPts val="1200"/>
              </a:spcBef>
              <a:buClr>
                <a:schemeClr val="accent6">
                  <a:lumMod val="60000"/>
                  <a:lumOff val="40000"/>
                </a:schemeClr>
              </a:buClr>
              <a:buSzPct val="100000"/>
              <a:buFont typeface="Calibri" panose="020F0502020204030204" pitchFamily="34" charset="0"/>
              <a:buChar char="●"/>
            </a:pPr>
            <a:r>
              <a:rPr lang="en-US" sz="45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t>He searches </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church </a:t>
            </a:r>
          </a:p>
          <a:p>
            <a:pPr marL="685800" indent="-685800" algn="l">
              <a:spcBef>
                <a:spcPts val="1200"/>
              </a:spcBef>
              <a:buClr>
                <a:schemeClr val="accent6">
                  <a:lumMod val="60000"/>
                  <a:lumOff val="40000"/>
                </a:schemeClr>
              </a:buClr>
              <a:buSzPct val="100000"/>
              <a:buFont typeface="Calibri" panose="020F0502020204030204" pitchFamily="34" charset="0"/>
              <a:buChar char="●"/>
            </a:pPr>
            <a:r>
              <a:rPr lang="en-US" sz="45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t>He judges </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church </a:t>
            </a:r>
          </a:p>
          <a:p>
            <a:pPr marL="685800" indent="-685800" algn="l">
              <a:spcBef>
                <a:spcPts val="1200"/>
              </a:spcBef>
              <a:buClr>
                <a:schemeClr val="accent6">
                  <a:lumMod val="60000"/>
                  <a:lumOff val="40000"/>
                </a:schemeClr>
              </a:buClr>
              <a:buSzPct val="100000"/>
              <a:buFont typeface="Calibri" panose="020F0502020204030204" pitchFamily="34" charset="0"/>
              <a:buChar char="●"/>
            </a:pPr>
            <a:r>
              <a:rPr lang="en-US" sz="45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t>He commands/ instructs </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church</a:t>
            </a:r>
          </a:p>
        </p:txBody>
      </p:sp>
      <p:sp>
        <p:nvSpPr>
          <p:cNvPr id="4" name="Content Placeholder 3"/>
          <p:cNvSpPr txBox="1">
            <a:spLocks/>
          </p:cNvSpPr>
          <p:nvPr/>
        </p:nvSpPr>
        <p:spPr>
          <a:xfrm>
            <a:off x="5747657" y="785811"/>
            <a:ext cx="6268131" cy="6072190"/>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spcBef>
                <a:spcPts val="1200"/>
              </a:spcBef>
              <a:buClr>
                <a:schemeClr val="accent6">
                  <a:lumMod val="60000"/>
                  <a:lumOff val="40000"/>
                </a:schemeClr>
              </a:buClr>
              <a:buSzPct val="100000"/>
              <a:buFont typeface="Calibri" panose="020F0502020204030204" pitchFamily="34" charset="0"/>
              <a:buChar char="●"/>
            </a:pPr>
            <a:r>
              <a:rPr lang="en-US" sz="45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t>He controls </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church</a:t>
            </a:r>
          </a:p>
          <a:p>
            <a:pPr marL="685800" indent="-685800" algn="l">
              <a:spcBef>
                <a:spcPts val="1200"/>
              </a:spcBef>
              <a:buClr>
                <a:schemeClr val="accent6">
                  <a:lumMod val="60000"/>
                  <a:lumOff val="40000"/>
                </a:schemeClr>
              </a:buClr>
              <a:buSzPct val="100000"/>
              <a:buFont typeface="Calibri" panose="020F0502020204030204" pitchFamily="34" charset="0"/>
              <a:buChar char="●"/>
            </a:pPr>
            <a:r>
              <a:rPr lang="en-US" sz="45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t>He protects </a:t>
            </a: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church</a:t>
            </a:r>
          </a:p>
          <a:p>
            <a:pPr marL="685800" indent="-685800" algn="l">
              <a:spcBef>
                <a:spcPts val="1200"/>
              </a:spcBef>
              <a:buClr>
                <a:schemeClr val="accent6">
                  <a:lumMod val="60000"/>
                  <a:lumOff val="40000"/>
                </a:schemeClr>
              </a:buClr>
              <a:buSzPct val="100000"/>
              <a:buFont typeface="Calibri" panose="020F0502020204030204" pitchFamily="34" charset="0"/>
              <a:buChar char="●"/>
            </a:pPr>
            <a:r>
              <a:rPr lang="en-US" sz="45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t>He reveals Himself </a:t>
            </a:r>
            <a:br>
              <a:rPr lang="en-US" sz="45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5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to the church </a:t>
            </a:r>
          </a:p>
        </p:txBody>
      </p:sp>
    </p:spTree>
    <p:extLst>
      <p:ext uri="{BB962C8B-B14F-4D97-AF65-F5344CB8AC3E}">
        <p14:creationId xmlns:p14="http://schemas.microsoft.com/office/powerpoint/2010/main" val="660479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0" y="523873"/>
            <a:ext cx="12192000" cy="53340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Lampstands</a:t>
            </a:r>
          </a:p>
        </p:txBody>
      </p:sp>
      <p:sp>
        <p:nvSpPr>
          <p:cNvPr id="8" name="Content Placeholder 3"/>
          <p:cNvSpPr txBox="1">
            <a:spLocks/>
          </p:cNvSpPr>
          <p:nvPr/>
        </p:nvSpPr>
        <p:spPr>
          <a:xfrm>
            <a:off x="1728789" y="1300163"/>
            <a:ext cx="10008060" cy="5557837"/>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gn="l">
              <a:spcBef>
                <a:spcPts val="1200"/>
              </a:spcBef>
              <a:buClr>
                <a:schemeClr val="accent6">
                  <a:lumMod val="60000"/>
                  <a:lumOff val="40000"/>
                </a:schemeClr>
              </a:buClr>
              <a:buSzPct val="100000"/>
              <a:buFont typeface="Calibri" panose="020F0502020204030204" pitchFamily="34" charset="0"/>
              <a:buChar cha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7 actual and yet </a:t>
            </a:r>
            <a:b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representative churches</a:t>
            </a:r>
          </a:p>
          <a:p>
            <a:pPr marL="685800" indent="-685800" algn="l">
              <a:spcBef>
                <a:spcPts val="1200"/>
              </a:spcBef>
              <a:buClr>
                <a:schemeClr val="accent6">
                  <a:lumMod val="60000"/>
                  <a:lumOff val="40000"/>
                </a:schemeClr>
              </a:buClr>
              <a:buSzPct val="100000"/>
              <a:buFont typeface="Calibri" panose="020F0502020204030204" pitchFamily="34" charset="0"/>
              <a:buChar char="●"/>
            </a:pPr>
            <a:r>
              <a:rPr lang="en-US" sz="5000" dirty="0">
                <a:solidFill>
                  <a:schemeClr val="accent4"/>
                </a:solidFill>
                <a:effectLst>
                  <a:glow rad="127000">
                    <a:schemeClr val="tx1"/>
                  </a:glow>
                  <a:outerShdw blurRad="38100" dist="38100" dir="2700000" algn="tl">
                    <a:schemeClr val="tx1">
                      <a:alpha val="65000"/>
                    </a:schemeClr>
                  </a:outerShdw>
                </a:effectLst>
                <a:latin typeface="Berlin Sans FB" panose="020E0602020502020306" pitchFamily="34" charset="0"/>
              </a:rPr>
              <a:t>Golden</a:t>
            </a:r>
          </a:p>
          <a:p>
            <a:pPr marL="685800" indent="-685800" algn="l">
              <a:spcBef>
                <a:spcPts val="1200"/>
              </a:spcBef>
              <a:buClr>
                <a:schemeClr val="accent6">
                  <a:lumMod val="60000"/>
                  <a:lumOff val="40000"/>
                </a:schemeClr>
              </a:buClr>
              <a:buSzPct val="100000"/>
              <a:buFont typeface="Calibri" panose="020F0502020204030204" pitchFamily="34" charset="0"/>
              <a:buChar cha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Lampstands</a:t>
            </a:r>
          </a:p>
          <a:p>
            <a:pPr>
              <a:spcBef>
                <a:spcPts val="1200"/>
              </a:spcBef>
              <a:buClr>
                <a:schemeClr val="accent6">
                  <a:lumMod val="60000"/>
                  <a:lumOff val="40000"/>
                </a:schemeClr>
              </a:buClr>
              <a:buSzPct val="100000"/>
            </a:pPr>
            <a:r>
              <a:rPr lang="en-US" sz="50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t>The church’s position in the world</a:t>
            </a:r>
          </a:p>
        </p:txBody>
      </p:sp>
    </p:spTree>
    <p:extLst>
      <p:ext uri="{BB962C8B-B14F-4D97-AF65-F5344CB8AC3E}">
        <p14:creationId xmlns:p14="http://schemas.microsoft.com/office/powerpoint/2010/main" val="35062428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0" y="747808"/>
            <a:ext cx="12192000" cy="53340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000" u="sng"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John 8:12</a:t>
            </a:r>
          </a:p>
        </p:txBody>
      </p:sp>
      <p:sp>
        <p:nvSpPr>
          <p:cNvPr id="8" name="Content Placeholder 3"/>
          <p:cNvSpPr txBox="1">
            <a:spLocks/>
          </p:cNvSpPr>
          <p:nvPr/>
        </p:nvSpPr>
        <p:spPr>
          <a:xfrm>
            <a:off x="1301764" y="1692049"/>
            <a:ext cx="9588471" cy="3327821"/>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1200"/>
              </a:spcBef>
              <a:buClr>
                <a:schemeClr val="accent6">
                  <a:lumMod val="60000"/>
                  <a:lumOff val="40000"/>
                </a:schemeClr>
              </a:buClr>
              <a:buSzPct val="100000"/>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t>
            </a:r>
            <a:r>
              <a:rPr lang="en-US" sz="50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t>I am the light of the world</a:t>
            </a: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b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50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t>Whoever follows me</a:t>
            </a: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will never walk in darkness, but </a:t>
            </a:r>
            <a:r>
              <a:rPr lang="en-US" sz="5000" dirty="0">
                <a:solidFill>
                  <a:schemeClr val="accent6">
                    <a:lumMod val="60000"/>
                    <a:lumOff val="40000"/>
                  </a:schemeClr>
                </a:solidFill>
                <a:effectLst>
                  <a:glow rad="127000">
                    <a:schemeClr val="tx1"/>
                  </a:glow>
                  <a:outerShdw blurRad="38100" dist="38100" dir="2700000" algn="tl">
                    <a:schemeClr val="tx1">
                      <a:alpha val="65000"/>
                    </a:schemeClr>
                  </a:outerShdw>
                </a:effectLst>
                <a:latin typeface="Berlin Sans FB" panose="020E0602020502020306" pitchFamily="34" charset="0"/>
              </a:rPr>
              <a:t>will have the light of life</a:t>
            </a: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t>
            </a:r>
          </a:p>
        </p:txBody>
      </p:sp>
    </p:spTree>
    <p:extLst>
      <p:ext uri="{BB962C8B-B14F-4D97-AF65-F5344CB8AC3E}">
        <p14:creationId xmlns:p14="http://schemas.microsoft.com/office/powerpoint/2010/main" val="37763801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3276</TotalTime>
  <Words>542</Words>
  <Application>Microsoft Office PowerPoint</Application>
  <PresentationFormat>Widescreen</PresentationFormat>
  <Paragraphs>60</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Berlin Sans FB</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CWP-Tech</cp:lastModifiedBy>
  <cp:revision>152</cp:revision>
  <dcterms:created xsi:type="dcterms:W3CDTF">2016-11-29T14:13:56Z</dcterms:created>
  <dcterms:modified xsi:type="dcterms:W3CDTF">2017-02-19T14:24:09Z</dcterms:modified>
</cp:coreProperties>
</file>