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sldIdLst>
    <p:sldId id="531" r:id="rId2"/>
    <p:sldId id="523" r:id="rId3"/>
    <p:sldId id="551" r:id="rId4"/>
    <p:sldId id="552" r:id="rId5"/>
    <p:sldId id="554" r:id="rId6"/>
    <p:sldId id="556" r:id="rId7"/>
    <p:sldId id="539" r:id="rId8"/>
    <p:sldId id="555" r:id="rId9"/>
    <p:sldId id="557" r:id="rId10"/>
    <p:sldId id="55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57"/>
    <a:srgbClr val="7A8686"/>
    <a:srgbClr val="818C8C"/>
    <a:srgbClr val="758181"/>
    <a:srgbClr val="798585"/>
    <a:srgbClr val="737F7F"/>
    <a:srgbClr val="FFFF99"/>
    <a:srgbClr val="084FB8"/>
    <a:srgbClr val="FFFFB3"/>
    <a:srgbClr val="FFFF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34589" autoAdjust="0"/>
    <p:restoredTop sz="86398" autoAdjust="0"/>
  </p:normalViewPr>
  <p:slideViewPr>
    <p:cSldViewPr>
      <p:cViewPr>
        <p:scale>
          <a:sx n="74" d="100"/>
          <a:sy n="74" d="100"/>
        </p:scale>
        <p:origin x="-1080" y="-7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A70A5B-6618-4AAA-9D10-06CB2DA711C5}" type="datetimeFigureOut">
              <a:rPr lang="en-US" smtClean="0"/>
              <a:t>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1F15D2-2588-4EA0-999E-14E313DA9000}" type="slidenum">
              <a:rPr lang="en-US" smtClean="0"/>
              <a:t>‹#›</a:t>
            </a:fld>
            <a:endParaRPr lang="en-US"/>
          </a:p>
        </p:txBody>
      </p:sp>
    </p:spTree>
    <p:extLst>
      <p:ext uri="{BB962C8B-B14F-4D97-AF65-F5344CB8AC3E}">
        <p14:creationId xmlns:p14="http://schemas.microsoft.com/office/powerpoint/2010/main" val="2624095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3CB841FF-2265-490D-82DC-A1CE081A9D8D}" type="datetimeFigureOut">
              <a:rPr lang="en-US" smtClean="0"/>
              <a:t>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t>‹#›</a:t>
            </a:fld>
            <a:endParaRPr lang="en-US" dirty="0"/>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841FF-2265-490D-82DC-A1CE081A9D8D}" type="datetimeFigureOut">
              <a:rPr lang="en-US" smtClean="0"/>
              <a:t>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841FF-2265-490D-82DC-A1CE081A9D8D}" type="datetimeFigureOut">
              <a:rPr lang="en-US" smtClean="0"/>
              <a:t>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841FF-2265-490D-82DC-A1CE081A9D8D}" type="datetimeFigureOut">
              <a:rPr lang="en-US" smtClean="0"/>
              <a:t>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3CB841FF-2265-490D-82DC-A1CE081A9D8D}" type="datetimeFigureOut">
              <a:rPr lang="en-US" smtClean="0"/>
              <a:t>1/20/13</a:t>
            </a:fld>
            <a:endParaRPr lang="en-US" dirty="0"/>
          </a:p>
        </p:txBody>
      </p:sp>
      <p:sp>
        <p:nvSpPr>
          <p:cNvPr id="91" name="Footer Placeholder 90"/>
          <p:cNvSpPr>
            <a:spLocks noGrp="1"/>
          </p:cNvSpPr>
          <p:nvPr>
            <p:ph type="ftr" sz="quarter" idx="11"/>
          </p:nvPr>
        </p:nvSpPr>
        <p:spPr/>
        <p:txBody>
          <a:bodyPr/>
          <a:lstStyle/>
          <a:p>
            <a:endParaRPr lang="en-US" dirty="0"/>
          </a:p>
        </p:txBody>
      </p:sp>
      <p:sp>
        <p:nvSpPr>
          <p:cNvPr id="92" name="Slide Number Placeholder 91"/>
          <p:cNvSpPr>
            <a:spLocks noGrp="1"/>
          </p:cNvSpPr>
          <p:nvPr>
            <p:ph type="sldNum" sz="quarter" idx="12"/>
          </p:nvPr>
        </p:nvSpPr>
        <p:spPr/>
        <p:txBody>
          <a:bodyPr/>
          <a:lstStyle/>
          <a:p>
            <a:fld id="{459C71D3-11B3-4A30-8287-0A25969E69E8}"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B841FF-2265-490D-82DC-A1CE081A9D8D}" type="datetimeFigureOut">
              <a:rPr lang="en-US" smtClean="0"/>
              <a:t>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C71D3-11B3-4A30-8287-0A25969E69E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B841FF-2265-490D-82DC-A1CE081A9D8D}" type="datetimeFigureOut">
              <a:rPr lang="en-US" smtClean="0"/>
              <a:t>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59C71D3-11B3-4A30-8287-0A25969E69E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B841FF-2265-490D-82DC-A1CE081A9D8D}" type="datetimeFigureOut">
              <a:rPr lang="en-US" smtClean="0"/>
              <a:t>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9C71D3-11B3-4A30-8287-0A25969E69E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B841FF-2265-490D-82DC-A1CE081A9D8D}" type="datetimeFigureOut">
              <a:rPr lang="en-US" smtClean="0"/>
              <a:t>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59C71D3-11B3-4A30-8287-0A25969E69E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CB841FF-2265-490D-82DC-A1CE081A9D8D}" type="datetimeFigureOut">
              <a:rPr lang="en-US" smtClean="0"/>
              <a:t>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C71D3-11B3-4A30-8287-0A25969E69E8}" type="slidenum">
              <a:rPr lang="en-US" smtClean="0"/>
              <a:t>‹#›</a:t>
            </a:fld>
            <a:endParaRPr lang="en-US" dirty="0"/>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3CB841FF-2265-490D-82DC-A1CE081A9D8D}" type="datetimeFigureOut">
              <a:rPr lang="en-US" smtClean="0"/>
              <a:t>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C71D3-11B3-4A30-8287-0A25969E69E8}" type="slidenum">
              <a:rPr lang="en-US" smtClean="0"/>
              <a:t>‹#›</a:t>
            </a:fld>
            <a:endParaRPr lang="en-US" dirty="0"/>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3CB841FF-2265-490D-82DC-A1CE081A9D8D}" type="datetimeFigureOut">
              <a:rPr lang="en-US" smtClean="0"/>
              <a:t>1/20/13</a:t>
            </a:fld>
            <a:endParaRPr lang="en-US" dirty="0"/>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459C71D3-11B3-4A30-8287-0A25969E69E8}"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a:xfrm>
            <a:off x="520700" y="3124200"/>
            <a:ext cx="6705600" cy="990600"/>
          </a:xfrm>
        </p:spPr>
        <p:txBody>
          <a:bodyPr>
            <a:noAutofit/>
          </a:bodyPr>
          <a:lstStyle/>
          <a:p>
            <a:pPr marL="0" lvl="0" indent="0">
              <a:lnSpc>
                <a:spcPct val="80000"/>
              </a:lnSpc>
              <a:spcBef>
                <a:spcPts val="0"/>
              </a:spcBef>
              <a:buNone/>
            </a:pPr>
            <a:r>
              <a:rPr lang="en-US" sz="8000" b="1" dirty="0" smtClean="0">
                <a:solidFill>
                  <a:schemeClr val="tx1"/>
                </a:solidFill>
                <a:effectLst>
                  <a:glow rad="63500">
                    <a:schemeClr val="bg2">
                      <a:lumMod val="90000"/>
                      <a:lumOff val="10000"/>
                    </a:schemeClr>
                  </a:glow>
                  <a:outerShdw blurRad="50800" dist="63500" dir="5400000" algn="ctr" rotWithShape="0">
                    <a:schemeClr val="bg1"/>
                  </a:outerShdw>
                </a:effectLst>
                <a:latin typeface="Calibri" pitchFamily="34" charset="0"/>
                <a:cs typeface="Calibri" pitchFamily="34" charset="0"/>
              </a:rPr>
              <a:t>The World Loves Me Not</a:t>
            </a:r>
            <a:endParaRPr lang="en-US" sz="8000" b="1" dirty="0">
              <a:solidFill>
                <a:schemeClr val="tx1"/>
              </a:solidFill>
              <a:effectLst>
                <a:glow rad="63500">
                  <a:schemeClr val="bg2">
                    <a:lumMod val="90000"/>
                    <a:lumOff val="10000"/>
                  </a:schemeClr>
                </a:glow>
                <a:outerShdw blurRad="50800" dist="63500" dir="5400000" algn="ctr" rotWithShape="0">
                  <a:schemeClr val="bg1"/>
                </a:outerShdw>
              </a:effectLst>
              <a:latin typeface="Calibri" pitchFamily="34" charset="0"/>
              <a:cs typeface="Calibri" pitchFamily="34" charset="0"/>
            </a:endParaRPr>
          </a:p>
        </p:txBody>
      </p:sp>
      <p:sp>
        <p:nvSpPr>
          <p:cNvPr id="14" name="Title 1"/>
          <p:cNvSpPr txBox="1">
            <a:spLocks/>
          </p:cNvSpPr>
          <p:nvPr/>
        </p:nvSpPr>
        <p:spPr>
          <a:xfrm>
            <a:off x="609600" y="5257800"/>
            <a:ext cx="6858000" cy="8762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000" b="1" dirty="0" smtClean="0">
                <a:effectLst>
                  <a:glow rad="63500">
                    <a:schemeClr val="bg2">
                      <a:lumMod val="90000"/>
                      <a:lumOff val="10000"/>
                    </a:schemeClr>
                  </a:glow>
                  <a:outerShdw blurRad="50800" dist="63500" dir="5400000" algn="ctr" rotWithShape="0">
                    <a:schemeClr val="bg1"/>
                  </a:outerShdw>
                </a:effectLst>
                <a:latin typeface="Calibri" pitchFamily="34" charset="0"/>
                <a:cs typeface="Calibri" pitchFamily="34" charset="0"/>
              </a:rPr>
              <a:t>JOHN 15:17- 16:4</a:t>
            </a:r>
            <a:endParaRPr lang="en-US" sz="6000" b="1" dirty="0">
              <a:effectLst>
                <a:glow rad="63500">
                  <a:schemeClr val="bg2">
                    <a:lumMod val="90000"/>
                    <a:lumOff val="10000"/>
                  </a:schemeClr>
                </a:glow>
                <a:outerShdw blurRad="50800" dist="63500" dir="5400000" algn="ctr" rotWithShape="0">
                  <a:schemeClr val="bg1"/>
                </a:outerShdw>
              </a:effectLst>
              <a:latin typeface="Calibri" pitchFamily="34" charset="0"/>
              <a:cs typeface="Calibri" pitchFamily="34" charset="0"/>
            </a:endParaRPr>
          </a:p>
        </p:txBody>
      </p:sp>
      <p:grpSp>
        <p:nvGrpSpPr>
          <p:cNvPr id="2" name="Group 1"/>
          <p:cNvGrpSpPr/>
          <p:nvPr/>
        </p:nvGrpSpPr>
        <p:grpSpPr>
          <a:xfrm>
            <a:off x="4419599" y="152400"/>
            <a:ext cx="4906417" cy="2275127"/>
            <a:chOff x="4419599" y="152400"/>
            <a:chExt cx="4906417" cy="2275127"/>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599" y="152400"/>
              <a:ext cx="4906417" cy="2275127"/>
            </a:xfrm>
            <a:prstGeom prst="rect">
              <a:avLst/>
            </a:prstGeom>
          </p:spPr>
        </p:pic>
        <p:cxnSp>
          <p:nvCxnSpPr>
            <p:cNvPr id="15" name="Straight Connector 14"/>
            <p:cNvCxnSpPr/>
            <p:nvPr/>
          </p:nvCxnSpPr>
          <p:spPr>
            <a:xfrm>
              <a:off x="4588786" y="322379"/>
              <a:ext cx="0" cy="1353494"/>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197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a:xfrm>
            <a:off x="304800" y="152400"/>
            <a:ext cx="8610600" cy="6477000"/>
          </a:xfrm>
        </p:spPr>
        <p:txBody>
          <a:bodyPr>
            <a:noAutofit/>
          </a:bodyPr>
          <a:lstStyle/>
          <a:p>
            <a:pPr marL="0" indent="0">
              <a:lnSpc>
                <a:spcPct val="90000"/>
              </a:lnSpc>
              <a:spcBef>
                <a:spcPts val="0"/>
              </a:spcBef>
              <a:spcAft>
                <a:spcPts val="1800"/>
              </a:spcAft>
              <a:buNone/>
            </a:pPr>
            <a:r>
              <a:rPr lang="en-US" sz="5000" b="1" dirty="0" smtClean="0">
                <a:solidFill>
                  <a:schemeClr val="tx1"/>
                </a:solidFill>
                <a:effectLst>
                  <a:glow rad="127000">
                    <a:schemeClr val="bg2">
                      <a:lumMod val="90000"/>
                      <a:lumOff val="10000"/>
                    </a:schemeClr>
                  </a:glow>
                  <a:outerShdw blurRad="38100" dist="63500" dir="2700000" algn="tl">
                    <a:schemeClr val="bg1"/>
                  </a:outerShdw>
                </a:effectLst>
                <a:latin typeface="Calibri" pitchFamily="34" charset="0"/>
                <a:cs typeface="Calibri" pitchFamily="34" charset="0"/>
              </a:rPr>
              <a:t>Two extremes</a:t>
            </a:r>
            <a:endParaRPr lang="en-US" sz="4500" b="1" dirty="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a:p>
            <a:pPr>
              <a:lnSpc>
                <a:spcPct val="90000"/>
              </a:lnSpc>
              <a:spcBef>
                <a:spcPts val="0"/>
              </a:spcBef>
              <a:spcAft>
                <a:spcPts val="600"/>
              </a:spcAft>
            </a:pPr>
            <a:r>
              <a:rPr lang="en-US" sz="45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Separate and isolate yourself from the world</a:t>
            </a:r>
          </a:p>
          <a:p>
            <a:pPr>
              <a:lnSpc>
                <a:spcPct val="90000"/>
              </a:lnSpc>
              <a:spcBef>
                <a:spcPts val="0"/>
              </a:spcBef>
              <a:spcAft>
                <a:spcPts val="600"/>
              </a:spcAft>
            </a:pPr>
            <a:r>
              <a:rPr lang="en-US" sz="45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Integrate fully and adopt the world’s patterns</a:t>
            </a:r>
            <a:endParaRPr lang="en-US" sz="4500" b="1" dirty="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0617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a:xfrm>
            <a:off x="304800" y="152400"/>
            <a:ext cx="8610600" cy="6477000"/>
          </a:xfrm>
        </p:spPr>
        <p:txBody>
          <a:bodyPr>
            <a:noAutofit/>
          </a:bodyPr>
          <a:lstStyle/>
          <a:p>
            <a:pPr marL="0" indent="0">
              <a:lnSpc>
                <a:spcPct val="90000"/>
              </a:lnSpc>
              <a:spcBef>
                <a:spcPts val="0"/>
              </a:spcBef>
              <a:spcAft>
                <a:spcPts val="1800"/>
              </a:spcAft>
              <a:buNone/>
            </a:pPr>
            <a:r>
              <a:rPr lang="en-US" sz="5000" b="1" dirty="0" smtClean="0">
                <a:solidFill>
                  <a:schemeClr val="tx1"/>
                </a:solidFill>
                <a:effectLst>
                  <a:glow rad="127000">
                    <a:schemeClr val="bg2">
                      <a:lumMod val="90000"/>
                      <a:lumOff val="10000"/>
                    </a:schemeClr>
                  </a:glow>
                  <a:outerShdw blurRad="38100" dist="63500" dir="2700000" algn="tl">
                    <a:schemeClr val="bg1"/>
                  </a:outerShdw>
                </a:effectLst>
                <a:latin typeface="Calibri" pitchFamily="34" charset="0"/>
                <a:cs typeface="Calibri" pitchFamily="34" charset="0"/>
              </a:rPr>
              <a:t>The World… defined:</a:t>
            </a:r>
            <a:r>
              <a:rPr lang="en-US" sz="5000" b="1" dirty="0">
                <a:solidFill>
                  <a:schemeClr val="tx1"/>
                </a:solidFill>
                <a:effectLst>
                  <a:glow rad="127000">
                    <a:schemeClr val="bg2">
                      <a:lumMod val="90000"/>
                      <a:lumOff val="10000"/>
                    </a:schemeClr>
                  </a:glow>
                  <a:outerShdw blurRad="38100" dist="63500" dir="2700000" algn="tl">
                    <a:schemeClr val="bg1"/>
                  </a:outerShdw>
                </a:effectLst>
                <a:latin typeface="Calibri" pitchFamily="34" charset="0"/>
                <a:cs typeface="Calibri" pitchFamily="34" charset="0"/>
              </a:rPr>
              <a:t> </a:t>
            </a:r>
            <a:r>
              <a:rPr lang="en-US" sz="5000" b="1" dirty="0" smtClean="0">
                <a:solidFill>
                  <a:schemeClr val="tx1"/>
                </a:solidFill>
                <a:effectLst>
                  <a:glow rad="127000">
                    <a:schemeClr val="bg2">
                      <a:lumMod val="90000"/>
                      <a:lumOff val="10000"/>
                    </a:schemeClr>
                  </a:glow>
                  <a:outerShdw blurRad="38100" dist="63500" dir="2700000" algn="tl">
                    <a:schemeClr val="bg1"/>
                  </a:outerShdw>
                </a:effectLst>
                <a:latin typeface="Calibri" pitchFamily="34" charset="0"/>
                <a:cs typeface="Calibri" pitchFamily="34" charset="0"/>
              </a:rPr>
              <a:t>    </a:t>
            </a:r>
            <a:r>
              <a:rPr lang="en-US" sz="45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a:t>
            </a:r>
            <a:r>
              <a:rPr lang="en-US" sz="4500" b="1" i="1" dirty="0" err="1"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kosmos</a:t>
            </a:r>
            <a:r>
              <a:rPr lang="en-US" sz="4500" b="1" dirty="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 </a:t>
            </a:r>
          </a:p>
          <a:p>
            <a:pPr>
              <a:lnSpc>
                <a:spcPct val="90000"/>
              </a:lnSpc>
              <a:spcBef>
                <a:spcPts val="0"/>
              </a:spcBef>
              <a:spcAft>
                <a:spcPts val="600"/>
              </a:spcAft>
            </a:pPr>
            <a:r>
              <a:rPr lang="en-US" sz="45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the </a:t>
            </a:r>
            <a:r>
              <a:rPr lang="en-US" sz="4500" b="1" dirty="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orderly </a:t>
            </a:r>
            <a:r>
              <a:rPr lang="en-US" sz="45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arrangement</a:t>
            </a:r>
          </a:p>
          <a:p>
            <a:pPr>
              <a:lnSpc>
                <a:spcPct val="90000"/>
              </a:lnSpc>
              <a:spcBef>
                <a:spcPts val="0"/>
              </a:spcBef>
              <a:spcAft>
                <a:spcPts val="600"/>
              </a:spcAft>
            </a:pPr>
            <a:r>
              <a:rPr lang="en-US" sz="45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all </a:t>
            </a:r>
            <a:r>
              <a:rPr lang="en-US" sz="4500" b="1" dirty="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that is human as opposed to all that is </a:t>
            </a:r>
            <a:r>
              <a:rPr lang="en-US" sz="45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divine</a:t>
            </a:r>
          </a:p>
          <a:p>
            <a:pPr>
              <a:lnSpc>
                <a:spcPct val="90000"/>
              </a:lnSpc>
              <a:spcBef>
                <a:spcPts val="0"/>
              </a:spcBef>
              <a:spcAft>
                <a:spcPts val="600"/>
              </a:spcAft>
            </a:pPr>
            <a:r>
              <a:rPr lang="en-US" sz="45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the </a:t>
            </a:r>
            <a:r>
              <a:rPr lang="en-US" sz="4500" b="1" dirty="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changing, passing, transient life that we live </a:t>
            </a:r>
            <a:endParaRPr lang="en-US" sz="45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a:p>
            <a:pPr>
              <a:lnSpc>
                <a:spcPct val="90000"/>
              </a:lnSpc>
              <a:spcBef>
                <a:spcPts val="0"/>
              </a:spcBef>
              <a:spcAft>
                <a:spcPts val="600"/>
              </a:spcAft>
            </a:pPr>
            <a:r>
              <a:rPr lang="en-US" sz="45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the </a:t>
            </a:r>
            <a:r>
              <a:rPr lang="en-US" sz="4500" b="1" dirty="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wealth and enjoyments of man (including sin</a:t>
            </a:r>
            <a:r>
              <a:rPr lang="en-US" sz="45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a:t>
            </a:r>
            <a:endParaRPr lang="en-US" sz="4500" b="1" dirty="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91937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a:xfrm>
            <a:off x="304800" y="152400"/>
            <a:ext cx="8610600" cy="6477000"/>
          </a:xfrm>
        </p:spPr>
        <p:txBody>
          <a:bodyPr>
            <a:noAutofit/>
          </a:bodyPr>
          <a:lstStyle/>
          <a:p>
            <a:pPr marL="0" indent="0">
              <a:lnSpc>
                <a:spcPct val="90000"/>
              </a:lnSpc>
              <a:spcBef>
                <a:spcPts val="0"/>
              </a:spcBef>
              <a:spcAft>
                <a:spcPts val="600"/>
              </a:spcAft>
              <a:buNone/>
            </a:pPr>
            <a:r>
              <a:rPr lang="en-US" sz="5000" b="1" dirty="0" smtClean="0">
                <a:solidFill>
                  <a:schemeClr val="tx1"/>
                </a:solidFill>
                <a:effectLst>
                  <a:glow rad="127000">
                    <a:schemeClr val="bg2">
                      <a:lumMod val="90000"/>
                      <a:lumOff val="10000"/>
                    </a:schemeClr>
                  </a:glow>
                  <a:outerShdw blurRad="38100" dist="63500" dir="2700000" algn="tl">
                    <a:schemeClr val="bg1"/>
                  </a:outerShdw>
                </a:effectLst>
                <a:latin typeface="Calibri" pitchFamily="34" charset="0"/>
                <a:cs typeface="Calibri" pitchFamily="34" charset="0"/>
              </a:rPr>
              <a:t>The World… defined:</a:t>
            </a:r>
            <a:r>
              <a:rPr lang="en-US" sz="5000" b="1" dirty="0">
                <a:solidFill>
                  <a:schemeClr val="tx1"/>
                </a:solidFill>
                <a:effectLst>
                  <a:glow rad="127000">
                    <a:schemeClr val="bg2">
                      <a:lumMod val="90000"/>
                      <a:lumOff val="10000"/>
                    </a:schemeClr>
                  </a:glow>
                  <a:outerShdw blurRad="38100" dist="63500" dir="2700000" algn="tl">
                    <a:schemeClr val="bg1"/>
                  </a:outerShdw>
                </a:effectLst>
                <a:latin typeface="Calibri" pitchFamily="34" charset="0"/>
                <a:cs typeface="Calibri" pitchFamily="34" charset="0"/>
              </a:rPr>
              <a:t> </a:t>
            </a:r>
            <a:r>
              <a:rPr lang="en-US" sz="5000" b="1" dirty="0" smtClean="0">
                <a:solidFill>
                  <a:schemeClr val="tx1"/>
                </a:solidFill>
                <a:effectLst>
                  <a:glow rad="127000">
                    <a:schemeClr val="bg2">
                      <a:lumMod val="90000"/>
                      <a:lumOff val="10000"/>
                    </a:schemeClr>
                  </a:glow>
                  <a:outerShdw blurRad="38100" dist="63500" dir="2700000" algn="tl">
                    <a:schemeClr val="bg1"/>
                  </a:outerShdw>
                </a:effectLst>
                <a:latin typeface="Calibri" pitchFamily="34" charset="0"/>
                <a:cs typeface="Calibri" pitchFamily="34" charset="0"/>
              </a:rPr>
              <a:t>    </a:t>
            </a:r>
            <a:r>
              <a:rPr lang="en-US" sz="45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a:t>
            </a:r>
            <a:r>
              <a:rPr lang="en-US" sz="4500" b="1" i="1" dirty="0" err="1"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kosmos</a:t>
            </a:r>
            <a:r>
              <a:rPr lang="en-US" sz="4500" b="1" dirty="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 </a:t>
            </a:r>
          </a:p>
          <a:p>
            <a:pPr marL="0" indent="0">
              <a:lnSpc>
                <a:spcPct val="90000"/>
              </a:lnSpc>
              <a:spcBef>
                <a:spcPts val="0"/>
              </a:spcBef>
              <a:spcAft>
                <a:spcPts val="600"/>
              </a:spcAft>
              <a:buNone/>
            </a:pPr>
            <a:r>
              <a:rPr lang="en-US" sz="4500" b="1" u="sng" dirty="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1 John 2:15-17</a:t>
            </a:r>
            <a:r>
              <a:rPr lang="en-US" sz="4500" b="1" dirty="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 </a:t>
            </a:r>
            <a:r>
              <a:rPr lang="en-US" sz="35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(MSG) </a:t>
            </a:r>
            <a:br>
              <a:rPr lang="en-US" sz="35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br>
            <a:r>
              <a:rPr lang="en-US" sz="45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Don't </a:t>
            </a:r>
            <a:r>
              <a:rPr lang="en-US" sz="4500" b="1" dirty="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love the world's ways. Don't love the world's goods. Love of the world squeezes out love for the Father. Practically everything that goes on in the world—wanting your own way, wanting everything for yourself, wanting to appear important</a:t>
            </a:r>
            <a:r>
              <a:rPr lang="en-US" sz="45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a:t>
            </a:r>
            <a:endParaRPr lang="en-US" sz="4500" b="1" dirty="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28830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a:xfrm>
            <a:off x="304800" y="152400"/>
            <a:ext cx="8610600" cy="6477000"/>
          </a:xfrm>
        </p:spPr>
        <p:txBody>
          <a:bodyPr>
            <a:noAutofit/>
          </a:bodyPr>
          <a:lstStyle/>
          <a:p>
            <a:pPr marL="0" indent="0">
              <a:lnSpc>
                <a:spcPct val="90000"/>
              </a:lnSpc>
              <a:spcBef>
                <a:spcPts val="0"/>
              </a:spcBef>
              <a:spcAft>
                <a:spcPts val="600"/>
              </a:spcAft>
              <a:buNone/>
            </a:pPr>
            <a:r>
              <a:rPr lang="en-US" sz="5000" b="1" dirty="0" smtClean="0">
                <a:solidFill>
                  <a:schemeClr val="tx1"/>
                </a:solidFill>
                <a:effectLst>
                  <a:glow rad="127000">
                    <a:schemeClr val="bg2">
                      <a:lumMod val="90000"/>
                      <a:lumOff val="10000"/>
                    </a:schemeClr>
                  </a:glow>
                  <a:outerShdw blurRad="38100" dist="63500" dir="2700000" algn="tl">
                    <a:schemeClr val="bg1"/>
                  </a:outerShdw>
                </a:effectLst>
                <a:latin typeface="Calibri" pitchFamily="34" charset="0"/>
                <a:cs typeface="Calibri" pitchFamily="34" charset="0"/>
              </a:rPr>
              <a:t>The World… defined:</a:t>
            </a:r>
            <a:r>
              <a:rPr lang="en-US" sz="5000" b="1" dirty="0">
                <a:solidFill>
                  <a:schemeClr val="tx1"/>
                </a:solidFill>
                <a:effectLst>
                  <a:glow rad="127000">
                    <a:schemeClr val="bg2">
                      <a:lumMod val="90000"/>
                      <a:lumOff val="10000"/>
                    </a:schemeClr>
                  </a:glow>
                  <a:outerShdw blurRad="38100" dist="63500" dir="2700000" algn="tl">
                    <a:schemeClr val="bg1"/>
                  </a:outerShdw>
                </a:effectLst>
                <a:latin typeface="Calibri" pitchFamily="34" charset="0"/>
                <a:cs typeface="Calibri" pitchFamily="34" charset="0"/>
              </a:rPr>
              <a:t> </a:t>
            </a:r>
            <a:r>
              <a:rPr lang="en-US" sz="5000" b="1" dirty="0" smtClean="0">
                <a:solidFill>
                  <a:schemeClr val="tx1"/>
                </a:solidFill>
                <a:effectLst>
                  <a:glow rad="127000">
                    <a:schemeClr val="bg2">
                      <a:lumMod val="90000"/>
                      <a:lumOff val="10000"/>
                    </a:schemeClr>
                  </a:glow>
                  <a:outerShdw blurRad="38100" dist="63500" dir="2700000" algn="tl">
                    <a:schemeClr val="bg1"/>
                  </a:outerShdw>
                </a:effectLst>
                <a:latin typeface="Calibri" pitchFamily="34" charset="0"/>
                <a:cs typeface="Calibri" pitchFamily="34" charset="0"/>
              </a:rPr>
              <a:t>    </a:t>
            </a:r>
            <a:r>
              <a:rPr lang="en-US" sz="45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a:t>
            </a:r>
            <a:r>
              <a:rPr lang="en-US" sz="4500" b="1" i="1" dirty="0" err="1"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kosmos</a:t>
            </a:r>
            <a:r>
              <a:rPr lang="en-US" sz="4500" b="1" dirty="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 </a:t>
            </a:r>
          </a:p>
          <a:p>
            <a:pPr marL="0" indent="0">
              <a:lnSpc>
                <a:spcPct val="90000"/>
              </a:lnSpc>
              <a:spcBef>
                <a:spcPts val="0"/>
              </a:spcBef>
              <a:buNone/>
            </a:pPr>
            <a:r>
              <a:rPr lang="en-US" sz="4500" b="1" u="sng" dirty="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1 John 2:15-17</a:t>
            </a:r>
            <a:r>
              <a:rPr lang="en-US" sz="4500" b="1" dirty="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 </a:t>
            </a:r>
            <a:r>
              <a:rPr lang="en-US" sz="35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(MSG) </a:t>
            </a:r>
          </a:p>
          <a:p>
            <a:pPr marL="0" indent="0">
              <a:lnSpc>
                <a:spcPct val="90000"/>
              </a:lnSpc>
              <a:spcBef>
                <a:spcPts val="0"/>
              </a:spcBef>
              <a:spcAft>
                <a:spcPts val="1200"/>
              </a:spcAft>
              <a:buNone/>
            </a:pPr>
            <a:r>
              <a:rPr lang="en-US" sz="45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has </a:t>
            </a:r>
            <a:r>
              <a:rPr lang="en-US" sz="4500" b="1" dirty="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nothing to do with the Father. It just isolates you from him. The world and all its wanting, wanting, wanting is on the way out—but whoever does what God wants is set for eternity. </a:t>
            </a:r>
            <a:endParaRPr lang="en-US" sz="45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a:p>
            <a:pPr>
              <a:lnSpc>
                <a:spcPct val="90000"/>
              </a:lnSpc>
              <a:spcBef>
                <a:spcPts val="0"/>
              </a:spcBef>
              <a:spcAft>
                <a:spcPts val="1200"/>
              </a:spcAft>
            </a:pPr>
            <a:r>
              <a:rPr lang="en-US" sz="4500" b="1" dirty="0">
                <a:solidFill>
                  <a:srgbClr val="FFFF57"/>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human society organizing </a:t>
            </a:r>
            <a:r>
              <a:rPr lang="en-US" sz="4500" b="1" dirty="0" smtClean="0">
                <a:solidFill>
                  <a:srgbClr val="FFFF57"/>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
            </a:r>
            <a:br>
              <a:rPr lang="en-US" sz="4500" b="1" dirty="0" smtClean="0">
                <a:solidFill>
                  <a:srgbClr val="FFFF57"/>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br>
            <a:r>
              <a:rPr lang="en-US" sz="4500" b="1" dirty="0" smtClean="0">
                <a:solidFill>
                  <a:srgbClr val="FFFF57"/>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itself </a:t>
            </a:r>
            <a:r>
              <a:rPr lang="en-US" sz="4500" b="1" dirty="0">
                <a:solidFill>
                  <a:srgbClr val="FFFF57"/>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without </a:t>
            </a:r>
            <a:r>
              <a:rPr lang="en-US" sz="4500" b="1" dirty="0" smtClean="0">
                <a:solidFill>
                  <a:srgbClr val="FFFF57"/>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God</a:t>
            </a:r>
            <a:endParaRPr lang="en-US" sz="4500" b="1" dirty="0">
              <a:solidFill>
                <a:srgbClr val="FFFF57"/>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641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a:xfrm>
            <a:off x="304800" y="152400"/>
            <a:ext cx="8610600" cy="6477000"/>
          </a:xfrm>
        </p:spPr>
        <p:txBody>
          <a:bodyPr>
            <a:noAutofit/>
          </a:bodyPr>
          <a:lstStyle/>
          <a:p>
            <a:pPr marL="0" indent="0">
              <a:lnSpc>
                <a:spcPct val="90000"/>
              </a:lnSpc>
              <a:spcBef>
                <a:spcPts val="0"/>
              </a:spcBef>
              <a:spcAft>
                <a:spcPts val="1800"/>
              </a:spcAft>
              <a:buNone/>
            </a:pPr>
            <a:r>
              <a:rPr lang="en-US" sz="5000" b="1" dirty="0" smtClean="0">
                <a:solidFill>
                  <a:schemeClr val="tx1"/>
                </a:solidFill>
                <a:effectLst>
                  <a:glow rad="127000">
                    <a:schemeClr val="bg2">
                      <a:lumMod val="90000"/>
                      <a:lumOff val="10000"/>
                    </a:schemeClr>
                  </a:glow>
                  <a:outerShdw blurRad="38100" dist="63500" dir="2700000" algn="tl">
                    <a:schemeClr val="bg1"/>
                  </a:outerShdw>
                </a:effectLst>
                <a:latin typeface="Calibri" pitchFamily="34" charset="0"/>
                <a:cs typeface="Calibri" pitchFamily="34" charset="0"/>
              </a:rPr>
              <a:t>Why persecution?</a:t>
            </a:r>
            <a:endParaRPr lang="en-US" sz="4500" b="1" dirty="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a:p>
            <a:pPr>
              <a:lnSpc>
                <a:spcPct val="90000"/>
              </a:lnSpc>
              <a:spcBef>
                <a:spcPts val="0"/>
              </a:spcBef>
              <a:spcAft>
                <a:spcPts val="600"/>
              </a:spcAft>
            </a:pPr>
            <a:r>
              <a:rPr lang="en-US" sz="45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The world takes issue with people who:</a:t>
            </a:r>
          </a:p>
          <a:p>
            <a:pPr lvl="1">
              <a:lnSpc>
                <a:spcPct val="90000"/>
              </a:lnSpc>
              <a:spcBef>
                <a:spcPts val="0"/>
              </a:spcBef>
              <a:spcAft>
                <a:spcPts val="600"/>
              </a:spcAft>
            </a:pPr>
            <a:r>
              <a:rPr lang="en-US" sz="45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 are different</a:t>
            </a:r>
          </a:p>
          <a:p>
            <a:pPr lvl="1">
              <a:lnSpc>
                <a:spcPct val="90000"/>
              </a:lnSpc>
              <a:spcBef>
                <a:spcPts val="0"/>
              </a:spcBef>
              <a:spcAft>
                <a:spcPts val="600"/>
              </a:spcAft>
            </a:pPr>
            <a:r>
              <a:rPr lang="en-US" sz="4500" b="1" dirty="0">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 </a:t>
            </a:r>
            <a:r>
              <a:rPr lang="en-US" sz="4500" b="1" dirty="0" smtClean="0">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are exclusive</a:t>
            </a:r>
          </a:p>
          <a:p>
            <a:pPr lvl="1">
              <a:lnSpc>
                <a:spcPct val="90000"/>
              </a:lnSpc>
              <a:spcBef>
                <a:spcPts val="0"/>
              </a:spcBef>
              <a:spcAft>
                <a:spcPts val="600"/>
              </a:spcAft>
            </a:pPr>
            <a:r>
              <a:rPr lang="en-US" sz="4500" b="1" dirty="0">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 </a:t>
            </a:r>
            <a:r>
              <a:rPr lang="en-US" sz="4500" b="1" dirty="0" smtClean="0">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hold to absolutes</a:t>
            </a:r>
          </a:p>
          <a:p>
            <a:pPr lvl="1">
              <a:lnSpc>
                <a:spcPct val="90000"/>
              </a:lnSpc>
              <a:spcBef>
                <a:spcPts val="0"/>
              </a:spcBef>
              <a:spcAft>
                <a:spcPts val="600"/>
              </a:spcAft>
            </a:pPr>
            <a:r>
              <a:rPr lang="en-US" sz="4500" b="1" dirty="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 </a:t>
            </a:r>
            <a:r>
              <a:rPr lang="en-US" sz="45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bring conviction to them</a:t>
            </a:r>
          </a:p>
          <a:p>
            <a:pPr lvl="1">
              <a:lnSpc>
                <a:spcPct val="90000"/>
              </a:lnSpc>
              <a:spcBef>
                <a:spcPts val="0"/>
              </a:spcBef>
              <a:spcAft>
                <a:spcPts val="600"/>
              </a:spcAft>
            </a:pPr>
            <a:r>
              <a:rPr lang="en-US" sz="4500" b="1" dirty="0">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 </a:t>
            </a:r>
            <a:r>
              <a:rPr lang="en-US" sz="4500" b="1" dirty="0" smtClean="0">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look, act, and talk like Jesus</a:t>
            </a:r>
            <a:endParaRPr lang="en-US" sz="45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a:p>
            <a:pPr>
              <a:lnSpc>
                <a:spcPct val="90000"/>
              </a:lnSpc>
              <a:spcBef>
                <a:spcPts val="0"/>
              </a:spcBef>
              <a:spcAft>
                <a:spcPts val="600"/>
              </a:spcAft>
            </a:pPr>
            <a:endParaRPr lang="en-US" sz="4500" b="1" dirty="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9644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500"/>
                                        <p:tgtEl>
                                          <p:spTgt spid="5">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fade">
                                      <p:cBhvr>
                                        <p:cTn id="31" dur="500"/>
                                        <p:tgtEl>
                                          <p:spTgt spid="5">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xEl>
                                              <p:pRg st="6" end="6"/>
                                            </p:txEl>
                                          </p:spTgt>
                                        </p:tgtEl>
                                        <p:attrNameLst>
                                          <p:attrName>style.visibility</p:attrName>
                                        </p:attrNameLst>
                                      </p:cBhvr>
                                      <p:to>
                                        <p:strVal val="visible"/>
                                      </p:to>
                                    </p:set>
                                    <p:animEffect transition="in" filter="fade">
                                      <p:cBhvr>
                                        <p:cTn id="36"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a:xfrm>
            <a:off x="304800" y="0"/>
            <a:ext cx="8610600" cy="6629400"/>
          </a:xfrm>
        </p:spPr>
        <p:txBody>
          <a:bodyPr>
            <a:noAutofit/>
          </a:bodyPr>
          <a:lstStyle/>
          <a:p>
            <a:pPr marL="0" indent="0">
              <a:lnSpc>
                <a:spcPct val="90000"/>
              </a:lnSpc>
              <a:spcBef>
                <a:spcPts val="0"/>
              </a:spcBef>
              <a:spcAft>
                <a:spcPts val="600"/>
              </a:spcAft>
              <a:buNone/>
            </a:pPr>
            <a:r>
              <a:rPr lang="en-US" sz="5000" b="1" dirty="0" smtClean="0">
                <a:solidFill>
                  <a:schemeClr val="tx1"/>
                </a:solidFill>
                <a:effectLst>
                  <a:glow rad="127000">
                    <a:schemeClr val="bg2">
                      <a:lumMod val="90000"/>
                      <a:lumOff val="10000"/>
                    </a:schemeClr>
                  </a:glow>
                  <a:outerShdw blurRad="38100" dist="63500" dir="2700000" algn="tl">
                    <a:schemeClr val="bg1"/>
                  </a:outerShdw>
                </a:effectLst>
                <a:latin typeface="Calibri" pitchFamily="34" charset="0"/>
                <a:cs typeface="Calibri" pitchFamily="34" charset="0"/>
              </a:rPr>
              <a:t>Like Jesus…</a:t>
            </a:r>
            <a:endParaRPr lang="en-US" sz="4500" b="1" dirty="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a:p>
            <a:pPr marL="0" indent="0">
              <a:lnSpc>
                <a:spcPct val="90000"/>
              </a:lnSpc>
              <a:spcBef>
                <a:spcPts val="0"/>
              </a:spcBef>
              <a:spcAft>
                <a:spcPts val="600"/>
              </a:spcAft>
              <a:buNone/>
            </a:pPr>
            <a:r>
              <a:rPr lang="en-US" sz="4300" b="1" u="sng"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John 15:22-24</a:t>
            </a:r>
            <a:r>
              <a:rPr lang="en-US" sz="4300" b="1" dirty="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 </a:t>
            </a:r>
            <a:r>
              <a:rPr lang="en-US" sz="4300" b="1" baseline="30000"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22</a:t>
            </a:r>
            <a:r>
              <a:rPr lang="en-US" sz="43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 </a:t>
            </a:r>
            <a:r>
              <a:rPr lang="en-US" sz="4300" b="1" dirty="0">
                <a:solidFill>
                  <a:srgbClr val="FFFF57"/>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If I had not come and spoken to them</a:t>
            </a:r>
            <a:r>
              <a:rPr lang="en-US" sz="4300" b="1" dirty="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 they would not be guilty of sin. Now, however, they have no excuse for their </a:t>
            </a:r>
            <a:r>
              <a:rPr lang="en-US" sz="43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sin… </a:t>
            </a:r>
            <a:r>
              <a:rPr lang="en-US" sz="4300" b="1" baseline="30000"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24</a:t>
            </a:r>
            <a:r>
              <a:rPr lang="en-US" sz="43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 </a:t>
            </a:r>
            <a:r>
              <a:rPr lang="en-US" sz="4300" b="1" dirty="0">
                <a:solidFill>
                  <a:srgbClr val="FFFF57"/>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If I had not done among them what no one else did</a:t>
            </a:r>
            <a:r>
              <a:rPr lang="en-US" sz="4300" b="1" dirty="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 they would not be guilty of sin. But now they have seen these miracles, and yet they have hated both me and </a:t>
            </a:r>
            <a:r>
              <a:rPr lang="en-US" sz="43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my </a:t>
            </a:r>
            <a:br>
              <a:rPr lang="en-US" sz="43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br>
            <a:r>
              <a:rPr lang="en-US" sz="43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Father</a:t>
            </a:r>
            <a:r>
              <a:rPr lang="en-US" sz="4300" b="1" dirty="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a:t>
            </a: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84316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7A868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82600" y="374650"/>
            <a:ext cx="8178800" cy="61341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199" y="64164"/>
            <a:ext cx="6705602" cy="6729672"/>
          </a:xfrm>
          <a:prstGeom prst="rect">
            <a:avLst/>
          </a:prstGeom>
        </p:spPr>
      </p:pic>
    </p:spTree>
    <p:extLst>
      <p:ext uri="{BB962C8B-B14F-4D97-AF65-F5344CB8AC3E}">
        <p14:creationId xmlns:p14="http://schemas.microsoft.com/office/powerpoint/2010/main" val="3854183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a:xfrm>
            <a:off x="304800" y="152400"/>
            <a:ext cx="8610600" cy="6477000"/>
          </a:xfrm>
        </p:spPr>
        <p:txBody>
          <a:bodyPr>
            <a:noAutofit/>
          </a:bodyPr>
          <a:lstStyle/>
          <a:p>
            <a:pPr marL="0" indent="0">
              <a:lnSpc>
                <a:spcPct val="90000"/>
              </a:lnSpc>
              <a:spcBef>
                <a:spcPts val="0"/>
              </a:spcBef>
              <a:spcAft>
                <a:spcPts val="1200"/>
              </a:spcAft>
              <a:buNone/>
            </a:pPr>
            <a:r>
              <a:rPr lang="en-US" sz="4500" b="1" dirty="0" smtClean="0">
                <a:solidFill>
                  <a:schemeClr val="tx1"/>
                </a:solidFill>
                <a:effectLst>
                  <a:glow rad="127000">
                    <a:schemeClr val="bg2">
                      <a:lumMod val="90000"/>
                      <a:lumOff val="10000"/>
                    </a:schemeClr>
                  </a:glow>
                  <a:outerShdw blurRad="38100" dist="63500" dir="2700000" algn="tl">
                    <a:schemeClr val="bg1"/>
                  </a:outerShdw>
                </a:effectLst>
                <a:latin typeface="Calibri" pitchFamily="34" charset="0"/>
                <a:cs typeface="Calibri" pitchFamily="34" charset="0"/>
              </a:rPr>
              <a:t>We partner with the Holy Spirit in…</a:t>
            </a:r>
            <a:endParaRPr lang="en-US" sz="4500" b="1" dirty="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a:p>
            <a:pPr>
              <a:lnSpc>
                <a:spcPct val="90000"/>
              </a:lnSpc>
              <a:spcBef>
                <a:spcPts val="0"/>
              </a:spcBef>
              <a:spcAft>
                <a:spcPts val="600"/>
              </a:spcAft>
            </a:pPr>
            <a:r>
              <a:rPr lang="en-US" sz="45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loving people</a:t>
            </a:r>
          </a:p>
          <a:p>
            <a:pPr>
              <a:lnSpc>
                <a:spcPct val="90000"/>
              </a:lnSpc>
              <a:spcBef>
                <a:spcPts val="0"/>
              </a:spcBef>
              <a:spcAft>
                <a:spcPts val="600"/>
              </a:spcAft>
            </a:pPr>
            <a:r>
              <a:rPr lang="en-US" sz="45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being different</a:t>
            </a:r>
          </a:p>
          <a:p>
            <a:pPr>
              <a:lnSpc>
                <a:spcPct val="90000"/>
              </a:lnSpc>
              <a:spcBef>
                <a:spcPts val="0"/>
              </a:spcBef>
              <a:spcAft>
                <a:spcPts val="1200"/>
              </a:spcAft>
            </a:pPr>
            <a:r>
              <a:rPr lang="en-US" sz="45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testifying </a:t>
            </a:r>
          </a:p>
          <a:p>
            <a:pPr marL="0" indent="0">
              <a:lnSpc>
                <a:spcPct val="90000"/>
              </a:lnSpc>
              <a:spcBef>
                <a:spcPts val="0"/>
              </a:spcBef>
              <a:buNone/>
            </a:pPr>
            <a:r>
              <a:rPr lang="en-US" sz="4200" b="1" u="sng"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John 14:26</a:t>
            </a:r>
            <a:r>
              <a:rPr lang="en-US" sz="42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 </a:t>
            </a:r>
            <a:br>
              <a:rPr lang="en-US" sz="42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br>
            <a:r>
              <a:rPr lang="en-US" sz="42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But </a:t>
            </a:r>
            <a:r>
              <a:rPr lang="en-US" sz="4200" b="1" dirty="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the Counselor, the Holy Spirit, whom the Father will send in my name, will teach you all things and will remind you of everything I have said to you.</a:t>
            </a:r>
            <a:endParaRPr lang="en-US" sz="4500" b="1" dirty="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1120840"/>
            <a:ext cx="2286000" cy="2294208"/>
          </a:xfrm>
          <a:prstGeom prst="rect">
            <a:avLst/>
          </a:prstGeom>
        </p:spPr>
      </p:pic>
    </p:spTree>
    <p:extLst>
      <p:ext uri="{BB962C8B-B14F-4D97-AF65-F5344CB8AC3E}">
        <p14:creationId xmlns:p14="http://schemas.microsoft.com/office/powerpoint/2010/main" val="2840557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a:xfrm>
            <a:off x="304800" y="152400"/>
            <a:ext cx="8610600" cy="6477000"/>
          </a:xfrm>
        </p:spPr>
        <p:txBody>
          <a:bodyPr>
            <a:noAutofit/>
          </a:bodyPr>
          <a:lstStyle/>
          <a:p>
            <a:pPr marL="0" indent="0">
              <a:lnSpc>
                <a:spcPct val="90000"/>
              </a:lnSpc>
              <a:spcBef>
                <a:spcPts val="0"/>
              </a:spcBef>
              <a:spcAft>
                <a:spcPts val="1200"/>
              </a:spcAft>
              <a:buNone/>
            </a:pPr>
            <a:r>
              <a:rPr lang="en-US" sz="4500" b="1" dirty="0" smtClean="0">
                <a:solidFill>
                  <a:schemeClr val="tx1"/>
                </a:solidFill>
                <a:effectLst>
                  <a:glow rad="127000">
                    <a:schemeClr val="bg2">
                      <a:lumMod val="90000"/>
                      <a:lumOff val="10000"/>
                    </a:schemeClr>
                  </a:glow>
                  <a:outerShdw blurRad="38100" dist="63500" dir="2700000" algn="tl">
                    <a:schemeClr val="bg1"/>
                  </a:outerShdw>
                </a:effectLst>
                <a:latin typeface="Calibri" pitchFamily="34" charset="0"/>
                <a:cs typeface="Calibri" pitchFamily="34" charset="0"/>
              </a:rPr>
              <a:t>We partner with the Holy Spirit in… </a:t>
            </a:r>
            <a:endParaRPr lang="en-US" sz="4500" b="1" dirty="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a:p>
            <a:pPr>
              <a:lnSpc>
                <a:spcPct val="90000"/>
              </a:lnSpc>
              <a:spcBef>
                <a:spcPts val="0"/>
              </a:spcBef>
              <a:spcAft>
                <a:spcPts val="600"/>
              </a:spcAft>
            </a:pPr>
            <a:r>
              <a:rPr lang="en-US" sz="45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loving people</a:t>
            </a:r>
          </a:p>
          <a:p>
            <a:pPr>
              <a:lnSpc>
                <a:spcPct val="90000"/>
              </a:lnSpc>
              <a:spcBef>
                <a:spcPts val="0"/>
              </a:spcBef>
              <a:spcAft>
                <a:spcPts val="600"/>
              </a:spcAft>
            </a:pPr>
            <a:r>
              <a:rPr lang="en-US" sz="45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being different</a:t>
            </a:r>
          </a:p>
          <a:p>
            <a:pPr>
              <a:lnSpc>
                <a:spcPct val="90000"/>
              </a:lnSpc>
              <a:spcBef>
                <a:spcPts val="0"/>
              </a:spcBef>
              <a:spcAft>
                <a:spcPts val="1200"/>
              </a:spcAft>
            </a:pPr>
            <a:r>
              <a:rPr lang="en-US" sz="45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testifying </a:t>
            </a:r>
          </a:p>
          <a:p>
            <a:pPr marL="0" indent="0">
              <a:lnSpc>
                <a:spcPct val="80000"/>
              </a:lnSpc>
              <a:spcBef>
                <a:spcPts val="0"/>
              </a:spcBef>
              <a:buNone/>
            </a:pPr>
            <a:r>
              <a:rPr lang="en-US" sz="4100" b="1" u="sng" dirty="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Matthew 10:19-20</a:t>
            </a:r>
            <a:r>
              <a:rPr lang="en-US" sz="4100" b="1" dirty="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 </a:t>
            </a:r>
            <a:r>
              <a:rPr lang="en-US" sz="41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
            </a:r>
            <a:br>
              <a:rPr lang="en-US" sz="41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br>
            <a:r>
              <a:rPr lang="en-US" sz="41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But </a:t>
            </a:r>
            <a:r>
              <a:rPr lang="en-US" sz="4100" b="1" dirty="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when they arrest you, do not worry about what to say or how to say it. At that time you will be given what to say, </a:t>
            </a:r>
            <a:r>
              <a:rPr lang="en-US" sz="4100" b="1" baseline="30000" dirty="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20</a:t>
            </a:r>
            <a:r>
              <a:rPr lang="en-US" sz="4100" b="1" dirty="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 for it will not be you speaking, but the Spirit of your Father </a:t>
            </a:r>
            <a:r>
              <a:rPr lang="en-US" sz="41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speaking </a:t>
            </a:r>
            <a:r>
              <a:rPr lang="en-US" sz="4100" b="1" dirty="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through you.</a:t>
            </a:r>
            <a:endParaRPr lang="en-US" sz="41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a:p>
            <a:pPr>
              <a:lnSpc>
                <a:spcPct val="90000"/>
              </a:lnSpc>
              <a:spcBef>
                <a:spcPts val="0"/>
              </a:spcBef>
              <a:spcAft>
                <a:spcPts val="600"/>
              </a:spcAft>
            </a:pPr>
            <a:endParaRPr lang="en-US" sz="4500" b="1" dirty="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1120840"/>
            <a:ext cx="2286000" cy="2294208"/>
          </a:xfrm>
          <a:prstGeom prst="rect">
            <a:avLst/>
          </a:prstGeom>
        </p:spPr>
      </p:pic>
    </p:spTree>
    <p:extLst>
      <p:ext uri="{BB962C8B-B14F-4D97-AF65-F5344CB8AC3E}">
        <p14:creationId xmlns:p14="http://schemas.microsoft.com/office/powerpoint/2010/main" val="230466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39911</TotalTime>
  <Words>302</Words>
  <Application>Microsoft Macintosh PowerPoint</Application>
  <PresentationFormat>On-screen Show (4:3)</PresentationFormat>
  <Paragraphs>35</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Tw Cen MT</vt:lpstr>
      <vt:lpstr>Calibri</vt:lpstr>
      <vt:lpstr>Thatch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McCracken</dc:creator>
  <cp:lastModifiedBy>Tobie Smith</cp:lastModifiedBy>
  <cp:revision>511</cp:revision>
  <dcterms:created xsi:type="dcterms:W3CDTF">2011-12-15T15:57:33Z</dcterms:created>
  <dcterms:modified xsi:type="dcterms:W3CDTF">2013-01-20T18:46:15Z</dcterms:modified>
</cp:coreProperties>
</file>