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sldIdLst>
    <p:sldId id="531" r:id="rId2"/>
    <p:sldId id="570" r:id="rId3"/>
    <p:sldId id="556" r:id="rId4"/>
    <p:sldId id="571" r:id="rId5"/>
    <p:sldId id="572" r:id="rId6"/>
    <p:sldId id="574" r:id="rId7"/>
    <p:sldId id="575" r:id="rId8"/>
    <p:sldId id="576" r:id="rId9"/>
    <p:sldId id="577" r:id="rId10"/>
    <p:sldId id="578" r:id="rId11"/>
    <p:sldId id="579" r:id="rId12"/>
    <p:sldId id="580" r:id="rId13"/>
    <p:sldId id="581" r:id="rId14"/>
    <p:sldId id="583" r:id="rId15"/>
    <p:sldId id="584" r:id="rId16"/>
    <p:sldId id="5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57"/>
    <a:srgbClr val="FFFFB3"/>
    <a:srgbClr val="7A8686"/>
    <a:srgbClr val="818C8C"/>
    <a:srgbClr val="758181"/>
    <a:srgbClr val="798585"/>
    <a:srgbClr val="737F7F"/>
    <a:srgbClr val="FFFF99"/>
    <a:srgbClr val="084FB8"/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39" autoAdjust="0"/>
    <p:restoredTop sz="86398" autoAdjust="0"/>
  </p:normalViewPr>
  <p:slideViewPr>
    <p:cSldViewPr>
      <p:cViewPr>
        <p:scale>
          <a:sx n="70" d="100"/>
          <a:sy n="70" d="100"/>
        </p:scale>
        <p:origin x="-1664" y="-8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70A5B-6618-4AAA-9D10-06CB2DA711C5}" type="datetimeFigureOut">
              <a:rPr lang="en-US" smtClean="0"/>
              <a:t>5/10/13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15D2-2588-4EA0-999E-14E313DA9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5/10/13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5/10/13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5/10/13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B841FF-2265-490D-82DC-A1CE081A9D8D}" type="datetimeFigureOut">
              <a:rPr lang="en-US" smtClean="0"/>
              <a:t>5/10/13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3276600"/>
            <a:ext cx="6705600" cy="1219200"/>
          </a:xfrm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75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50800" dist="63500" dir="5400000" algn="ctr" rotWithShape="0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Our God of Second Chances</a:t>
            </a:r>
            <a:endParaRPr lang="en-US" sz="7500" b="1" dirty="0">
              <a:solidFill>
                <a:schemeClr val="tx1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50800" dist="63500" dir="5400000" algn="ctr" rotWithShape="0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5257800"/>
            <a:ext cx="6858000" cy="876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 smtClean="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50800" dist="63500" dir="5400000" algn="ctr" rotWithShape="0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JOHN 21:15-17</a:t>
            </a:r>
            <a:endParaRPr lang="en-US" sz="6000" b="1" dirty="0"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50800" dist="63500" dir="5400000" algn="ctr" rotWithShape="0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19599" y="152400"/>
            <a:ext cx="4906417" cy="2275127"/>
            <a:chOff x="4419599" y="152400"/>
            <a:chExt cx="4906417" cy="22751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599" y="152400"/>
              <a:ext cx="4906417" cy="2275127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4588786" y="322379"/>
              <a:ext cx="0" cy="13534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9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64770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500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Agape</a:t>
            </a:r>
            <a:r>
              <a:rPr lang="en-US" sz="55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vs. </a:t>
            </a:r>
            <a:r>
              <a:rPr lang="en-US" sz="5500" b="1" i="1" dirty="0" err="1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Phileo</a:t>
            </a:r>
            <a:endParaRPr lang="en-US" sz="5500" b="1" i="1" dirty="0" smtClean="0">
              <a:solidFill>
                <a:srgbClr val="FFFF57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Both 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verbs are 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used referring to Jesus’ love for us: </a:t>
            </a:r>
            <a:endParaRPr lang="en-US" sz="4600" b="1" dirty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4600" b="1" u="sng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Hebrews 12:6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- 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For those whom the Lord 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loves (</a:t>
            </a:r>
            <a:r>
              <a:rPr lang="en-US" sz="4600" b="1" i="1" dirty="0" smtClean="0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agape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) 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He disciplines… </a:t>
            </a:r>
            <a:endParaRPr lang="en-US" sz="4600" b="1" dirty="0" smtClean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4600" b="1" u="sng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Revelation 3:19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– “Those whom I 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love (</a:t>
            </a:r>
            <a:r>
              <a:rPr lang="en-US" sz="4600" b="1" i="1" dirty="0" err="1" smtClean="0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phileo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) 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I reprove and discipline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...” </a:t>
            </a:r>
            <a:endParaRPr lang="en-US" sz="4600" b="1" dirty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1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500" b="1" u="sng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John 21:15-17</a:t>
            </a:r>
            <a:endParaRPr lang="en-US" sz="5500" b="1" u="sng" dirty="0">
              <a:solidFill>
                <a:srgbClr val="FFFF57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60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15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When they had finished eating, Jesus said to Simon Peter, “Simon son of John, do you love 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4600" b="1" i="1" dirty="0" smtClean="0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agape</a:t>
            </a:r>
            <a:r>
              <a:rPr lang="en-US" sz="4600" b="1" i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4600" b="1" i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an intentional decision of the will and mind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) me more 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than these?” “Yes, Lord,” he said, “you know that I love 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you” (</a:t>
            </a:r>
            <a:r>
              <a:rPr lang="en-US" sz="4600" b="1" i="1" dirty="0" err="1" smtClean="0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phileo</a:t>
            </a:r>
            <a:r>
              <a:rPr lang="en-US" sz="4600" b="1" i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-</a:t>
            </a:r>
            <a:r>
              <a:rPr lang="en-US" sz="4600" b="1" i="1" dirty="0" smtClean="0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600" b="1" i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you are </a:t>
            </a:r>
            <a:r>
              <a:rPr lang="en-US" sz="4600" b="1" i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my friend and </a:t>
            </a:r>
            <a:r>
              <a:rPr lang="en-US" sz="4600" b="1" i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I adopt your interests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). Jesus 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said, “Feed my lambs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9190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500" b="1" u="sng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John 21:15-17</a:t>
            </a:r>
            <a:endParaRPr lang="en-US" sz="5500" b="1" u="sng" dirty="0">
              <a:solidFill>
                <a:srgbClr val="FFFF57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60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16 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Again Jesus said, “Simon son of John, do you love 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me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?” 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4600" b="1" i="1" dirty="0" smtClean="0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agape</a:t>
            </a:r>
            <a:r>
              <a:rPr lang="en-US" sz="4600" b="1" i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4600" b="1" i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an intentional decision of the will and mind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) He answered, “Yes, Lord, you know that I love 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you.” (</a:t>
            </a:r>
            <a:r>
              <a:rPr lang="en-US" sz="4600" b="1" i="1" dirty="0" err="1" smtClean="0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phileo</a:t>
            </a:r>
            <a:r>
              <a:rPr lang="en-US" sz="4600" b="1" i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-</a:t>
            </a:r>
            <a:r>
              <a:rPr lang="en-US" sz="4600" b="1" i="1" dirty="0" smtClean="0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600" b="1" i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you are </a:t>
            </a:r>
            <a:r>
              <a:rPr lang="en-US" sz="4600" b="1" i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my friend and </a:t>
            </a:r>
            <a:r>
              <a:rPr lang="en-US" sz="4600" b="1" i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I adopt your interests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) Jesus said, “Take care of my sheep.”</a:t>
            </a:r>
            <a:endParaRPr lang="en-US" sz="4600" b="1" dirty="0" smtClean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28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500" b="1" u="sng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John 21:15-17</a:t>
            </a:r>
            <a:endParaRPr lang="en-US" sz="5500" b="1" u="sng" dirty="0">
              <a:solidFill>
                <a:srgbClr val="FFFF57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50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17 </a:t>
            </a:r>
            <a:r>
              <a:rPr lang="en-US" sz="45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third time he said to him, “Simon son of John, do you 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love me</a:t>
            </a:r>
            <a:r>
              <a:rPr lang="en-US" sz="45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?” 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4500" b="1" i="1" dirty="0" err="1" smtClean="0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phileo</a:t>
            </a:r>
            <a:r>
              <a:rPr lang="en-US" sz="4500" b="1" i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-</a:t>
            </a:r>
            <a:r>
              <a:rPr lang="en-US" sz="4500" b="1" i="1" dirty="0" smtClean="0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500" b="1" i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are you my friend and going to adopt my interests?</a:t>
            </a:r>
            <a:r>
              <a:rPr lang="en-US" sz="45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) Peter was hurt because Jesus asked him the third time, “Do you love me?” He said, “Lord, you know all things; you know that I love (</a:t>
            </a:r>
            <a:r>
              <a:rPr lang="en-US" sz="4500" b="1" i="1" dirty="0" err="1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phileo</a:t>
            </a:r>
            <a:r>
              <a:rPr lang="en-US" sz="45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) you.” Jesus said, “Feed my sheep.</a:t>
            </a:r>
            <a:endParaRPr lang="en-US" sz="4500" b="1" dirty="0" smtClean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3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500" b="1" u="sng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John 15:15-17</a:t>
            </a:r>
            <a:endParaRPr lang="en-US" sz="5500" b="1" u="sng" dirty="0">
              <a:solidFill>
                <a:srgbClr val="FFFF57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15</a:t>
            </a:r>
            <a:r>
              <a:rPr lang="en-US" sz="50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I no longer call you servants, because a servant does not know his master’s business. Instead, I have called you </a:t>
            </a:r>
            <a:r>
              <a:rPr lang="en-US" sz="5000" b="1" dirty="0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friends</a:t>
            </a:r>
            <a:r>
              <a:rPr lang="en-US" sz="50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, for everything that I learned from my Father I have made known to you. </a:t>
            </a:r>
            <a:endParaRPr lang="en-US" sz="5000" b="1" dirty="0" smtClean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11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500" b="1" u="sng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John 15:15-17</a:t>
            </a:r>
            <a:endParaRPr lang="en-US" sz="5500" b="1" u="sng" dirty="0">
              <a:solidFill>
                <a:srgbClr val="FFFF57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00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16</a:t>
            </a:r>
            <a:r>
              <a:rPr lang="en-US" sz="50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You did not choose me, but I chose you and appointed you so that you might go and bear fruit—fruit that will last—and so that whatever you ask in my name the Father will give you. </a:t>
            </a:r>
            <a:r>
              <a:rPr lang="en-US" sz="50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50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000" b="1" baseline="30000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17</a:t>
            </a:r>
            <a:r>
              <a:rPr lang="en-US" sz="50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50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This is my command: Love each other.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82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381000"/>
            <a:ext cx="8915400" cy="6248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53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Are you </a:t>
            </a:r>
            <a:r>
              <a:rPr lang="en-US" sz="5300" b="1" dirty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adopting Jesus</a:t>
            </a:r>
            <a:r>
              <a:rPr lang="en-US" sz="53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’ interests? Do you </a:t>
            </a:r>
            <a:r>
              <a:rPr lang="en-US" sz="5300" b="1" i="1" dirty="0" err="1" smtClean="0">
                <a:solidFill>
                  <a:srgbClr val="FFFF57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phileo</a:t>
            </a:r>
            <a:r>
              <a:rPr lang="en-US" sz="53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Him?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53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Do </a:t>
            </a:r>
            <a:r>
              <a:rPr lang="en-US" sz="5300" b="1" dirty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you desire to see what the Father is doing and then do those things as well? </a:t>
            </a:r>
            <a:endParaRPr lang="en-US" sz="5300" b="1" dirty="0" smtClean="0">
              <a:solidFill>
                <a:schemeClr val="tx1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53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Then </a:t>
            </a:r>
            <a:r>
              <a:rPr lang="en-US" sz="5300" b="1" dirty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love people! </a:t>
            </a:r>
            <a:r>
              <a:rPr lang="en-US" sz="53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Take care of </a:t>
            </a:r>
            <a:r>
              <a:rPr lang="en-US" sz="5300" b="1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His sheep</a:t>
            </a:r>
            <a:endParaRPr lang="en-US" sz="5300" b="1" dirty="0">
              <a:solidFill>
                <a:schemeClr val="tx1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95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8229600" cy="21336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8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Turn to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8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John 21:15-17</a:t>
            </a:r>
            <a:endParaRPr lang="en-US" sz="8000" b="1" dirty="0">
              <a:solidFill>
                <a:schemeClr val="tx1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973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64770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55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Jesus Reinstates Peter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4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Jesus is lovingly detailed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4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Prior to this encounter with Jesus, Peter could have…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900" b="1" dirty="0" smtClean="0"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walked </a:t>
            </a:r>
            <a:r>
              <a:rPr lang="en-US" sz="4900" b="1" dirty="0"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away from serving </a:t>
            </a:r>
            <a:r>
              <a:rPr lang="en-US" sz="4900" b="1" dirty="0" smtClean="0"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God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served God as penance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900" b="1" dirty="0" smtClean="0"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served God out of fear</a:t>
            </a:r>
            <a:endParaRPr lang="en-US" sz="4900" b="1" dirty="0" smtClean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431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64770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5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Serve God Out of </a:t>
            </a:r>
            <a:r>
              <a:rPr lang="en-US" sz="5500" b="1" dirty="0" smtClean="0">
                <a:solidFill>
                  <a:srgbClr val="FFFF57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Love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4900" b="1" i="1" dirty="0" smtClean="0">
                <a:solidFill>
                  <a:srgbClr val="FFFF57"/>
                </a:solidFill>
                <a:effectLst>
                  <a:glow rad="1651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agape</a:t>
            </a:r>
            <a:r>
              <a:rPr lang="en-US" sz="4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- to love (in a social or moral sense); affection</a:t>
            </a:r>
            <a:endParaRPr lang="en-US" sz="4900" b="1" i="1" dirty="0" smtClean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4900" b="1" i="1" dirty="0" err="1" smtClean="0">
                <a:solidFill>
                  <a:srgbClr val="FFFF57"/>
                </a:solidFill>
                <a:effectLst>
                  <a:glow rad="1651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phileo</a:t>
            </a:r>
            <a:r>
              <a:rPr lang="en-US" sz="4900" b="1" dirty="0" smtClean="0">
                <a:solidFill>
                  <a:schemeClr val="tx1"/>
                </a:solidFill>
                <a:effectLst>
                  <a:glow rad="1651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– brotherly love; to </a:t>
            </a:r>
            <a:r>
              <a:rPr lang="en-US" sz="4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be a friend </a:t>
            </a:r>
            <a:r>
              <a:rPr lang="en-US" sz="4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to; affection for (denoting </a:t>
            </a:r>
            <a:r>
              <a:rPr lang="en-US" sz="4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personal attachment, as a matter of sentiment or </a:t>
            </a:r>
            <a:r>
              <a:rPr lang="en-US" sz="4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feeling)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4900" b="1" i="1" dirty="0" err="1" smtClean="0">
                <a:solidFill>
                  <a:srgbClr val="FFFF57"/>
                </a:solidFill>
                <a:effectLst>
                  <a:glow rad="1651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eros</a:t>
            </a:r>
            <a:r>
              <a:rPr lang="en-US" sz="4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- sensually-based love; attraction</a:t>
            </a:r>
            <a:endParaRPr lang="en-US" sz="4900" b="1" i="1" dirty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417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64770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5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Serve God Out of </a:t>
            </a:r>
            <a:r>
              <a:rPr lang="en-US" sz="5500" b="1" dirty="0" smtClean="0">
                <a:solidFill>
                  <a:srgbClr val="FFFF57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Love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4900" b="1" i="1" dirty="0" smtClean="0">
                <a:solidFill>
                  <a:srgbClr val="FFFF57"/>
                </a:solidFill>
                <a:effectLst>
                  <a:glow rad="1651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agape</a:t>
            </a:r>
            <a:r>
              <a:rPr lang="en-US" sz="4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- to love (in a social or moral sense); affection</a:t>
            </a:r>
            <a:endParaRPr lang="en-US" sz="4900" b="1" i="1" dirty="0" smtClean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4900" b="1" i="1" dirty="0" err="1" smtClean="0">
                <a:solidFill>
                  <a:srgbClr val="FFFF57"/>
                </a:solidFill>
                <a:effectLst>
                  <a:glow rad="1651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phileo</a:t>
            </a:r>
            <a:r>
              <a:rPr lang="en-US" sz="4900" b="1" dirty="0" smtClean="0">
                <a:solidFill>
                  <a:schemeClr val="tx1"/>
                </a:solidFill>
                <a:effectLst>
                  <a:glow rad="1651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- to be a friend </a:t>
            </a:r>
            <a:r>
              <a:rPr lang="en-US" sz="4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to; have </a:t>
            </a:r>
            <a:r>
              <a:rPr lang="en-US" sz="4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affection for (denoting personal attachment, as a matter of sentiment or </a:t>
            </a:r>
            <a:r>
              <a:rPr lang="en-US" sz="4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feeling)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4900" b="1" i="1" strike="sngStrike" dirty="0" err="1" smtClean="0">
                <a:solidFill>
                  <a:schemeClr val="tx1"/>
                </a:solidFill>
                <a:effectLst>
                  <a:glow rad="1651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eros</a:t>
            </a:r>
            <a:r>
              <a:rPr lang="en-US" sz="4900" b="1" strike="sngStrike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900" b="1" strike="sngStrike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- sensually-based love; attraction</a:t>
            </a:r>
            <a:endParaRPr lang="en-US" sz="4900" b="1" i="1" strike="sngStrike" dirty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27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64770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500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Agape</a:t>
            </a:r>
            <a:r>
              <a:rPr lang="en-US" sz="55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vs. </a:t>
            </a:r>
            <a:r>
              <a:rPr lang="en-US" sz="5500" b="1" i="1" dirty="0" err="1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Phileo</a:t>
            </a:r>
            <a:endParaRPr lang="en-US" sz="5500" b="1" i="1" dirty="0" smtClean="0">
              <a:solidFill>
                <a:srgbClr val="FFFF57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4600" b="1" i="1" dirty="0" smtClean="0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agape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had a 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much broader 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application in the NT, 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whereas </a:t>
            </a:r>
            <a:r>
              <a:rPr lang="en-US" sz="4600" b="1" i="1" dirty="0" err="1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phileo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relates to love 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that 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is given or shared 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between friends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4600" b="1" i="1" dirty="0" smtClean="0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agape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is the intentional 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consent of the will 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(with 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one’s moral 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standard)- a personal decision that originates in the mind</a:t>
            </a:r>
            <a:endParaRPr lang="en-US" sz="4600" b="1" dirty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647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64770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500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Agape</a:t>
            </a:r>
            <a:r>
              <a:rPr lang="en-US" sz="55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vs. </a:t>
            </a:r>
            <a:r>
              <a:rPr lang="en-US" sz="5500" b="1" i="1" dirty="0" err="1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Phileo</a:t>
            </a:r>
            <a:endParaRPr lang="en-US" sz="5500" b="1" i="1" dirty="0" smtClean="0">
              <a:solidFill>
                <a:srgbClr val="FFFF57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4600" b="1" i="1" dirty="0" err="1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phileo</a:t>
            </a:r>
            <a:r>
              <a:rPr lang="en-US" sz="4600" b="1" i="1" dirty="0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relates more to that which comes from the 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heart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4600" b="1" i="1" dirty="0" err="1" smtClean="0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phileo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adopts the interests of the person or object one loves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4600" b="1" i="1" dirty="0" smtClean="0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agape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and never </a:t>
            </a:r>
            <a:r>
              <a:rPr lang="en-US" sz="4600" b="1" i="1" dirty="0" err="1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phileo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is used 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of 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love toward our 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enemies for example</a:t>
            </a:r>
            <a:endParaRPr lang="en-US" sz="4600" b="1" dirty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525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64770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500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Agape</a:t>
            </a:r>
            <a:r>
              <a:rPr lang="en-US" sz="55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vs. </a:t>
            </a:r>
            <a:r>
              <a:rPr lang="en-US" sz="5500" b="1" i="1" dirty="0" err="1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Phileo</a:t>
            </a:r>
            <a:endParaRPr lang="en-US" sz="5500" b="1" i="1" dirty="0" smtClean="0">
              <a:solidFill>
                <a:srgbClr val="FFFF57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4600" b="1" i="1" dirty="0" smtClean="0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agape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is not always a higher or better form of love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4600" b="1" u="sng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John </a:t>
            </a:r>
            <a:r>
              <a:rPr lang="en-US" sz="4600" b="1" u="sng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3:19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- "And this is the judgment, that the light is come into the world, and men loved (</a:t>
            </a:r>
            <a:r>
              <a:rPr lang="en-US" sz="4600" b="1" i="1" dirty="0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agape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) the darkness rather than the light; for their deeds were evil.”  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Here, </a:t>
            </a:r>
            <a:r>
              <a:rPr lang="en-US" sz="4600" b="1" i="1" dirty="0" smtClean="0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agape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is used for an affection and desire for 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darkness </a:t>
            </a:r>
            <a:endParaRPr lang="en-US" sz="4600" b="1" dirty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7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64770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500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Agape</a:t>
            </a:r>
            <a:r>
              <a:rPr lang="en-US" sz="55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vs. </a:t>
            </a:r>
            <a:r>
              <a:rPr lang="en-US" sz="5500" b="1" i="1" dirty="0" err="1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Phileo</a:t>
            </a:r>
            <a:endParaRPr lang="en-US" sz="5500" b="1" i="1" dirty="0" smtClean="0">
              <a:solidFill>
                <a:srgbClr val="FFFF57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When 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it comes to the expression of love of the Father 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to Jesus, both verbs are used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  <a:endParaRPr lang="en-US" sz="4600" b="1" dirty="0" smtClean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4600" b="1" u="sng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John 3:35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Father 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loves (</a:t>
            </a:r>
            <a:r>
              <a:rPr lang="en-US" sz="4600" b="1" i="1" dirty="0" smtClean="0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agape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) 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Son and has placed everything in his hands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4600" b="1" u="sng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John 5:20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- For the Father 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loves (</a:t>
            </a:r>
            <a:r>
              <a:rPr lang="en-US" sz="4600" b="1" i="1" dirty="0" err="1" smtClean="0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phileo</a:t>
            </a:r>
            <a:r>
              <a:rPr lang="en-US" sz="46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) </a:t>
            </a:r>
            <a:r>
              <a:rPr lang="en-US" sz="46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Son and shows him all he does. </a:t>
            </a:r>
          </a:p>
        </p:txBody>
      </p:sp>
    </p:spTree>
    <p:extLst>
      <p:ext uri="{BB962C8B-B14F-4D97-AF65-F5344CB8AC3E}">
        <p14:creationId xmlns:p14="http://schemas.microsoft.com/office/powerpoint/2010/main" val="24436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40862</TotalTime>
  <Words>828</Words>
  <Application>Microsoft Macintosh PowerPoint</Application>
  <PresentationFormat>On-screen Show (4:3)</PresentationFormat>
  <Paragraphs>62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Tw Cen MT</vt:lpstr>
      <vt:lpstr>Calibri</vt:lpstr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Tobie Smith</cp:lastModifiedBy>
  <cp:revision>565</cp:revision>
  <dcterms:created xsi:type="dcterms:W3CDTF">2011-12-15T15:57:33Z</dcterms:created>
  <dcterms:modified xsi:type="dcterms:W3CDTF">2013-05-10T16:50:45Z</dcterms:modified>
</cp:coreProperties>
</file>