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9" r:id="rId2"/>
    <p:sldId id="278" r:id="rId3"/>
    <p:sldId id="257" r:id="rId4"/>
    <p:sldId id="286" r:id="rId5"/>
    <p:sldId id="275" r:id="rId6"/>
    <p:sldId id="277" r:id="rId7"/>
    <p:sldId id="273" r:id="rId8"/>
    <p:sldId id="274" r:id="rId9"/>
    <p:sldId id="280" r:id="rId10"/>
    <p:sldId id="276" r:id="rId11"/>
    <p:sldId id="282"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B78C"/>
    <a:srgbClr val="D2CDAE"/>
    <a:srgbClr val="DDD9C3"/>
    <a:srgbClr val="A79C65"/>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2" autoAdjust="0"/>
    <p:restoredTop sz="94676" autoAdjust="0"/>
  </p:normalViewPr>
  <p:slideViewPr>
    <p:cSldViewPr>
      <p:cViewPr>
        <p:scale>
          <a:sx n="77" d="100"/>
          <a:sy n="77" d="100"/>
        </p:scale>
        <p:origin x="-384" y="-72"/>
      </p:cViewPr>
      <p:guideLst>
        <p:guide orient="horz" pos="2160"/>
        <p:guide pos="2880"/>
      </p:guideLst>
    </p:cSldViewPr>
  </p:slideViewPr>
  <p:outlineViewPr>
    <p:cViewPr>
      <p:scale>
        <a:sx n="33" d="100"/>
        <a:sy n="33" d="100"/>
      </p:scale>
      <p:origin x="0" y="30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DCDA8F-EB09-47AF-BD37-E486A9291CAB}" type="datetimeFigureOut">
              <a:rPr lang="en-US" smtClean="0"/>
              <a:t>9/5/2013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6AB43F-26F5-43D7-90B9-BEF9741E38B7}" type="slidenum">
              <a:rPr lang="en-US" smtClean="0"/>
              <a:t>‹#›</a:t>
            </a:fld>
            <a:endParaRPr lang="en-US"/>
          </a:p>
        </p:txBody>
      </p:sp>
    </p:spTree>
    <p:extLst>
      <p:ext uri="{BB962C8B-B14F-4D97-AF65-F5344CB8AC3E}">
        <p14:creationId xmlns:p14="http://schemas.microsoft.com/office/powerpoint/2010/main" val="25942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6AB43F-26F5-43D7-90B9-BEF9741E38B7}" type="slidenum">
              <a:rPr lang="en-US" smtClean="0"/>
              <a:t>3</a:t>
            </a:fld>
            <a:endParaRPr lang="en-US"/>
          </a:p>
        </p:txBody>
      </p:sp>
    </p:spTree>
    <p:extLst>
      <p:ext uri="{BB962C8B-B14F-4D97-AF65-F5344CB8AC3E}">
        <p14:creationId xmlns:p14="http://schemas.microsoft.com/office/powerpoint/2010/main" val="173008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6AB43F-26F5-43D7-90B9-BEF9741E38B7}" type="slidenum">
              <a:rPr lang="en-US" smtClean="0"/>
              <a:t>4</a:t>
            </a:fld>
            <a:endParaRPr lang="en-US"/>
          </a:p>
        </p:txBody>
      </p:sp>
    </p:spTree>
    <p:extLst>
      <p:ext uri="{BB962C8B-B14F-4D97-AF65-F5344CB8AC3E}">
        <p14:creationId xmlns:p14="http://schemas.microsoft.com/office/powerpoint/2010/main" val="1730083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1A48BB-04AA-419F-AE94-FD3960E7C703}"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413731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A48BB-04AA-419F-AE94-FD3960E7C703}"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363997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A48BB-04AA-419F-AE94-FD3960E7C703}"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251935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A48BB-04AA-419F-AE94-FD3960E7C703}"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172811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A48BB-04AA-419F-AE94-FD3960E7C703}"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166771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1A48BB-04AA-419F-AE94-FD3960E7C703}" type="datetimeFigureOut">
              <a:rPr lang="en-US" smtClean="0"/>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36323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1A48BB-04AA-419F-AE94-FD3960E7C703}" type="datetimeFigureOut">
              <a:rPr lang="en-US" smtClean="0"/>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167971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1A48BB-04AA-419F-AE94-FD3960E7C703}" type="datetimeFigureOut">
              <a:rPr lang="en-US" smtClean="0"/>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268555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A48BB-04AA-419F-AE94-FD3960E7C703}" type="datetimeFigureOut">
              <a:rPr lang="en-US" smtClean="0"/>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409238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A48BB-04AA-419F-AE94-FD3960E7C703}" type="datetimeFigureOut">
              <a:rPr lang="en-US" smtClean="0"/>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91267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A48BB-04AA-419F-AE94-FD3960E7C703}" type="datetimeFigureOut">
              <a:rPr lang="en-US" smtClean="0"/>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654B-2979-4547-9873-E26ACFBBF079}" type="slidenum">
              <a:rPr lang="en-US" smtClean="0"/>
              <a:t>‹#›</a:t>
            </a:fld>
            <a:endParaRPr lang="en-US"/>
          </a:p>
        </p:txBody>
      </p:sp>
    </p:spTree>
    <p:extLst>
      <p:ext uri="{BB962C8B-B14F-4D97-AF65-F5344CB8AC3E}">
        <p14:creationId xmlns:p14="http://schemas.microsoft.com/office/powerpoint/2010/main" val="89465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A48BB-04AA-419F-AE94-FD3960E7C703}" type="datetimeFigureOut">
              <a:rPr lang="en-US" smtClean="0"/>
              <a:t>9/5/2013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6654B-2979-4547-9873-E26ACFBBF079}" type="slidenum">
              <a:rPr lang="en-US" smtClean="0"/>
              <a:t>‹#›</a:t>
            </a:fld>
            <a:endParaRPr lang="en-US"/>
          </a:p>
        </p:txBody>
      </p:sp>
    </p:spTree>
    <p:extLst>
      <p:ext uri="{BB962C8B-B14F-4D97-AF65-F5344CB8AC3E}">
        <p14:creationId xmlns:p14="http://schemas.microsoft.com/office/powerpoint/2010/main" val="3951673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522" y="457200"/>
            <a:ext cx="6248278" cy="4339284"/>
          </a:xfrm>
          <a:prstGeom prst="rect">
            <a:avLst/>
          </a:prstGeom>
        </p:spPr>
      </p:pic>
      <p:sp>
        <p:nvSpPr>
          <p:cNvPr id="2" name="Title 1"/>
          <p:cNvSpPr>
            <a:spLocks noGrp="1"/>
          </p:cNvSpPr>
          <p:nvPr>
            <p:ph type="ctrTitle"/>
          </p:nvPr>
        </p:nvSpPr>
        <p:spPr>
          <a:xfrm>
            <a:off x="609600" y="3429000"/>
            <a:ext cx="7924800" cy="1089025"/>
          </a:xfrm>
        </p:spPr>
        <p:txBody>
          <a:bodyPr>
            <a:normAutofit/>
          </a:bodyPr>
          <a:lstStyle/>
          <a:p>
            <a:r>
              <a:rPr lang="en-US" b="1" dirty="0" smtClean="0">
                <a:solidFill>
                  <a:srgbClr val="D2CDAE"/>
                </a:solidFill>
                <a:effectLst>
                  <a:outerShdw blurRad="38100" dist="38100" dir="2700000" algn="tl">
                    <a:srgbClr val="000000"/>
                  </a:outerShdw>
                </a:effectLst>
              </a:rPr>
              <a:t>Life </a:t>
            </a:r>
            <a:r>
              <a:rPr lang="en-US" b="1" dirty="0" smtClean="0">
                <a:solidFill>
                  <a:srgbClr val="D2CDAE"/>
                </a:solidFill>
                <a:effectLst>
                  <a:outerShdw blurRad="38100" dist="38100" dir="2700000" algn="tl">
                    <a:srgbClr val="000000"/>
                  </a:outerShdw>
                </a:effectLst>
              </a:rPr>
              <a:t>of</a:t>
            </a:r>
            <a:r>
              <a:rPr lang="en-US" b="1" dirty="0" smtClean="0">
                <a:solidFill>
                  <a:srgbClr val="D2CDAE"/>
                </a:solidFill>
                <a:effectLst>
                  <a:outerShdw blurRad="38100" dist="38100" dir="2700000" algn="tl">
                    <a:srgbClr val="000000"/>
                  </a:outerShdw>
                </a:effectLst>
              </a:rPr>
              <a:t> the Early Church</a:t>
            </a:r>
            <a:endParaRPr lang="en-US" b="1" dirty="0">
              <a:solidFill>
                <a:srgbClr val="D2CDAE"/>
              </a:solidFill>
              <a:effectLst>
                <a:outerShdw blurRad="38100" dist="38100" dir="2700000" algn="tl">
                  <a:srgbClr val="000000"/>
                </a:outerShdw>
              </a:effectLst>
            </a:endParaRPr>
          </a:p>
        </p:txBody>
      </p:sp>
      <p:sp>
        <p:nvSpPr>
          <p:cNvPr id="3" name="Subtitle 2"/>
          <p:cNvSpPr>
            <a:spLocks noGrp="1"/>
          </p:cNvSpPr>
          <p:nvPr>
            <p:ph type="subTitle" idx="1"/>
          </p:nvPr>
        </p:nvSpPr>
        <p:spPr>
          <a:xfrm>
            <a:off x="1371600" y="4267200"/>
            <a:ext cx="6400800" cy="1066800"/>
          </a:xfrm>
        </p:spPr>
        <p:txBody>
          <a:bodyPr>
            <a:normAutofit/>
          </a:bodyPr>
          <a:lstStyle/>
          <a:p>
            <a:r>
              <a:rPr lang="en-US" sz="4400" b="1" dirty="0" smtClean="0">
                <a:solidFill>
                  <a:srgbClr val="D2CDAE"/>
                </a:solidFill>
                <a:effectLst>
                  <a:outerShdw blurRad="38100" dist="38100" dir="2700000" algn="tl">
                    <a:srgbClr val="000000"/>
                  </a:outerShdw>
                </a:effectLst>
              </a:rPr>
              <a:t>Acts </a:t>
            </a:r>
            <a:r>
              <a:rPr lang="en-US" sz="4400" b="1" dirty="0" smtClean="0">
                <a:solidFill>
                  <a:srgbClr val="D2CDAE"/>
                </a:solidFill>
                <a:effectLst>
                  <a:outerShdw blurRad="38100" dist="38100" dir="2700000" algn="tl">
                    <a:srgbClr val="000000"/>
                  </a:outerShdw>
                </a:effectLst>
              </a:rPr>
              <a:t>2:42-47</a:t>
            </a:r>
            <a:endParaRPr lang="en-US" sz="4400" b="1" dirty="0">
              <a:solidFill>
                <a:srgbClr val="D2CDAE"/>
              </a:solidFill>
              <a:effectLst>
                <a:outerShdw blurRad="38100" dist="38100" dir="2700000" algn="tl">
                  <a:srgbClr val="000000"/>
                </a:outerShdw>
              </a:effectLst>
            </a:endParaRPr>
          </a:p>
        </p:txBody>
      </p:sp>
    </p:spTree>
    <p:extLst>
      <p:ext uri="{BB962C8B-B14F-4D97-AF65-F5344CB8AC3E}">
        <p14:creationId xmlns:p14="http://schemas.microsoft.com/office/powerpoint/2010/main" val="13345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996462"/>
          </a:xfrm>
        </p:spPr>
        <p:txBody>
          <a:bodyPr>
            <a:normAutofit/>
          </a:bodyPr>
          <a:lstStyle/>
          <a:p>
            <a:r>
              <a:rPr lang="en-US" sz="3600" b="1" dirty="0" smtClean="0">
                <a:solidFill>
                  <a:srgbClr val="BEB78C"/>
                </a:solidFill>
                <a:effectLst>
                  <a:outerShdw blurRad="38100" dist="38100" dir="2700000" algn="tl">
                    <a:srgbClr val="000000"/>
                  </a:outerShdw>
                </a:effectLst>
              </a:rPr>
              <a:t>Proverbs 16:7</a:t>
            </a:r>
            <a:endParaRPr lang="en-US" sz="3600" b="1" dirty="0">
              <a:solidFill>
                <a:srgbClr val="BEB78C"/>
              </a:solidFill>
              <a:effectLst>
                <a:outerShdw blurRad="38100" dist="38100" dir="2700000" algn="tl">
                  <a:srgbClr val="000000"/>
                </a:outerShdw>
              </a:effectLst>
            </a:endParaRPr>
          </a:p>
        </p:txBody>
      </p:sp>
      <p:sp>
        <p:nvSpPr>
          <p:cNvPr id="3" name="Content Placeholder 2"/>
          <p:cNvSpPr>
            <a:spLocks noGrp="1"/>
          </p:cNvSpPr>
          <p:nvPr>
            <p:ph idx="1"/>
          </p:nvPr>
        </p:nvSpPr>
        <p:spPr>
          <a:xfrm>
            <a:off x="381000" y="1752600"/>
            <a:ext cx="8572500" cy="5638800"/>
          </a:xfrm>
        </p:spPr>
        <p:txBody>
          <a:bodyPr>
            <a:normAutofit/>
          </a:bodyPr>
          <a:lstStyle/>
          <a:p>
            <a:pPr marL="0" indent="0">
              <a:spcBef>
                <a:spcPts val="1200"/>
              </a:spcBef>
              <a:buNone/>
            </a:pPr>
            <a:r>
              <a:rPr lang="en-US" b="1" dirty="0" smtClean="0">
                <a:solidFill>
                  <a:srgbClr val="BEB78C"/>
                </a:solidFill>
                <a:effectLst>
                  <a:outerShdw blurRad="38100" dist="38100" dir="2700000" algn="tl">
                    <a:srgbClr val="000000"/>
                  </a:outerShdw>
                </a:effectLst>
              </a:rPr>
              <a:t>“When </a:t>
            </a:r>
            <a:r>
              <a:rPr lang="en-US" b="1" dirty="0">
                <a:solidFill>
                  <a:srgbClr val="BEB78C"/>
                </a:solidFill>
                <a:effectLst>
                  <a:outerShdw blurRad="38100" dist="38100" dir="2700000" algn="tl">
                    <a:srgbClr val="000000"/>
                  </a:outerShdw>
                </a:effectLst>
              </a:rPr>
              <a:t>a man's ways please the LORD,</a:t>
            </a:r>
          </a:p>
          <a:p>
            <a:pPr marL="0" indent="0">
              <a:spcBef>
                <a:spcPts val="1200"/>
              </a:spcBef>
              <a:buNone/>
            </a:pPr>
            <a:r>
              <a:rPr lang="en-US" b="1" dirty="0">
                <a:solidFill>
                  <a:srgbClr val="BEB78C"/>
                </a:solidFill>
                <a:effectLst>
                  <a:outerShdw blurRad="38100" dist="38100" dir="2700000" algn="tl">
                    <a:srgbClr val="000000"/>
                  </a:outerShdw>
                </a:effectLst>
              </a:rPr>
              <a:t>He makes even his enemies to be at peace with </a:t>
            </a:r>
            <a:endParaRPr lang="en-US" b="1" dirty="0" smtClean="0">
              <a:solidFill>
                <a:srgbClr val="BEB78C"/>
              </a:solidFill>
              <a:effectLst>
                <a:outerShdw blurRad="38100" dist="38100" dir="2700000" algn="tl">
                  <a:srgbClr val="000000"/>
                </a:outerShdw>
              </a:effectLst>
            </a:endParaRPr>
          </a:p>
          <a:p>
            <a:pPr marL="0" indent="0">
              <a:spcBef>
                <a:spcPts val="1200"/>
              </a:spcBef>
              <a:buNone/>
            </a:pPr>
            <a:r>
              <a:rPr lang="en-US" b="1" dirty="0" smtClean="0">
                <a:solidFill>
                  <a:srgbClr val="BEB78C"/>
                </a:solidFill>
                <a:effectLst>
                  <a:outerShdw blurRad="38100" dist="38100" dir="2700000" algn="tl">
                    <a:srgbClr val="000000"/>
                  </a:outerShdw>
                </a:effectLst>
              </a:rPr>
              <a:t>him.”</a:t>
            </a:r>
            <a:endParaRPr lang="en-US" b="1" dirty="0">
              <a:solidFill>
                <a:srgbClr val="BEB78C"/>
              </a:solidFill>
              <a:effectLst>
                <a:outerShdw blurRad="38100" dist="38100" dir="2700000" algn="tl">
                  <a:srgbClr val="000000"/>
                </a:outerShdw>
              </a:effectLst>
            </a:endParaRPr>
          </a:p>
          <a:p>
            <a:pPr marL="0" indent="0">
              <a:spcBef>
                <a:spcPts val="1200"/>
              </a:spcBef>
              <a:buNone/>
            </a:pPr>
            <a:endParaRPr lang="en-US" b="1" dirty="0" smtClean="0">
              <a:solidFill>
                <a:srgbClr val="BEB78C"/>
              </a:solidFill>
              <a:effectLst>
                <a:outerShdw blurRad="38100" dist="38100" dir="2700000" algn="tl">
                  <a:srgbClr val="000000"/>
                </a:outerShdw>
              </a:effectLst>
            </a:endParaRPr>
          </a:p>
          <a:p>
            <a:pPr marL="0" indent="0">
              <a:spcBef>
                <a:spcPts val="1200"/>
              </a:spcBef>
              <a:buNone/>
            </a:pPr>
            <a:r>
              <a:rPr lang="en-US" b="1" dirty="0" smtClean="0">
                <a:solidFill>
                  <a:srgbClr val="BEB78C"/>
                </a:solidFill>
                <a:effectLst>
                  <a:outerShdw blurRad="38100" dist="38100" dir="2700000" algn="tl">
                    <a:srgbClr val="000000"/>
                  </a:outerShdw>
                </a:effectLst>
              </a:rPr>
              <a:t>NKJV</a:t>
            </a:r>
            <a:endParaRPr lang="en-US" b="1" dirty="0">
              <a:solidFill>
                <a:srgbClr val="BEB78C"/>
              </a:solidFill>
              <a:effectLst>
                <a:outerShdw blurRad="38100" dist="38100" dir="2700000" algn="tl">
                  <a:srgbClr val="000000"/>
                </a:outerShdw>
              </a:effectLst>
            </a:endParaRPr>
          </a:p>
          <a:p>
            <a:pPr marL="0" indent="0">
              <a:spcBef>
                <a:spcPts val="1200"/>
              </a:spcBef>
              <a:buNone/>
            </a:pPr>
            <a:endParaRPr lang="en-US" b="1" dirty="0">
              <a:solidFill>
                <a:srgbClr val="FFFF66"/>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648200"/>
            <a:ext cx="2889932" cy="2006990"/>
          </a:xfrm>
          <a:prstGeom prst="rect">
            <a:avLst/>
          </a:prstGeom>
        </p:spPr>
      </p:pic>
    </p:spTree>
    <p:extLst>
      <p:ext uri="{BB962C8B-B14F-4D97-AF65-F5344CB8AC3E}">
        <p14:creationId xmlns:p14="http://schemas.microsoft.com/office/powerpoint/2010/main" val="45514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996462"/>
          </a:xfrm>
        </p:spPr>
        <p:txBody>
          <a:bodyPr/>
          <a:lstStyle/>
          <a:p>
            <a:r>
              <a:rPr lang="en-US" sz="3000" b="1" dirty="0" smtClean="0">
                <a:solidFill>
                  <a:schemeClr val="bg2">
                    <a:lumMod val="75000"/>
                  </a:schemeClr>
                </a:solidFill>
                <a:effectLst>
                  <a:outerShdw blurRad="38100" dist="38100" dir="2700000" algn="tl">
                    <a:srgbClr val="000000"/>
                  </a:outerShdw>
                </a:effectLst>
              </a:rPr>
              <a:t>Luke 18:21-23</a:t>
            </a:r>
            <a:endParaRPr lang="en-US" sz="3000"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381000" y="1143000"/>
            <a:ext cx="8572500" cy="5638800"/>
          </a:xfrm>
        </p:spPr>
        <p:txBody>
          <a:bodyPr>
            <a:normAutofit/>
          </a:bodyPr>
          <a:lstStyle/>
          <a:p>
            <a:pPr marL="0" indent="0" algn="just">
              <a:spcBef>
                <a:spcPts val="1200"/>
              </a:spcBef>
              <a:buNone/>
            </a:pPr>
            <a:r>
              <a:rPr lang="en-US" b="1" dirty="0" smtClean="0">
                <a:solidFill>
                  <a:srgbClr val="FFFF66"/>
                </a:solidFill>
                <a:effectLst>
                  <a:outerShdw blurRad="38100" dist="38100" dir="2700000" algn="tl">
                    <a:srgbClr val="000000"/>
                  </a:outerShdw>
                </a:effectLst>
              </a:rPr>
              <a:t> </a:t>
            </a:r>
            <a:r>
              <a:rPr lang="en-US" b="1" dirty="0" smtClean="0">
                <a:solidFill>
                  <a:srgbClr val="BEB78C"/>
                </a:solidFill>
                <a:effectLst>
                  <a:outerShdw blurRad="38100" dist="38100" dir="2700000" algn="tl">
                    <a:srgbClr val="000000"/>
                  </a:outerShdw>
                </a:effectLst>
              </a:rPr>
              <a:t>“And </a:t>
            </a:r>
            <a:r>
              <a:rPr lang="en-US" b="1" dirty="0">
                <a:solidFill>
                  <a:srgbClr val="BEB78C"/>
                </a:solidFill>
                <a:effectLst>
                  <a:outerShdw blurRad="38100" dist="38100" dir="2700000" algn="tl">
                    <a:srgbClr val="000000"/>
                  </a:outerShdw>
                </a:effectLst>
              </a:rPr>
              <a:t>he said, "All these things I have kept from my youth." </a:t>
            </a:r>
            <a:r>
              <a:rPr lang="en-US" b="1" dirty="0" smtClean="0">
                <a:solidFill>
                  <a:srgbClr val="BEB78C"/>
                </a:solidFill>
                <a:effectLst>
                  <a:outerShdw blurRad="38100" dist="38100" dir="2700000" algn="tl">
                    <a:srgbClr val="000000"/>
                  </a:outerShdw>
                </a:effectLst>
              </a:rPr>
              <a:t>  So </a:t>
            </a:r>
            <a:r>
              <a:rPr lang="en-US" b="1" dirty="0">
                <a:solidFill>
                  <a:srgbClr val="BEB78C"/>
                </a:solidFill>
                <a:effectLst>
                  <a:outerShdw blurRad="38100" dist="38100" dir="2700000" algn="tl">
                    <a:srgbClr val="000000"/>
                  </a:outerShdw>
                </a:effectLst>
              </a:rPr>
              <a:t>when Jesus heard these things, He said to him, "You still lack one thing. Sell all that you have and distribute to the poor, and you will have treasure in heaven; and come, follow Me."  </a:t>
            </a:r>
            <a:r>
              <a:rPr lang="en-US" b="1" dirty="0" smtClean="0">
                <a:solidFill>
                  <a:srgbClr val="BEB78C"/>
                </a:solidFill>
                <a:effectLst>
                  <a:outerShdw blurRad="38100" dist="38100" dir="2700000" algn="tl">
                    <a:srgbClr val="000000"/>
                  </a:outerShdw>
                </a:effectLst>
              </a:rPr>
              <a:t> But </a:t>
            </a:r>
            <a:r>
              <a:rPr lang="en-US" b="1" dirty="0">
                <a:solidFill>
                  <a:srgbClr val="BEB78C"/>
                </a:solidFill>
                <a:effectLst>
                  <a:outerShdw blurRad="38100" dist="38100" dir="2700000" algn="tl">
                    <a:srgbClr val="000000"/>
                  </a:outerShdw>
                </a:effectLst>
              </a:rPr>
              <a:t>when he heard this, he became very sorrowful, for he was very rich</a:t>
            </a:r>
            <a:r>
              <a:rPr lang="en-US" b="1" dirty="0" smtClean="0">
                <a:solidFill>
                  <a:srgbClr val="BEB78C"/>
                </a:solidFill>
                <a:effectLst>
                  <a:outerShdw blurRad="38100" dist="38100" dir="2700000" algn="tl">
                    <a:srgbClr val="000000"/>
                  </a:outerShdw>
                </a:effectLst>
              </a:rPr>
              <a:t>.” </a:t>
            </a:r>
            <a:endParaRPr lang="en-US" b="1" dirty="0">
              <a:solidFill>
                <a:srgbClr val="BEB78C"/>
              </a:solidFill>
              <a:effectLst>
                <a:outerShdw blurRad="38100" dist="38100" dir="2700000" algn="tl">
                  <a:srgbClr val="000000"/>
                </a:outerShdw>
              </a:effectLst>
            </a:endParaRPr>
          </a:p>
          <a:p>
            <a:pPr marL="0" indent="0" algn="just">
              <a:spcBef>
                <a:spcPts val="1200"/>
              </a:spcBef>
              <a:buNone/>
            </a:pPr>
            <a:endParaRPr lang="en-US" b="1" dirty="0" smtClean="0">
              <a:solidFill>
                <a:srgbClr val="BEB78C"/>
              </a:solidFill>
              <a:effectLst>
                <a:outerShdw blurRad="38100" dist="38100" dir="2700000" algn="tl">
                  <a:srgbClr val="000000"/>
                </a:outerShdw>
              </a:effectLst>
            </a:endParaRPr>
          </a:p>
          <a:p>
            <a:pPr marL="0" indent="0" algn="just">
              <a:spcBef>
                <a:spcPts val="1200"/>
              </a:spcBef>
              <a:buNone/>
            </a:pPr>
            <a:r>
              <a:rPr lang="en-US" b="1" dirty="0" smtClean="0">
                <a:solidFill>
                  <a:srgbClr val="BEB78C"/>
                </a:solidFill>
                <a:effectLst>
                  <a:outerShdw blurRad="38100" dist="38100" dir="2700000" algn="tl">
                    <a:srgbClr val="000000"/>
                  </a:outerShdw>
                </a:effectLst>
              </a:rPr>
              <a:t>NKJV</a:t>
            </a:r>
            <a:endParaRPr lang="en-US" b="1" dirty="0">
              <a:solidFill>
                <a:srgbClr val="BEB78C"/>
              </a:solidFill>
              <a:effectLst>
                <a:outerShdw blurRad="38100" dist="38100" dir="2700000" algn="tl">
                  <a:srgbClr val="000000"/>
                </a:outerShdw>
              </a:effectLst>
            </a:endParaRPr>
          </a:p>
          <a:p>
            <a:pPr marL="0" indent="0">
              <a:spcBef>
                <a:spcPts val="1200"/>
              </a:spcBef>
              <a:buNone/>
            </a:pPr>
            <a:endParaRPr lang="en-US" b="1" dirty="0">
              <a:solidFill>
                <a:srgbClr val="FFFF66"/>
              </a:solidFill>
              <a:effectLst>
                <a:outerShdw blurRad="38100" dist="38100" dir="2700000" algn="tl">
                  <a:srgbClr val="000000"/>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1286" y="4852988"/>
            <a:ext cx="2889250" cy="200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64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375138"/>
            <a:ext cx="8229600" cy="996462"/>
          </a:xfrm>
        </p:spPr>
        <p:txBody>
          <a:bodyPr>
            <a:normAutofit/>
          </a:bodyPr>
          <a:lstStyle/>
          <a:p>
            <a:r>
              <a:rPr lang="en-US" sz="3600" b="1" dirty="0" smtClean="0">
                <a:solidFill>
                  <a:srgbClr val="BEB78C"/>
                </a:solidFill>
                <a:effectLst>
                  <a:outerShdw blurRad="38100" dist="38100" dir="2700000" algn="tl">
                    <a:srgbClr val="000000"/>
                  </a:outerShdw>
                </a:effectLst>
              </a:rPr>
              <a:t>“And the Lord added to the Church daily”</a:t>
            </a:r>
            <a:endParaRPr lang="en-US" sz="3600" b="1" dirty="0">
              <a:solidFill>
                <a:srgbClr val="BEB78C"/>
              </a:solidFill>
              <a:effectLst>
                <a:outerShdw blurRad="38100" dist="38100" dir="2700000" algn="tl">
                  <a:srgbClr val="000000"/>
                </a:outerShdw>
              </a:effectLst>
            </a:endParaRPr>
          </a:p>
        </p:txBody>
      </p:sp>
      <p:sp>
        <p:nvSpPr>
          <p:cNvPr id="3" name="Content Placeholder 2"/>
          <p:cNvSpPr>
            <a:spLocks noGrp="1"/>
          </p:cNvSpPr>
          <p:nvPr>
            <p:ph idx="1"/>
          </p:nvPr>
        </p:nvSpPr>
        <p:spPr>
          <a:xfrm>
            <a:off x="381000" y="1752600"/>
            <a:ext cx="8572500" cy="5638800"/>
          </a:xfrm>
        </p:spPr>
        <p:txBody>
          <a:bodyPr>
            <a:normAutofit/>
          </a:bodyPr>
          <a:lstStyle/>
          <a:p>
            <a:pPr marL="0" indent="0" algn="just">
              <a:spcBef>
                <a:spcPts val="1200"/>
              </a:spcBef>
              <a:buNone/>
            </a:pPr>
            <a:r>
              <a:rPr lang="en-US" b="1" dirty="0" smtClean="0">
                <a:solidFill>
                  <a:srgbClr val="BEB78C"/>
                </a:solidFill>
                <a:effectLst>
                  <a:outerShdw blurRad="38100" dist="38100" dir="2700000" algn="tl">
                    <a:srgbClr val="000000"/>
                  </a:outerShdw>
                </a:effectLst>
              </a:rPr>
              <a:t>Their fellowship was balanced with teaching, benevolence, and worship. As they functioned accordingly, “the Lord added to their number”.</a:t>
            </a:r>
            <a:endParaRPr lang="en-US" b="1" dirty="0">
              <a:solidFill>
                <a:srgbClr val="BEB78C"/>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648200"/>
            <a:ext cx="2889932" cy="2006990"/>
          </a:xfrm>
          <a:prstGeom prst="rect">
            <a:avLst/>
          </a:prstGeom>
        </p:spPr>
      </p:pic>
    </p:spTree>
    <p:extLst>
      <p:ext uri="{BB962C8B-B14F-4D97-AF65-F5344CB8AC3E}">
        <p14:creationId xmlns:p14="http://schemas.microsoft.com/office/powerpoint/2010/main" val="412699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996462"/>
          </a:xfrm>
        </p:spPr>
        <p:txBody>
          <a:bodyPr>
            <a:normAutofit/>
          </a:bodyPr>
          <a:lstStyle/>
          <a:p>
            <a:r>
              <a:rPr lang="en-US" sz="4000" b="1" dirty="0" smtClean="0">
                <a:solidFill>
                  <a:schemeClr val="bg2">
                    <a:lumMod val="75000"/>
                  </a:schemeClr>
                </a:solidFill>
                <a:effectLst>
                  <a:outerShdw blurRad="38100" dist="38100" dir="2700000" algn="tl">
                    <a:srgbClr val="000000"/>
                  </a:outerShdw>
                </a:effectLst>
              </a:rPr>
              <a:t>Acts </a:t>
            </a:r>
            <a:r>
              <a:rPr lang="en-US" sz="4000" b="1" dirty="0" smtClean="0">
                <a:solidFill>
                  <a:schemeClr val="bg2">
                    <a:lumMod val="75000"/>
                  </a:schemeClr>
                </a:solidFill>
                <a:effectLst>
                  <a:outerShdw blurRad="38100" dist="38100" dir="2700000" algn="tl">
                    <a:srgbClr val="000000"/>
                  </a:outerShdw>
                </a:effectLst>
              </a:rPr>
              <a:t>2:42-47</a:t>
            </a:r>
            <a:endParaRPr lang="en-US" sz="4000"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381000" y="914400"/>
            <a:ext cx="8572500" cy="5715000"/>
          </a:xfrm>
        </p:spPr>
        <p:txBody>
          <a:bodyPr>
            <a:normAutofit fontScale="70000" lnSpcReduction="20000"/>
          </a:bodyPr>
          <a:lstStyle/>
          <a:p>
            <a:pPr marL="0" indent="0">
              <a:spcBef>
                <a:spcPts val="1200"/>
              </a:spcBef>
              <a:buNone/>
            </a:pPr>
            <a:endParaRPr lang="en-US" b="1" dirty="0" smtClean="0">
              <a:solidFill>
                <a:srgbClr val="D2CDAE"/>
              </a:solidFill>
              <a:effectLst>
                <a:outerShdw blurRad="38100" dist="38100" dir="2700000" algn="tl">
                  <a:srgbClr val="000000"/>
                </a:outerShdw>
              </a:effectLst>
            </a:endParaRPr>
          </a:p>
          <a:p>
            <a:pPr marL="0" indent="0" algn="just">
              <a:lnSpc>
                <a:spcPct val="120000"/>
              </a:lnSpc>
              <a:spcBef>
                <a:spcPts val="1200"/>
              </a:spcBef>
              <a:buNone/>
            </a:pPr>
            <a:r>
              <a:rPr lang="en-US" sz="3400" b="1" dirty="0" smtClean="0">
                <a:solidFill>
                  <a:srgbClr val="D2CDAE"/>
                </a:solidFill>
                <a:effectLst>
                  <a:outerShdw blurRad="38100" dist="38100" dir="2700000" algn="tl">
                    <a:srgbClr val="000000"/>
                  </a:outerShdw>
                </a:effectLst>
              </a:rPr>
              <a:t>“And </a:t>
            </a:r>
            <a:r>
              <a:rPr lang="en-US" sz="3400" b="1" dirty="0">
                <a:solidFill>
                  <a:srgbClr val="D2CDAE"/>
                </a:solidFill>
                <a:effectLst>
                  <a:outerShdw blurRad="38100" dist="38100" dir="2700000" algn="tl">
                    <a:srgbClr val="000000"/>
                  </a:outerShdw>
                </a:effectLst>
              </a:rPr>
              <a:t>they continued steadfastly in the apostles' doctrine and fellowship, in the breaking of bread, and in prayers. </a:t>
            </a:r>
            <a:r>
              <a:rPr lang="en-US" sz="3400" b="1" dirty="0" smtClean="0">
                <a:solidFill>
                  <a:srgbClr val="D2CDAE"/>
                </a:solidFill>
                <a:effectLst>
                  <a:outerShdw blurRad="38100" dist="38100" dir="2700000" algn="tl">
                    <a:srgbClr val="000000"/>
                  </a:outerShdw>
                </a:effectLst>
              </a:rPr>
              <a:t> </a:t>
            </a:r>
            <a:r>
              <a:rPr lang="en-US" sz="3400" b="1" dirty="0">
                <a:solidFill>
                  <a:srgbClr val="D2CDAE"/>
                </a:solidFill>
                <a:effectLst>
                  <a:outerShdw blurRad="38100" dist="38100" dir="2700000" algn="tl">
                    <a:srgbClr val="000000"/>
                  </a:outerShdw>
                </a:effectLst>
              </a:rPr>
              <a:t>Then fear came upon every soul, and many wonders and signs were done through the apostles. </a:t>
            </a:r>
            <a:r>
              <a:rPr lang="en-US" sz="3400" b="1" dirty="0" smtClean="0">
                <a:solidFill>
                  <a:srgbClr val="D2CDAE"/>
                </a:solidFill>
                <a:effectLst>
                  <a:outerShdw blurRad="38100" dist="38100" dir="2700000" algn="tl">
                    <a:srgbClr val="000000"/>
                  </a:outerShdw>
                </a:effectLst>
              </a:rPr>
              <a:t> </a:t>
            </a:r>
            <a:r>
              <a:rPr lang="en-US" sz="3400" b="1" dirty="0">
                <a:solidFill>
                  <a:srgbClr val="D2CDAE"/>
                </a:solidFill>
                <a:effectLst>
                  <a:outerShdw blurRad="38100" dist="38100" dir="2700000" algn="tl">
                    <a:srgbClr val="000000"/>
                  </a:outerShdw>
                </a:effectLst>
              </a:rPr>
              <a:t>Now all who believed were together, and had all things in common, </a:t>
            </a:r>
            <a:r>
              <a:rPr lang="en-US" sz="3400" b="1" dirty="0" smtClean="0">
                <a:solidFill>
                  <a:srgbClr val="D2CDAE"/>
                </a:solidFill>
                <a:effectLst>
                  <a:outerShdw blurRad="38100" dist="38100" dir="2700000" algn="tl">
                    <a:srgbClr val="000000"/>
                  </a:outerShdw>
                </a:effectLst>
              </a:rPr>
              <a:t> </a:t>
            </a:r>
            <a:r>
              <a:rPr lang="en-US" sz="3400" b="1" dirty="0">
                <a:solidFill>
                  <a:srgbClr val="D2CDAE"/>
                </a:solidFill>
                <a:effectLst>
                  <a:outerShdw blurRad="38100" dist="38100" dir="2700000" algn="tl">
                    <a:srgbClr val="000000"/>
                  </a:outerShdw>
                </a:effectLst>
              </a:rPr>
              <a:t>and sold their possessions and goods, and divided them among all, as anyone had need. </a:t>
            </a:r>
            <a:r>
              <a:rPr lang="en-US" sz="3400" b="1" dirty="0" smtClean="0">
                <a:solidFill>
                  <a:srgbClr val="D2CDAE"/>
                </a:solidFill>
                <a:effectLst>
                  <a:outerShdw blurRad="38100" dist="38100" dir="2700000" algn="tl">
                    <a:srgbClr val="000000"/>
                  </a:outerShdw>
                </a:effectLst>
              </a:rPr>
              <a:t>  </a:t>
            </a:r>
            <a:r>
              <a:rPr lang="en-US" sz="3400" b="1" dirty="0">
                <a:solidFill>
                  <a:srgbClr val="D2CDAE"/>
                </a:solidFill>
                <a:effectLst>
                  <a:outerShdw blurRad="38100" dist="38100" dir="2700000" algn="tl">
                    <a:srgbClr val="000000"/>
                  </a:outerShdw>
                </a:effectLst>
              </a:rPr>
              <a:t>So continuing daily with one accord in the temple, and breaking bread from house to house, they ate their food with gladness and simplicity of heart, </a:t>
            </a:r>
            <a:r>
              <a:rPr lang="en-US" sz="3400" b="1" dirty="0" smtClean="0">
                <a:solidFill>
                  <a:srgbClr val="D2CDAE"/>
                </a:solidFill>
                <a:effectLst>
                  <a:outerShdw blurRad="38100" dist="38100" dir="2700000" algn="tl">
                    <a:srgbClr val="000000"/>
                  </a:outerShdw>
                </a:effectLst>
              </a:rPr>
              <a:t> </a:t>
            </a:r>
            <a:r>
              <a:rPr lang="en-US" sz="3400" b="1" dirty="0">
                <a:solidFill>
                  <a:srgbClr val="D2CDAE"/>
                </a:solidFill>
                <a:effectLst>
                  <a:outerShdw blurRad="38100" dist="38100" dir="2700000" algn="tl">
                    <a:srgbClr val="000000"/>
                  </a:outerShdw>
                </a:effectLst>
              </a:rPr>
              <a:t>praising God and having favor with all the people. And the Lord added to the church daily those who were being saved</a:t>
            </a:r>
            <a:r>
              <a:rPr lang="en-US" sz="3400" b="1" dirty="0" smtClean="0">
                <a:solidFill>
                  <a:srgbClr val="D2CDAE"/>
                </a:solidFill>
                <a:effectLst>
                  <a:outerShdw blurRad="38100" dist="38100" dir="2700000" algn="tl">
                    <a:srgbClr val="000000"/>
                  </a:outerShdw>
                </a:effectLst>
              </a:rPr>
              <a:t>.”</a:t>
            </a:r>
            <a:endParaRPr lang="en-US" sz="3400" b="1" dirty="0">
              <a:solidFill>
                <a:srgbClr val="D2CDAE"/>
              </a:solidFill>
              <a:effectLst>
                <a:outerShdw blurRad="38100" dist="38100" dir="2700000" algn="tl">
                  <a:srgbClr val="000000"/>
                </a:outerShdw>
              </a:effectLst>
            </a:endParaRPr>
          </a:p>
          <a:p>
            <a:pPr marL="0" indent="0">
              <a:spcBef>
                <a:spcPts val="1200"/>
              </a:spcBef>
              <a:buNone/>
            </a:pPr>
            <a:endParaRPr lang="en-US" b="1" dirty="0">
              <a:solidFill>
                <a:srgbClr val="D2CDAE"/>
              </a:solidFill>
              <a:effectLst>
                <a:outerShdw blurRad="38100" dist="38100" dir="2700000" algn="tl">
                  <a:srgbClr val="000000"/>
                </a:outerShdw>
              </a:effectLst>
            </a:endParaRPr>
          </a:p>
          <a:p>
            <a:pPr marL="0" indent="0">
              <a:spcBef>
                <a:spcPts val="1200"/>
              </a:spcBef>
              <a:buNone/>
            </a:pPr>
            <a:endParaRPr lang="en-US" b="1" dirty="0">
              <a:solidFill>
                <a:srgbClr val="D2CDAE"/>
              </a:solidFill>
              <a:effectLst>
                <a:outerShdw blurRad="38100" dist="38100" dir="2700000" algn="tl">
                  <a:srgbClr val="000000"/>
                </a:outerShdw>
              </a:effectLst>
            </a:endParaRPr>
          </a:p>
          <a:p>
            <a:pPr marL="0" indent="0">
              <a:spcBef>
                <a:spcPts val="1200"/>
              </a:spcBef>
              <a:buNone/>
            </a:pPr>
            <a:r>
              <a:rPr lang="en-US" b="1" dirty="0">
                <a:solidFill>
                  <a:srgbClr val="D2CDAE"/>
                </a:solidFill>
                <a:effectLst>
                  <a:outerShdw blurRad="38100" dist="38100" dir="2700000" algn="tl">
                    <a:srgbClr val="000000"/>
                  </a:outerShdw>
                </a:effectLst>
              </a:rPr>
              <a:t>NKJV</a:t>
            </a:r>
          </a:p>
          <a:p>
            <a:pPr marL="0" indent="0">
              <a:spcBef>
                <a:spcPts val="1200"/>
              </a:spcBef>
              <a:buNone/>
            </a:pPr>
            <a:endParaRPr lang="en-US" b="1" dirty="0">
              <a:solidFill>
                <a:srgbClr val="FFFF66"/>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4724400"/>
            <a:ext cx="2889932" cy="2006990"/>
          </a:xfrm>
          <a:prstGeom prst="rect">
            <a:avLst/>
          </a:prstGeom>
        </p:spPr>
      </p:pic>
    </p:spTree>
    <p:extLst>
      <p:ext uri="{BB962C8B-B14F-4D97-AF65-F5344CB8AC3E}">
        <p14:creationId xmlns:p14="http://schemas.microsoft.com/office/powerpoint/2010/main" val="187553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95" y="15240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679938"/>
            <a:ext cx="8229600" cy="996462"/>
          </a:xfrm>
        </p:spPr>
        <p:txBody>
          <a:bodyPr>
            <a:normAutofit fontScale="90000"/>
          </a:bodyPr>
          <a:lstStyle/>
          <a:p>
            <a:r>
              <a:rPr lang="en-US" b="1" dirty="0" smtClean="0">
                <a:solidFill>
                  <a:schemeClr val="bg2">
                    <a:lumMod val="75000"/>
                  </a:schemeClr>
                </a:solidFill>
                <a:effectLst>
                  <a:outerShdw blurRad="38100" dist="38100" dir="2700000" algn="tl">
                    <a:srgbClr val="000000"/>
                  </a:outerShdw>
                </a:effectLst>
              </a:rPr>
              <a:t>Repentance</a:t>
            </a:r>
            <a:br>
              <a:rPr lang="en-US" b="1" dirty="0" smtClean="0">
                <a:solidFill>
                  <a:schemeClr val="bg2">
                    <a:lumMod val="75000"/>
                  </a:schemeClr>
                </a:solidFill>
                <a:effectLst>
                  <a:outerShdw blurRad="38100" dist="38100" dir="2700000" algn="tl">
                    <a:srgbClr val="000000"/>
                  </a:outerShdw>
                </a:effectLst>
              </a:rPr>
            </a:br>
            <a:endParaRPr lang="en-US"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381000" y="762000"/>
            <a:ext cx="8534400" cy="5181600"/>
          </a:xfrm>
        </p:spPr>
        <p:txBody>
          <a:bodyPr>
            <a:normAutofit/>
          </a:bodyPr>
          <a:lstStyle/>
          <a:p>
            <a:endParaRPr lang="en-US" b="1" dirty="0" smtClean="0">
              <a:solidFill>
                <a:srgbClr val="BEB78C"/>
              </a:solidFill>
              <a:effectLst>
                <a:outerShdw blurRad="38100" dist="38100" dir="2700000" algn="tl">
                  <a:srgbClr val="000000"/>
                </a:outerShdw>
              </a:effectLst>
            </a:endParaRPr>
          </a:p>
          <a:p>
            <a:endParaRPr lang="en-US" b="1" dirty="0">
              <a:solidFill>
                <a:srgbClr val="BEB78C"/>
              </a:solidFill>
              <a:effectLst>
                <a:outerShdw blurRad="38100" dist="38100" dir="2700000" algn="tl">
                  <a:srgbClr val="000000"/>
                </a:outerShdw>
              </a:effectLst>
            </a:endParaRPr>
          </a:p>
          <a:p>
            <a:pPr marL="0" indent="0">
              <a:buNone/>
            </a:pPr>
            <a:r>
              <a:rPr lang="en-US" b="1" dirty="0" smtClean="0">
                <a:solidFill>
                  <a:srgbClr val="BEB78C"/>
                </a:solidFill>
                <a:effectLst>
                  <a:outerShdw blurRad="38100" dist="38100" dir="2700000" algn="tl">
                    <a:srgbClr val="000000"/>
                  </a:outerShdw>
                </a:effectLst>
              </a:rPr>
              <a:t>Repentance – means a sincere turning away, in both the mind and heart, from self to God</a:t>
            </a:r>
            <a:endParaRPr lang="en-US" b="1" dirty="0">
              <a:solidFill>
                <a:srgbClr val="BEB78C"/>
              </a:solidFill>
              <a:effectLst>
                <a:outerShdw blurRad="38100" dist="38100" dir="2700000" algn="tl">
                  <a:srgbClr val="000000"/>
                </a:outerShdw>
              </a:effectLst>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9651" y="4851010"/>
            <a:ext cx="2889932" cy="2006990"/>
          </a:xfrm>
          <a:prstGeom prst="rect">
            <a:avLst/>
          </a:prstGeom>
        </p:spPr>
      </p:pic>
    </p:spTree>
    <p:extLst>
      <p:ext uri="{BB962C8B-B14F-4D97-AF65-F5344CB8AC3E}">
        <p14:creationId xmlns:p14="http://schemas.microsoft.com/office/powerpoint/2010/main" val="173537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3" y="15240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284205" y="762000"/>
            <a:ext cx="8534400" cy="4800600"/>
          </a:xfrm>
        </p:spPr>
        <p:txBody>
          <a:bodyPr>
            <a:normAutofit lnSpcReduction="10000"/>
          </a:bodyPr>
          <a:lstStyle/>
          <a:p>
            <a:pPr marL="0" indent="0">
              <a:buNone/>
            </a:pPr>
            <a:r>
              <a:rPr lang="en-US" b="1" dirty="0" smtClean="0">
                <a:solidFill>
                  <a:srgbClr val="BEB78C"/>
                </a:solidFill>
                <a:effectLst>
                  <a:outerShdw blurRad="38100" dist="38100" dir="2700000" algn="tl">
                    <a:srgbClr val="000000"/>
                  </a:outerShdw>
                </a:effectLst>
              </a:rPr>
              <a:t>The preaching of the apostles, is the original, fundamental testimony of Jesus, valid for all time; being unique, it cannot be replaced or made void by any later testimony. Later generations of the Church are dependent on the words, witness, and ministry of the first “apostolic” generation. The apostles are and remain the original witnesses, their testimony is the original testimony and their mission the original mission. </a:t>
            </a:r>
            <a:endParaRPr lang="en-US" b="1" dirty="0">
              <a:solidFill>
                <a:srgbClr val="BEB78C"/>
              </a:solidFill>
              <a:effectLst>
                <a:outerShdw blurRad="38100" dist="38100" dir="2700000" algn="tl">
                  <a:srgbClr val="000000"/>
                </a:outerShdw>
              </a:effectLst>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9651" y="4851010"/>
            <a:ext cx="2889932" cy="2006990"/>
          </a:xfrm>
          <a:prstGeom prst="rect">
            <a:avLst/>
          </a:prstGeom>
        </p:spPr>
      </p:pic>
    </p:spTree>
    <p:extLst>
      <p:ext uri="{BB962C8B-B14F-4D97-AF65-F5344CB8AC3E}">
        <p14:creationId xmlns:p14="http://schemas.microsoft.com/office/powerpoint/2010/main" val="1475414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375138"/>
            <a:ext cx="8229600" cy="996462"/>
          </a:xfrm>
        </p:spPr>
        <p:txBody>
          <a:bodyPr>
            <a:normAutofit fontScale="90000"/>
          </a:bodyPr>
          <a:lstStyle/>
          <a:p>
            <a:r>
              <a:rPr lang="en-US" b="1" dirty="0" smtClean="0">
                <a:solidFill>
                  <a:schemeClr val="bg2">
                    <a:lumMod val="75000"/>
                  </a:schemeClr>
                </a:solidFill>
                <a:effectLst>
                  <a:outerShdw blurRad="38100" dist="38100" dir="2700000" algn="tl">
                    <a:srgbClr val="000000"/>
                  </a:outerShdw>
                </a:effectLst>
              </a:rPr>
              <a:t>Steadfast</a:t>
            </a:r>
            <a:br>
              <a:rPr lang="en-US" b="1" dirty="0" smtClean="0">
                <a:solidFill>
                  <a:schemeClr val="bg2">
                    <a:lumMod val="75000"/>
                  </a:schemeClr>
                </a:solidFill>
                <a:effectLst>
                  <a:outerShdw blurRad="38100" dist="38100" dir="2700000" algn="tl">
                    <a:srgbClr val="000000"/>
                  </a:outerShdw>
                </a:effectLst>
              </a:rPr>
            </a:br>
            <a:endParaRPr lang="en-US"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457200" y="1066800"/>
            <a:ext cx="8534400" cy="4678363"/>
          </a:xfrm>
        </p:spPr>
        <p:txBody>
          <a:bodyPr>
            <a:normAutofit fontScale="92500" lnSpcReduction="10000"/>
          </a:bodyPr>
          <a:lstStyle/>
          <a:p>
            <a:r>
              <a:rPr lang="en-US" b="1" dirty="0" smtClean="0">
                <a:solidFill>
                  <a:srgbClr val="BEB78C"/>
                </a:solidFill>
                <a:effectLst>
                  <a:outerShdw blurRad="38100" dist="38100" dir="2700000" algn="tl">
                    <a:srgbClr val="000000"/>
                  </a:outerShdw>
                </a:effectLst>
              </a:rPr>
              <a:t>Steadfast </a:t>
            </a:r>
            <a:r>
              <a:rPr lang="en-US" b="1" dirty="0">
                <a:solidFill>
                  <a:srgbClr val="BEB78C"/>
                </a:solidFill>
                <a:effectLst>
                  <a:outerShdw blurRad="38100" dist="38100" dir="2700000" algn="tl">
                    <a:srgbClr val="000000"/>
                  </a:outerShdw>
                </a:effectLst>
              </a:rPr>
              <a:t>– resolutely or dutifully firm and unwavering.</a:t>
            </a:r>
          </a:p>
          <a:p>
            <a:r>
              <a:rPr lang="en-US" b="1" dirty="0">
                <a:solidFill>
                  <a:srgbClr val="BEB78C"/>
                </a:solidFill>
                <a:effectLst>
                  <a:outerShdw blurRad="38100" dist="38100" dir="2700000" algn="tl">
                    <a:srgbClr val="000000"/>
                  </a:outerShdw>
                </a:effectLst>
              </a:rPr>
              <a:t>"steadfast loyalty"</a:t>
            </a:r>
          </a:p>
          <a:p>
            <a:r>
              <a:rPr lang="en-US" b="1" dirty="0">
                <a:solidFill>
                  <a:srgbClr val="BEB78C"/>
                </a:solidFill>
                <a:effectLst>
                  <a:outerShdw blurRad="38100" dist="38100" dir="2700000" algn="tl">
                    <a:srgbClr val="000000"/>
                  </a:outerShdw>
                </a:effectLst>
              </a:rPr>
              <a:t>synonyms:	loyal, faithful, committed, devoted, dedicated, dependable, reliable, steady, true, constant, staunch, solid, trusty </a:t>
            </a:r>
            <a:r>
              <a:rPr lang="en-US" b="1" dirty="0" smtClean="0">
                <a:solidFill>
                  <a:srgbClr val="BEB78C"/>
                </a:solidFill>
                <a:effectLst>
                  <a:outerShdw blurRad="38100" dist="38100" dir="2700000" algn="tl">
                    <a:srgbClr val="000000"/>
                  </a:outerShdw>
                </a:effectLst>
              </a:rPr>
              <a:t>firm</a:t>
            </a:r>
            <a:r>
              <a:rPr lang="en-US" b="1" dirty="0">
                <a:solidFill>
                  <a:srgbClr val="BEB78C"/>
                </a:solidFill>
                <a:effectLst>
                  <a:outerShdw blurRad="38100" dist="38100" dir="2700000" algn="tl">
                    <a:srgbClr val="000000"/>
                  </a:outerShdw>
                </a:effectLst>
              </a:rPr>
              <a:t>, determined, resolute, relentless, implacable, single-minded;</a:t>
            </a:r>
          </a:p>
          <a:p>
            <a:r>
              <a:rPr lang="en-US" b="1" dirty="0">
                <a:solidFill>
                  <a:srgbClr val="BEB78C"/>
                </a:solidFill>
                <a:effectLst>
                  <a:outerShdw blurRad="38100" dist="38100" dir="2700000" algn="tl">
                    <a:srgbClr val="000000"/>
                  </a:outerShdw>
                </a:effectLst>
              </a:rPr>
              <a:t>unchanging, unwavering, unhesitating, unfaltering, unswerving, unyielding, unflinching, uncompromising</a:t>
            </a:r>
          </a:p>
          <a:p>
            <a:endParaRPr lang="en-US" b="1" dirty="0">
              <a:solidFill>
                <a:schemeClr val="bg1"/>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4068" y="4851010"/>
            <a:ext cx="2889932" cy="2006990"/>
          </a:xfrm>
          <a:prstGeom prst="rect">
            <a:avLst/>
          </a:prstGeom>
        </p:spPr>
      </p:pic>
    </p:spTree>
    <p:extLst>
      <p:ext uri="{BB962C8B-B14F-4D97-AF65-F5344CB8AC3E}">
        <p14:creationId xmlns:p14="http://schemas.microsoft.com/office/powerpoint/2010/main" val="223154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667000"/>
            <a:ext cx="8229600" cy="996462"/>
          </a:xfrm>
        </p:spPr>
        <p:txBody>
          <a:bodyPr>
            <a:noAutofit/>
          </a:bodyPr>
          <a:lstStyle/>
          <a:p>
            <a:pPr algn="just"/>
            <a:r>
              <a:rPr lang="en-US" sz="4000" b="1" dirty="0" err="1" smtClean="0">
                <a:solidFill>
                  <a:schemeClr val="bg2">
                    <a:lumMod val="75000"/>
                  </a:schemeClr>
                </a:solidFill>
                <a:effectLst>
                  <a:outerShdw blurRad="38100" dist="38100" dir="2700000" algn="tl">
                    <a:srgbClr val="000000"/>
                  </a:outerShdw>
                </a:effectLst>
              </a:rPr>
              <a:t>Koinonia</a:t>
            </a:r>
            <a:r>
              <a:rPr lang="en-US" sz="4000" b="1" dirty="0" smtClean="0">
                <a:solidFill>
                  <a:schemeClr val="bg2">
                    <a:lumMod val="75000"/>
                  </a:schemeClr>
                </a:solidFill>
                <a:effectLst>
                  <a:outerShdw blurRad="38100" dist="38100" dir="2700000" algn="tl">
                    <a:srgbClr val="000000"/>
                  </a:outerShdw>
                </a:effectLst>
              </a:rPr>
              <a:t> – is a unity brought about by the Holy Spirit. In </a:t>
            </a:r>
            <a:r>
              <a:rPr lang="en-US" sz="4000" b="1" dirty="0" err="1" smtClean="0">
                <a:solidFill>
                  <a:schemeClr val="bg2">
                    <a:lumMod val="75000"/>
                  </a:schemeClr>
                </a:solidFill>
                <a:effectLst>
                  <a:outerShdw blurRad="38100" dist="38100" dir="2700000" algn="tl">
                    <a:srgbClr val="000000"/>
                  </a:outerShdw>
                </a:effectLst>
              </a:rPr>
              <a:t>koinonia</a:t>
            </a:r>
            <a:r>
              <a:rPr lang="en-US" sz="4000" b="1" dirty="0" smtClean="0">
                <a:solidFill>
                  <a:schemeClr val="bg2">
                    <a:lumMod val="75000"/>
                  </a:schemeClr>
                </a:solidFill>
                <a:effectLst>
                  <a:outerShdw blurRad="38100" dist="38100" dir="2700000" algn="tl">
                    <a:srgbClr val="000000"/>
                  </a:outerShdw>
                </a:effectLst>
              </a:rPr>
              <a:t> the individual shares an intimate bond of fellowship with the rest of the Christian community. </a:t>
            </a:r>
            <a:r>
              <a:rPr lang="en-US" sz="4000" b="1" dirty="0" err="1" smtClean="0">
                <a:solidFill>
                  <a:schemeClr val="bg2">
                    <a:lumMod val="75000"/>
                  </a:schemeClr>
                </a:solidFill>
                <a:effectLst>
                  <a:outerShdw blurRad="38100" dist="38100" dir="2700000" algn="tl">
                    <a:srgbClr val="000000"/>
                  </a:outerShdw>
                </a:effectLst>
              </a:rPr>
              <a:t>Koinonia</a:t>
            </a:r>
            <a:r>
              <a:rPr lang="en-US" sz="4000" b="1" dirty="0" smtClean="0">
                <a:solidFill>
                  <a:schemeClr val="bg2">
                    <a:lumMod val="75000"/>
                  </a:schemeClr>
                </a:solidFill>
                <a:effectLst>
                  <a:outerShdw blurRad="38100" dist="38100" dir="2700000" algn="tl">
                    <a:srgbClr val="000000"/>
                  </a:outerShdw>
                </a:effectLst>
              </a:rPr>
              <a:t> cements the believer to the Lord Jesus and to each other. </a:t>
            </a:r>
            <a:endParaRPr lang="en-US" sz="4000" b="1" dirty="0">
              <a:solidFill>
                <a:schemeClr val="bg2">
                  <a:lumMod val="75000"/>
                </a:schemeClr>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7581" y="4648200"/>
            <a:ext cx="2889932" cy="2006990"/>
          </a:xfrm>
          <a:prstGeom prst="rect">
            <a:avLst/>
          </a:prstGeom>
        </p:spPr>
      </p:pic>
    </p:spTree>
    <p:extLst>
      <p:ext uri="{BB962C8B-B14F-4D97-AF65-F5344CB8AC3E}">
        <p14:creationId xmlns:p14="http://schemas.microsoft.com/office/powerpoint/2010/main" val="322602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1138" y="4863367"/>
            <a:ext cx="2889932" cy="2006990"/>
          </a:xfrm>
          <a:prstGeom prst="rect">
            <a:avLst/>
          </a:prstGeom>
        </p:spPr>
      </p:pic>
      <p:sp>
        <p:nvSpPr>
          <p:cNvPr id="2" name="Title 1"/>
          <p:cNvSpPr>
            <a:spLocks noGrp="1"/>
          </p:cNvSpPr>
          <p:nvPr>
            <p:ph type="title"/>
          </p:nvPr>
        </p:nvSpPr>
        <p:spPr>
          <a:xfrm>
            <a:off x="457200" y="0"/>
            <a:ext cx="8229600" cy="996462"/>
          </a:xfrm>
        </p:spPr>
        <p:txBody>
          <a:bodyPr>
            <a:normAutofit/>
          </a:bodyPr>
          <a:lstStyle/>
          <a:p>
            <a:r>
              <a:rPr lang="en-US" sz="3600" b="1" dirty="0" smtClean="0">
                <a:solidFill>
                  <a:srgbClr val="D2CDAE"/>
                </a:solidFill>
                <a:effectLst>
                  <a:outerShdw blurRad="38100" dist="38100" dir="2700000" algn="tl">
                    <a:srgbClr val="000000"/>
                  </a:outerShdw>
                </a:effectLst>
              </a:rPr>
              <a:t>Philippians 2:1-4</a:t>
            </a:r>
            <a:endParaRPr lang="en-US" sz="3600" b="1" dirty="0">
              <a:solidFill>
                <a:srgbClr val="D2CDAE"/>
              </a:solidFill>
              <a:effectLst>
                <a:outerShdw blurRad="38100" dist="38100" dir="2700000" algn="tl">
                  <a:srgbClr val="000000"/>
                </a:outerShdw>
              </a:effectLst>
            </a:endParaRPr>
          </a:p>
        </p:txBody>
      </p:sp>
      <p:sp>
        <p:nvSpPr>
          <p:cNvPr id="3" name="Content Placeholder 2"/>
          <p:cNvSpPr>
            <a:spLocks noGrp="1"/>
          </p:cNvSpPr>
          <p:nvPr>
            <p:ph idx="1"/>
          </p:nvPr>
        </p:nvSpPr>
        <p:spPr>
          <a:xfrm>
            <a:off x="190500" y="762000"/>
            <a:ext cx="8763000" cy="5562600"/>
          </a:xfrm>
        </p:spPr>
        <p:txBody>
          <a:bodyPr>
            <a:normAutofit/>
          </a:bodyPr>
          <a:lstStyle/>
          <a:p>
            <a:pPr marL="0" indent="0">
              <a:buNone/>
            </a:pPr>
            <a:r>
              <a:rPr lang="en-US" b="1" dirty="0" smtClean="0">
                <a:solidFill>
                  <a:srgbClr val="D2CDAE"/>
                </a:solidFill>
                <a:effectLst>
                  <a:outerShdw blurRad="38100" dist="38100" dir="2700000" algn="tl">
                    <a:srgbClr val="000000"/>
                  </a:outerShdw>
                </a:effectLst>
              </a:rPr>
              <a:t>“Therefore </a:t>
            </a:r>
            <a:r>
              <a:rPr lang="en-US" b="1" dirty="0">
                <a:solidFill>
                  <a:srgbClr val="D2CDAE"/>
                </a:solidFill>
                <a:effectLst>
                  <a:outerShdw blurRad="38100" dist="38100" dir="2700000" algn="tl">
                    <a:srgbClr val="000000"/>
                  </a:outerShdw>
                </a:effectLst>
              </a:rPr>
              <a:t>if there is any consolation in Christ, if any comfort of love, if any fellowship of the Spirit, if any affection and mercy</a:t>
            </a:r>
            <a:r>
              <a:rPr lang="en-US" b="1" dirty="0" smtClean="0">
                <a:solidFill>
                  <a:srgbClr val="D2CDAE"/>
                </a:solidFill>
                <a:effectLst>
                  <a:outerShdw blurRad="38100" dist="38100" dir="2700000" algn="tl">
                    <a:srgbClr val="000000"/>
                  </a:outerShdw>
                </a:effectLst>
              </a:rPr>
              <a:t>, </a:t>
            </a:r>
            <a:r>
              <a:rPr lang="en-US" b="1" dirty="0">
                <a:solidFill>
                  <a:srgbClr val="D2CDAE"/>
                </a:solidFill>
                <a:effectLst>
                  <a:outerShdw blurRad="38100" dist="38100" dir="2700000" algn="tl">
                    <a:srgbClr val="000000"/>
                  </a:outerShdw>
                </a:effectLst>
              </a:rPr>
              <a:t>fulfill my joy by being like-minded, having the same love, being of one accord, of one mind</a:t>
            </a:r>
            <a:r>
              <a:rPr lang="en-US" b="1" dirty="0" smtClean="0">
                <a:solidFill>
                  <a:srgbClr val="D2CDAE"/>
                </a:solidFill>
                <a:effectLst>
                  <a:outerShdw blurRad="38100" dist="38100" dir="2700000" algn="tl">
                    <a:srgbClr val="000000"/>
                  </a:outerShdw>
                </a:effectLst>
              </a:rPr>
              <a:t>. </a:t>
            </a:r>
            <a:r>
              <a:rPr lang="en-US" b="1" dirty="0">
                <a:solidFill>
                  <a:srgbClr val="D2CDAE"/>
                </a:solidFill>
                <a:effectLst>
                  <a:outerShdw blurRad="38100" dist="38100" dir="2700000" algn="tl">
                    <a:srgbClr val="000000"/>
                  </a:outerShdw>
                </a:effectLst>
              </a:rPr>
              <a:t>Let nothing be done through selfish ambition or conceit, but in lowliness of mind let each esteem others better than himself</a:t>
            </a:r>
            <a:r>
              <a:rPr lang="en-US" b="1" dirty="0" smtClean="0">
                <a:solidFill>
                  <a:srgbClr val="D2CDAE"/>
                </a:solidFill>
                <a:effectLst>
                  <a:outerShdw blurRad="38100" dist="38100" dir="2700000" algn="tl">
                    <a:srgbClr val="000000"/>
                  </a:outerShdw>
                </a:effectLst>
              </a:rPr>
              <a:t>. </a:t>
            </a:r>
            <a:r>
              <a:rPr lang="en-US" b="1" dirty="0">
                <a:solidFill>
                  <a:srgbClr val="D2CDAE"/>
                </a:solidFill>
                <a:effectLst>
                  <a:outerShdw blurRad="38100" dist="38100" dir="2700000" algn="tl">
                    <a:srgbClr val="000000"/>
                  </a:outerShdw>
                </a:effectLst>
              </a:rPr>
              <a:t>Let each of you look out not only for his own interests, but also for the interests of others</a:t>
            </a:r>
            <a:r>
              <a:rPr lang="en-US" b="1" dirty="0" smtClean="0">
                <a:solidFill>
                  <a:srgbClr val="D2CDAE"/>
                </a:solidFill>
                <a:effectLst>
                  <a:outerShdw blurRad="38100" dist="38100" dir="2700000" algn="tl">
                    <a:srgbClr val="000000"/>
                  </a:outerShdw>
                </a:effectLst>
              </a:rPr>
              <a:t>.”</a:t>
            </a:r>
            <a:endParaRPr lang="en-US" b="1" dirty="0">
              <a:solidFill>
                <a:srgbClr val="D2CDAE"/>
              </a:solidFill>
              <a:effectLst>
                <a:outerShdw blurRad="38100" dist="38100" dir="2700000" algn="tl">
                  <a:srgbClr val="000000"/>
                </a:outerShdw>
              </a:effectLst>
            </a:endParaRPr>
          </a:p>
          <a:p>
            <a:pPr marL="0" indent="0">
              <a:buNone/>
            </a:pPr>
            <a:r>
              <a:rPr lang="en-US" b="1" dirty="0">
                <a:solidFill>
                  <a:srgbClr val="D2CDAE"/>
                </a:solidFill>
                <a:effectLst>
                  <a:outerShdw blurRad="38100" dist="38100" dir="2700000" algn="tl">
                    <a:srgbClr val="000000"/>
                  </a:outerShdw>
                </a:effectLst>
              </a:rPr>
              <a:t>NKJV</a:t>
            </a:r>
            <a:endParaRPr lang="en-US" b="1" dirty="0">
              <a:solidFill>
                <a:srgbClr val="D2CDAE"/>
              </a:solidFill>
              <a:effectLst>
                <a:outerShdw blurRad="38100" dist="38100" dir="2700000" algn="tl">
                  <a:srgbClr val="000000"/>
                </a:outerShdw>
              </a:effectLst>
            </a:endParaRPr>
          </a:p>
        </p:txBody>
      </p:sp>
    </p:spTree>
    <p:extLst>
      <p:ext uri="{BB962C8B-B14F-4D97-AF65-F5344CB8AC3E}">
        <p14:creationId xmlns:p14="http://schemas.microsoft.com/office/powerpoint/2010/main" val="14085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375138"/>
            <a:ext cx="8229600" cy="996462"/>
          </a:xfrm>
        </p:spPr>
        <p:txBody>
          <a:bodyPr>
            <a:normAutofit fontScale="90000"/>
          </a:bodyPr>
          <a:lstStyle/>
          <a:p>
            <a:r>
              <a:rPr lang="en-US" b="1" dirty="0" smtClean="0">
                <a:solidFill>
                  <a:schemeClr val="bg2">
                    <a:lumMod val="75000"/>
                  </a:schemeClr>
                </a:solidFill>
                <a:effectLst>
                  <a:outerShdw blurRad="38100" dist="38100" dir="2700000" algn="tl">
                    <a:srgbClr val="000000"/>
                  </a:outerShdw>
                </a:effectLst>
              </a:rPr>
              <a:t>Matthew 5:42</a:t>
            </a:r>
            <a:br>
              <a:rPr lang="en-US" b="1" dirty="0" smtClean="0">
                <a:solidFill>
                  <a:schemeClr val="bg2">
                    <a:lumMod val="75000"/>
                  </a:schemeClr>
                </a:solidFill>
                <a:effectLst>
                  <a:outerShdw blurRad="38100" dist="38100" dir="2700000" algn="tl">
                    <a:srgbClr val="000000"/>
                  </a:outerShdw>
                </a:effectLst>
              </a:rPr>
            </a:br>
            <a:endParaRPr lang="en-US"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190500" y="1447800"/>
            <a:ext cx="8763000" cy="5638800"/>
          </a:xfrm>
        </p:spPr>
        <p:txBody>
          <a:bodyPr>
            <a:normAutofit/>
          </a:bodyPr>
          <a:lstStyle/>
          <a:p>
            <a:pPr marL="0" indent="0" algn="just">
              <a:spcBef>
                <a:spcPts val="1200"/>
              </a:spcBef>
              <a:buNone/>
            </a:pPr>
            <a:r>
              <a:rPr lang="en-US" sz="3800" b="1" dirty="0" smtClean="0">
                <a:solidFill>
                  <a:srgbClr val="BEB78C"/>
                </a:solidFill>
                <a:effectLst>
                  <a:outerShdw blurRad="38100" dist="38100" dir="2700000" algn="tl">
                    <a:schemeClr val="tx1"/>
                  </a:outerShdw>
                </a:effectLst>
              </a:rPr>
              <a:t>“Give </a:t>
            </a:r>
            <a:r>
              <a:rPr lang="en-US" sz="3800" b="1" dirty="0">
                <a:solidFill>
                  <a:srgbClr val="BEB78C"/>
                </a:solidFill>
                <a:effectLst>
                  <a:outerShdw blurRad="38100" dist="38100" dir="2700000" algn="tl">
                    <a:schemeClr val="tx1"/>
                  </a:outerShdw>
                </a:effectLst>
              </a:rPr>
              <a:t>to him who asks you, and from him who wants to borrow from you do not turn away</a:t>
            </a:r>
            <a:r>
              <a:rPr lang="en-US" sz="3800" b="1" dirty="0" smtClean="0">
                <a:solidFill>
                  <a:srgbClr val="BEB78C"/>
                </a:solidFill>
                <a:effectLst>
                  <a:outerShdw blurRad="38100" dist="38100" dir="2700000" algn="tl">
                    <a:schemeClr val="tx1"/>
                  </a:outerShdw>
                </a:effectLst>
              </a:rPr>
              <a:t>.”  </a:t>
            </a:r>
          </a:p>
          <a:p>
            <a:pPr marL="0" indent="0" algn="just">
              <a:spcBef>
                <a:spcPts val="1200"/>
              </a:spcBef>
              <a:buNone/>
            </a:pPr>
            <a:endParaRPr lang="en-US" sz="3800" b="1" dirty="0" smtClean="0">
              <a:solidFill>
                <a:srgbClr val="BEB78C"/>
              </a:solidFill>
              <a:effectLst>
                <a:outerShdw blurRad="38100" dist="38100" dir="2700000" algn="tl">
                  <a:schemeClr val="tx1"/>
                </a:outerShdw>
              </a:effectLst>
            </a:endParaRPr>
          </a:p>
          <a:p>
            <a:pPr marL="0" indent="0" algn="just">
              <a:spcBef>
                <a:spcPts val="1200"/>
              </a:spcBef>
              <a:buNone/>
            </a:pPr>
            <a:r>
              <a:rPr lang="en-US" sz="3800" b="1" dirty="0" smtClean="0">
                <a:solidFill>
                  <a:srgbClr val="BEB78C"/>
                </a:solidFill>
                <a:effectLst>
                  <a:outerShdw blurRad="38100" dist="38100" dir="2700000" algn="tl">
                    <a:schemeClr val="tx1"/>
                  </a:outerShdw>
                </a:effectLst>
              </a:rPr>
              <a:t>NKJV</a:t>
            </a:r>
            <a:endParaRPr lang="en-US" sz="3800" b="1" dirty="0">
              <a:solidFill>
                <a:srgbClr val="BEB78C"/>
              </a:solidFill>
              <a:effectLst>
                <a:outerShdw blurRad="38100" dist="38100" dir="2700000" algn="tl">
                  <a:schemeClr val="tx1"/>
                </a:outerShdw>
              </a:effectLst>
            </a:endParaRPr>
          </a:p>
          <a:p>
            <a:pPr algn="just">
              <a:spcBef>
                <a:spcPts val="1200"/>
              </a:spcBef>
            </a:pPr>
            <a:endParaRPr lang="en-US" sz="3800" b="1" dirty="0" smtClean="0">
              <a:solidFill>
                <a:schemeClr val="bg1"/>
              </a:solidFill>
              <a:effectLst>
                <a:outerShdw blurRad="38100" dist="38100" dir="2700000" algn="tl">
                  <a:schemeClr val="tx1"/>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4068" y="4724400"/>
            <a:ext cx="2889932" cy="2006990"/>
          </a:xfrm>
          <a:prstGeom prst="rect">
            <a:avLst/>
          </a:prstGeom>
        </p:spPr>
      </p:pic>
    </p:spTree>
    <p:extLst>
      <p:ext uri="{BB962C8B-B14F-4D97-AF65-F5344CB8AC3E}">
        <p14:creationId xmlns:p14="http://schemas.microsoft.com/office/powerpoint/2010/main" val="7878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996462"/>
          </a:xfrm>
        </p:spPr>
        <p:txBody>
          <a:bodyPr/>
          <a:lstStyle/>
          <a:p>
            <a:r>
              <a:rPr lang="en-US" b="1" dirty="0" smtClean="0">
                <a:solidFill>
                  <a:schemeClr val="bg2">
                    <a:lumMod val="75000"/>
                  </a:schemeClr>
                </a:solidFill>
                <a:effectLst>
                  <a:outerShdw blurRad="38100" dist="38100" dir="2700000" algn="tl">
                    <a:srgbClr val="000000"/>
                  </a:outerShdw>
                </a:effectLst>
              </a:rPr>
              <a:t>Act 5:1-4</a:t>
            </a:r>
            <a:endParaRPr lang="en-US" b="1" dirty="0">
              <a:solidFill>
                <a:schemeClr val="bg2">
                  <a:lumMod val="75000"/>
                </a:schemeClr>
              </a:solidFill>
              <a:effectLst>
                <a:outerShdw blurRad="38100" dist="38100" dir="2700000" algn="tl">
                  <a:srgbClr val="000000"/>
                </a:outerShdw>
              </a:effectLst>
            </a:endParaRPr>
          </a:p>
        </p:txBody>
      </p:sp>
      <p:sp>
        <p:nvSpPr>
          <p:cNvPr id="3" name="Content Placeholder 2"/>
          <p:cNvSpPr>
            <a:spLocks noGrp="1"/>
          </p:cNvSpPr>
          <p:nvPr>
            <p:ph idx="1"/>
          </p:nvPr>
        </p:nvSpPr>
        <p:spPr>
          <a:xfrm>
            <a:off x="190500" y="990600"/>
            <a:ext cx="8763000" cy="5029200"/>
          </a:xfrm>
        </p:spPr>
        <p:txBody>
          <a:bodyPr>
            <a:normAutofit fontScale="70000" lnSpcReduction="20000"/>
          </a:bodyPr>
          <a:lstStyle/>
          <a:p>
            <a:pPr marL="0" indent="0">
              <a:lnSpc>
                <a:spcPct val="90000"/>
              </a:lnSpc>
              <a:spcBef>
                <a:spcPts val="0"/>
              </a:spcBef>
              <a:buNone/>
            </a:pPr>
            <a:endParaRPr lang="en-US" sz="3800" b="1" dirty="0">
              <a:solidFill>
                <a:schemeClr val="bg1"/>
              </a:solidFill>
              <a:effectLst>
                <a:outerShdw blurRad="38100" dist="38100" dir="2700000" algn="tl">
                  <a:srgbClr val="000000"/>
                </a:outerShdw>
              </a:effectLst>
            </a:endParaRPr>
          </a:p>
          <a:p>
            <a:pPr marL="0" indent="0">
              <a:lnSpc>
                <a:spcPct val="120000"/>
              </a:lnSpc>
              <a:spcBef>
                <a:spcPts val="0"/>
              </a:spcBef>
              <a:buNone/>
            </a:pPr>
            <a:r>
              <a:rPr lang="en-US" sz="3800" b="1" dirty="0" smtClean="0">
                <a:solidFill>
                  <a:srgbClr val="D2CDAE"/>
                </a:solidFill>
                <a:effectLst>
                  <a:outerShdw blurRad="38100" dist="38100" dir="2700000" algn="tl">
                    <a:srgbClr val="000000"/>
                  </a:outerShdw>
                </a:effectLst>
              </a:rPr>
              <a:t>“But </a:t>
            </a:r>
            <a:r>
              <a:rPr lang="en-US" sz="3800" b="1" dirty="0">
                <a:solidFill>
                  <a:srgbClr val="D2CDAE"/>
                </a:solidFill>
                <a:effectLst>
                  <a:outerShdw blurRad="38100" dist="38100" dir="2700000" algn="tl">
                    <a:srgbClr val="000000"/>
                  </a:outerShdw>
                </a:effectLst>
              </a:rPr>
              <a:t>a certain man named Ananias, with </a:t>
            </a:r>
            <a:r>
              <a:rPr lang="en-US" sz="3800" b="1" dirty="0" err="1">
                <a:solidFill>
                  <a:srgbClr val="D2CDAE"/>
                </a:solidFill>
                <a:effectLst>
                  <a:outerShdw blurRad="38100" dist="38100" dir="2700000" algn="tl">
                    <a:srgbClr val="000000"/>
                  </a:outerShdw>
                </a:effectLst>
              </a:rPr>
              <a:t>Sapphira</a:t>
            </a:r>
            <a:r>
              <a:rPr lang="en-US" sz="3800" b="1" dirty="0">
                <a:solidFill>
                  <a:srgbClr val="D2CDAE"/>
                </a:solidFill>
                <a:effectLst>
                  <a:outerShdw blurRad="38100" dist="38100" dir="2700000" algn="tl">
                    <a:srgbClr val="000000"/>
                  </a:outerShdw>
                </a:effectLst>
              </a:rPr>
              <a:t> his wife, sold a possession. A</a:t>
            </a:r>
            <a:r>
              <a:rPr lang="en-US" sz="3800" b="1" dirty="0" smtClean="0">
                <a:solidFill>
                  <a:srgbClr val="D2CDAE"/>
                </a:solidFill>
                <a:effectLst>
                  <a:outerShdw blurRad="38100" dist="38100" dir="2700000" algn="tl">
                    <a:srgbClr val="000000"/>
                  </a:outerShdw>
                </a:effectLst>
              </a:rPr>
              <a:t>nd </a:t>
            </a:r>
            <a:r>
              <a:rPr lang="en-US" sz="3800" b="1" dirty="0">
                <a:solidFill>
                  <a:srgbClr val="D2CDAE"/>
                </a:solidFill>
                <a:effectLst>
                  <a:outerShdw blurRad="38100" dist="38100" dir="2700000" algn="tl">
                    <a:srgbClr val="000000"/>
                  </a:outerShdw>
                </a:effectLst>
              </a:rPr>
              <a:t>he kept back part of the proceeds, his wife also being aware of it, and brought a certain part and laid it at the apostles' feet</a:t>
            </a:r>
            <a:r>
              <a:rPr lang="en-US" sz="3800" b="1" dirty="0" smtClean="0">
                <a:solidFill>
                  <a:srgbClr val="D2CDAE"/>
                </a:solidFill>
                <a:effectLst>
                  <a:outerShdw blurRad="38100" dist="38100" dir="2700000" algn="tl">
                    <a:srgbClr val="000000"/>
                  </a:outerShdw>
                </a:effectLst>
              </a:rPr>
              <a:t>. </a:t>
            </a:r>
            <a:r>
              <a:rPr lang="en-US" sz="3800" b="1" dirty="0">
                <a:solidFill>
                  <a:srgbClr val="D2CDAE"/>
                </a:solidFill>
                <a:effectLst>
                  <a:outerShdw blurRad="38100" dist="38100" dir="2700000" algn="tl">
                    <a:srgbClr val="000000"/>
                  </a:outerShdw>
                </a:effectLst>
              </a:rPr>
              <a:t>But Peter said, "Ananias, why has Satan filled your heart to lie to the Holy Spirit and keep back part of the price of the land for yourself</a:t>
            </a:r>
            <a:r>
              <a:rPr lang="en-US" sz="3800" b="1" dirty="0" smtClean="0">
                <a:solidFill>
                  <a:srgbClr val="D2CDAE"/>
                </a:solidFill>
                <a:effectLst>
                  <a:outerShdw blurRad="38100" dist="38100" dir="2700000" algn="tl">
                    <a:srgbClr val="000000"/>
                  </a:outerShdw>
                </a:effectLst>
              </a:rPr>
              <a:t>? </a:t>
            </a:r>
            <a:r>
              <a:rPr lang="en-US" sz="3800" b="1" dirty="0">
                <a:solidFill>
                  <a:srgbClr val="D2CDAE"/>
                </a:solidFill>
                <a:effectLst>
                  <a:outerShdw blurRad="38100" dist="38100" dir="2700000" algn="tl">
                    <a:srgbClr val="000000"/>
                  </a:outerShdw>
                </a:effectLst>
              </a:rPr>
              <a:t>While it remained, was it not your own? And after it was sold, was it not in your own control? Why have you conceived this thing in your heart? You have not lied to men but to God." </a:t>
            </a:r>
          </a:p>
          <a:p>
            <a:pPr marL="0" indent="0">
              <a:lnSpc>
                <a:spcPct val="90000"/>
              </a:lnSpc>
              <a:spcBef>
                <a:spcPts val="0"/>
              </a:spcBef>
              <a:buNone/>
            </a:pPr>
            <a:endParaRPr lang="en-US" sz="3800" b="1" dirty="0" smtClean="0">
              <a:solidFill>
                <a:srgbClr val="D2CDAE"/>
              </a:solidFill>
              <a:effectLst>
                <a:outerShdw blurRad="38100" dist="38100" dir="2700000" algn="tl">
                  <a:srgbClr val="000000"/>
                </a:outerShdw>
              </a:effectLst>
            </a:endParaRPr>
          </a:p>
          <a:p>
            <a:pPr marL="0" indent="0">
              <a:lnSpc>
                <a:spcPct val="90000"/>
              </a:lnSpc>
              <a:spcBef>
                <a:spcPts val="0"/>
              </a:spcBef>
              <a:buNone/>
            </a:pPr>
            <a:r>
              <a:rPr lang="en-US" sz="3800" b="1" dirty="0" smtClean="0">
                <a:solidFill>
                  <a:srgbClr val="D2CDAE"/>
                </a:solidFill>
                <a:effectLst>
                  <a:outerShdw blurRad="38100" dist="38100" dir="2700000" algn="tl">
                    <a:srgbClr val="000000"/>
                  </a:outerShdw>
                </a:effectLst>
              </a:rPr>
              <a:t>NKJV</a:t>
            </a:r>
            <a:endParaRPr lang="en-US" sz="3800" b="1" dirty="0">
              <a:solidFill>
                <a:srgbClr val="D2CDAE"/>
              </a:solidFill>
              <a:effectLst>
                <a:outerShdw blurRad="38100" dist="38100" dir="2700000" algn="tl">
                  <a:srgbClr val="000000"/>
                </a:outerShdw>
              </a:effectLst>
            </a:endParaRPr>
          </a:p>
          <a:p>
            <a:pPr marL="0" indent="0">
              <a:lnSpc>
                <a:spcPct val="90000"/>
              </a:lnSpc>
              <a:spcBef>
                <a:spcPts val="0"/>
              </a:spcBef>
              <a:buNone/>
            </a:pPr>
            <a:endParaRPr lang="en-US" sz="3800" b="1" dirty="0">
              <a:solidFill>
                <a:schemeClr val="bg1"/>
              </a:solidFill>
              <a:effectLst>
                <a:outerShdw blurRad="38100" dist="38100" dir="2700000" algn="tl">
                  <a:srgbClr val="000000"/>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6468" y="4851010"/>
            <a:ext cx="2889932" cy="2006990"/>
          </a:xfrm>
          <a:prstGeom prst="rect">
            <a:avLst/>
          </a:prstGeom>
        </p:spPr>
      </p:pic>
    </p:spTree>
    <p:extLst>
      <p:ext uri="{BB962C8B-B14F-4D97-AF65-F5344CB8AC3E}">
        <p14:creationId xmlns:p14="http://schemas.microsoft.com/office/powerpoint/2010/main" val="50296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6999</TotalTime>
  <Words>686</Words>
  <Application>Microsoft Office PowerPoint</Application>
  <PresentationFormat>On-screen Show (4:3)</PresentationFormat>
  <Paragraphs>45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Life of the Early Church</vt:lpstr>
      <vt:lpstr>Acts 2:42-47</vt:lpstr>
      <vt:lpstr>Repentance </vt:lpstr>
      <vt:lpstr>PowerPoint Presentation</vt:lpstr>
      <vt:lpstr>Steadfast </vt:lpstr>
      <vt:lpstr>Koinonia – is a unity brought about by the Holy Spirit. In koinonia the individual shares an intimate bond of fellowship with the rest of the Christian community. Koinonia cements the believer to the Lord Jesus and to each other. </vt:lpstr>
      <vt:lpstr>Philippians 2:1-4</vt:lpstr>
      <vt:lpstr>Matthew 5:42 </vt:lpstr>
      <vt:lpstr>Act 5:1-4</vt:lpstr>
      <vt:lpstr>Proverbs 16:7</vt:lpstr>
      <vt:lpstr>Luke 18:21-23</vt:lpstr>
      <vt:lpstr>“And the Lord added to the Church daily”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Constantly in Prayer</dc:title>
  <dc:creator>Brenda Williams</dc:creator>
  <cp:lastModifiedBy>Brenda</cp:lastModifiedBy>
  <cp:revision>56</cp:revision>
  <dcterms:created xsi:type="dcterms:W3CDTF">2013-08-10T13:23:42Z</dcterms:created>
  <dcterms:modified xsi:type="dcterms:W3CDTF">2013-09-08T00:24:11Z</dcterms:modified>
</cp:coreProperties>
</file>