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10" r:id="rId2"/>
    <p:sldId id="428" r:id="rId3"/>
    <p:sldId id="439" r:id="rId4"/>
    <p:sldId id="399" r:id="rId5"/>
    <p:sldId id="446" r:id="rId6"/>
    <p:sldId id="437" r:id="rId7"/>
    <p:sldId id="447" r:id="rId8"/>
    <p:sldId id="448" r:id="rId9"/>
    <p:sldId id="438" r:id="rId10"/>
    <p:sldId id="449" r:id="rId11"/>
    <p:sldId id="455" r:id="rId12"/>
    <p:sldId id="450" r:id="rId13"/>
    <p:sldId id="451" r:id="rId14"/>
    <p:sldId id="452" r:id="rId15"/>
    <p:sldId id="454" r:id="rId16"/>
    <p:sldId id="453" r:id="rId17"/>
    <p:sldId id="44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7D"/>
    <a:srgbClr val="D1C9A2"/>
    <a:srgbClr val="FFFF66"/>
    <a:srgbClr val="FFFF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73" autoAdjust="0"/>
    <p:restoredTop sz="94906" autoAdjust="0"/>
  </p:normalViewPr>
  <p:slideViewPr>
    <p:cSldViewPr>
      <p:cViewPr>
        <p:scale>
          <a:sx n="90" d="100"/>
          <a:sy n="90" d="100"/>
        </p:scale>
        <p:origin x="-1170" y="-72"/>
      </p:cViewPr>
      <p:guideLst>
        <p:guide orient="horz" pos="2160"/>
        <p:guide pos="2880"/>
      </p:guideLst>
    </p:cSldViewPr>
  </p:slideViewPr>
  <p:outlineViewPr>
    <p:cViewPr>
      <p:scale>
        <a:sx n="33" d="100"/>
        <a:sy n="33" d="100"/>
      </p:scale>
      <p:origin x="48" y="825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DCDA8F-EB09-47AF-BD37-E486A9291CAB}" type="datetimeFigureOut">
              <a:rPr lang="en-US" smtClean="0"/>
              <a:t>5/25/2014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6AB43F-26F5-43D7-90B9-BEF9741E38B7}" type="slidenum">
              <a:rPr lang="en-US" smtClean="0"/>
              <a:t>‹#›</a:t>
            </a:fld>
            <a:endParaRPr lang="en-US"/>
          </a:p>
        </p:txBody>
      </p:sp>
    </p:spTree>
    <p:extLst>
      <p:ext uri="{BB962C8B-B14F-4D97-AF65-F5344CB8AC3E}">
        <p14:creationId xmlns:p14="http://schemas.microsoft.com/office/powerpoint/2010/main" val="2594283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3</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14</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15</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16</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6</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7</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8</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9</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10</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11</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12</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13</a:t>
            </a:fld>
            <a:endParaRPr lang="en-US"/>
          </a:p>
        </p:txBody>
      </p:sp>
    </p:spTree>
    <p:extLst>
      <p:ext uri="{BB962C8B-B14F-4D97-AF65-F5344CB8AC3E}">
        <p14:creationId xmlns:p14="http://schemas.microsoft.com/office/powerpoint/2010/main" val="1730083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1A48BB-04AA-419F-AE94-FD3960E7C703}" type="datetimeFigureOut">
              <a:rPr lang="en-US" smtClean="0"/>
              <a:t>5/25/2014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4137316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A48BB-04AA-419F-AE94-FD3960E7C703}" type="datetimeFigureOut">
              <a:rPr lang="en-US" smtClean="0"/>
              <a:t>5/25/2014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3639975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A48BB-04AA-419F-AE94-FD3960E7C703}" type="datetimeFigureOut">
              <a:rPr lang="en-US" smtClean="0"/>
              <a:t>5/25/2014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2519357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A48BB-04AA-419F-AE94-FD3960E7C703}" type="datetimeFigureOut">
              <a:rPr lang="en-US" smtClean="0"/>
              <a:t>5/25/2014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172811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1A48BB-04AA-419F-AE94-FD3960E7C703}" type="datetimeFigureOut">
              <a:rPr lang="en-US" smtClean="0"/>
              <a:t>5/25/2014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166771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1A48BB-04AA-419F-AE94-FD3960E7C703}" type="datetimeFigureOut">
              <a:rPr lang="en-US" smtClean="0"/>
              <a:t>5/25/2014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3632359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1A48BB-04AA-419F-AE94-FD3960E7C703}" type="datetimeFigureOut">
              <a:rPr lang="en-US" smtClean="0"/>
              <a:t>5/25/2014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1679717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1A48BB-04AA-419F-AE94-FD3960E7C703}" type="datetimeFigureOut">
              <a:rPr lang="en-US" smtClean="0"/>
              <a:t>5/25/2014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268555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1A48BB-04AA-419F-AE94-FD3960E7C703}" type="datetimeFigureOut">
              <a:rPr lang="en-US" smtClean="0"/>
              <a:t>5/25/2014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4092387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A48BB-04AA-419F-AE94-FD3960E7C703}" type="datetimeFigureOut">
              <a:rPr lang="en-US" smtClean="0"/>
              <a:t>5/25/2014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91267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A48BB-04AA-419F-AE94-FD3960E7C703}" type="datetimeFigureOut">
              <a:rPr lang="en-US" smtClean="0"/>
              <a:t>5/25/2014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894652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A48BB-04AA-419F-AE94-FD3960E7C703}" type="datetimeFigureOut">
              <a:rPr lang="en-US" smtClean="0"/>
              <a:t>5/25/2014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6654B-2979-4547-9873-E26ACFBBF079}" type="slidenum">
              <a:rPr lang="en-US" smtClean="0"/>
              <a:t>‹#›</a:t>
            </a:fld>
            <a:endParaRPr lang="en-US"/>
          </a:p>
        </p:txBody>
      </p:sp>
    </p:spTree>
    <p:extLst>
      <p:ext uri="{BB962C8B-B14F-4D97-AF65-F5344CB8AC3E}">
        <p14:creationId xmlns:p14="http://schemas.microsoft.com/office/powerpoint/2010/main" val="3951673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4.jp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4.jp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8" y="-28699"/>
            <a:ext cx="9229106" cy="6934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91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76200" y="1066800"/>
            <a:ext cx="8839200" cy="5638800"/>
          </a:xfrm>
        </p:spPr>
        <p:txBody>
          <a:bodyPr>
            <a:noAutofit/>
          </a:bodyPr>
          <a:lstStyle/>
          <a:p>
            <a:pPr marL="0" lvl="1" indent="0">
              <a:buNone/>
            </a:pPr>
            <a:r>
              <a:rPr lang="en-US" sz="3600" b="1" dirty="0" smtClean="0">
                <a:solidFill>
                  <a:schemeClr val="bg1"/>
                </a:solidFill>
              </a:rPr>
              <a:t>Placing an individual(s) in </a:t>
            </a:r>
            <a:r>
              <a:rPr lang="en-US" sz="3600" b="1" dirty="0" smtClean="0">
                <a:solidFill>
                  <a:schemeClr val="bg1"/>
                </a:solidFill>
              </a:rPr>
              <a:t>the </a:t>
            </a:r>
            <a:r>
              <a:rPr lang="en-US" sz="3600" b="1" dirty="0" smtClean="0">
                <a:solidFill>
                  <a:schemeClr val="bg1"/>
                </a:solidFill>
              </a:rPr>
              <a:t>place of authority in our lives that should only be </a:t>
            </a:r>
            <a:r>
              <a:rPr lang="en-US" sz="3600" b="1" dirty="0" smtClean="0">
                <a:solidFill>
                  <a:schemeClr val="bg1"/>
                </a:solidFill>
              </a:rPr>
              <a:t>occupied by </a:t>
            </a:r>
            <a:r>
              <a:rPr lang="en-US" sz="3600" b="1" dirty="0" smtClean="0">
                <a:solidFill>
                  <a:schemeClr val="bg1"/>
                </a:solidFill>
              </a:rPr>
              <a:t>Jesus Christ.</a:t>
            </a:r>
          </a:p>
          <a:p>
            <a:pPr marL="457200" lvl="1" indent="-457200"/>
            <a:r>
              <a:rPr lang="en-US" sz="3200" dirty="0" smtClean="0">
                <a:solidFill>
                  <a:schemeClr val="bg1"/>
                </a:solidFill>
              </a:rPr>
              <a:t>Pastors or Spiritual Mentors</a:t>
            </a:r>
          </a:p>
          <a:p>
            <a:pPr marL="457200" lvl="1" indent="-457200"/>
            <a:r>
              <a:rPr lang="en-US" sz="3200" dirty="0" smtClean="0">
                <a:solidFill>
                  <a:schemeClr val="bg1"/>
                </a:solidFill>
              </a:rPr>
              <a:t>Bible Teachers</a:t>
            </a:r>
          </a:p>
          <a:p>
            <a:pPr marL="457200" lvl="1" indent="-457200"/>
            <a:r>
              <a:rPr lang="en-US" sz="3200" dirty="0" smtClean="0">
                <a:solidFill>
                  <a:schemeClr val="bg1"/>
                </a:solidFill>
              </a:rPr>
              <a:t>TV Evangelists</a:t>
            </a:r>
          </a:p>
          <a:p>
            <a:pPr marL="0" lvl="1" indent="0">
              <a:buNone/>
            </a:pPr>
            <a:r>
              <a:rPr lang="en-US" dirty="0" smtClean="0">
                <a:solidFill>
                  <a:schemeClr val="bg1"/>
                </a:solidFill>
              </a:rPr>
              <a:t>Because many Christians do not know why they believe what they </a:t>
            </a:r>
            <a:r>
              <a:rPr lang="en-US" dirty="0" smtClean="0">
                <a:solidFill>
                  <a:schemeClr val="bg1"/>
                </a:solidFill>
              </a:rPr>
              <a:t>believe they will believe anything.  </a:t>
            </a:r>
            <a:r>
              <a:rPr lang="en-US" dirty="0" smtClean="0">
                <a:solidFill>
                  <a:schemeClr val="bg1"/>
                </a:solidFill>
              </a:rPr>
              <a:t>They are spiritually lazy and would rather </a:t>
            </a:r>
            <a:r>
              <a:rPr lang="en-US" dirty="0" smtClean="0">
                <a:solidFill>
                  <a:schemeClr val="bg1"/>
                </a:solidFill>
              </a:rPr>
              <a:t>let </a:t>
            </a:r>
            <a:r>
              <a:rPr lang="en-US" dirty="0" smtClean="0">
                <a:solidFill>
                  <a:schemeClr val="bg1"/>
                </a:solidFill>
              </a:rPr>
              <a:t>someone tell them what they should believe rather than opening up scripture and proving or disproving what they hear.</a:t>
            </a:r>
          </a:p>
          <a:p>
            <a:pPr marL="571500" lvl="1" indent="-571500"/>
            <a:endParaRPr lang="en-US" sz="3600" dirty="0">
              <a:solidFill>
                <a:srgbClr val="FFFF00"/>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
            <a:ext cx="2432732" cy="1689476"/>
          </a:xfrm>
          <a:prstGeom prst="rect">
            <a:avLst/>
          </a:prstGeom>
        </p:spPr>
      </p:pic>
      <p:sp>
        <p:nvSpPr>
          <p:cNvPr id="8" name="Title 1"/>
          <p:cNvSpPr>
            <a:spLocks noGrp="1"/>
          </p:cNvSpPr>
          <p:nvPr>
            <p:ph type="title"/>
          </p:nvPr>
        </p:nvSpPr>
        <p:spPr>
          <a:xfrm>
            <a:off x="2127932" y="163057"/>
            <a:ext cx="6482668" cy="906162"/>
          </a:xfrm>
        </p:spPr>
        <p:txBody>
          <a:bodyPr>
            <a:normAutofit fontScale="90000"/>
          </a:bodyPr>
          <a:lstStyle/>
          <a:p>
            <a:pPr>
              <a:lnSpc>
                <a:spcPct val="80000"/>
              </a:lnSpc>
            </a:pPr>
            <a:r>
              <a:rPr lang="en-US" sz="4300" b="1" dirty="0" smtClean="0">
                <a:solidFill>
                  <a:schemeClr val="bg2">
                    <a:lumMod val="75000"/>
                  </a:schemeClr>
                </a:solidFill>
                <a:effectLst>
                  <a:outerShdw blurRad="38100" dist="38100" dir="2700000" algn="tl">
                    <a:srgbClr val="000000"/>
                  </a:outerShdw>
                </a:effectLst>
              </a:rPr>
              <a:t>The </a:t>
            </a:r>
            <a:r>
              <a:rPr lang="en-US" sz="4300" b="1" dirty="0" smtClean="0">
                <a:solidFill>
                  <a:schemeClr val="bg2">
                    <a:lumMod val="75000"/>
                  </a:schemeClr>
                </a:solidFill>
                <a:effectLst>
                  <a:outerShdw blurRad="38100" dist="38100" dir="2700000" algn="tl">
                    <a:srgbClr val="000000"/>
                  </a:outerShdw>
                </a:effectLst>
              </a:rPr>
              <a:t>Pseudo-Jesus </a:t>
            </a:r>
            <a:r>
              <a:rPr lang="en-US" sz="4300" b="1" dirty="0" smtClean="0">
                <a:solidFill>
                  <a:schemeClr val="bg2">
                    <a:lumMod val="75000"/>
                  </a:schemeClr>
                </a:solidFill>
                <a:effectLst>
                  <a:outerShdw blurRad="38100" dist="38100" dir="2700000" algn="tl">
                    <a:srgbClr val="000000"/>
                  </a:outerShdw>
                </a:effectLst>
              </a:rPr>
              <a:t>Syndrome</a:t>
            </a:r>
            <a:endParaRPr lang="en-US" sz="4300" b="1" dirty="0">
              <a:solidFill>
                <a:schemeClr val="bg2">
                  <a:lumMod val="75000"/>
                </a:schemeClr>
              </a:solidFill>
              <a:effectLst>
                <a:outerShdw blurRad="38100" dist="38100" dir="2700000" algn="tl">
                  <a:srgbClr val="000000"/>
                </a:outerShdw>
              </a:effectLst>
            </a:endParaRPr>
          </a:p>
        </p:txBody>
      </p:sp>
      <p:cxnSp>
        <p:nvCxnSpPr>
          <p:cNvPr id="5" name="Straight Connector 4"/>
          <p:cNvCxnSpPr/>
          <p:nvPr/>
        </p:nvCxnSpPr>
        <p:spPr>
          <a:xfrm>
            <a:off x="2133600" y="0"/>
            <a:ext cx="0" cy="91440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59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5948" y="914400"/>
            <a:ext cx="8975651" cy="5638800"/>
          </a:xfrm>
        </p:spPr>
        <p:txBody>
          <a:bodyPr>
            <a:noAutofit/>
          </a:bodyPr>
          <a:lstStyle/>
          <a:p>
            <a:pPr marL="0" indent="0">
              <a:buNone/>
            </a:pPr>
            <a:r>
              <a:rPr lang="en-US" sz="2400" b="1" u="sng" dirty="0" smtClean="0">
                <a:solidFill>
                  <a:schemeClr val="bg1"/>
                </a:solidFill>
              </a:rPr>
              <a:t>1 Corinthians 3:1-7</a:t>
            </a:r>
            <a:r>
              <a:rPr lang="en-US" sz="2400" u="sng" dirty="0" smtClean="0">
                <a:solidFill>
                  <a:schemeClr val="bg1"/>
                </a:solidFill>
              </a:rPr>
              <a:t>- </a:t>
            </a:r>
            <a:r>
              <a:rPr lang="en-US" sz="2400" dirty="0">
                <a:solidFill>
                  <a:schemeClr val="bg1"/>
                </a:solidFill>
              </a:rPr>
              <a:t>3 Dear brothers and sisters,﻿</a:t>
            </a:r>
            <a:r>
              <a:rPr lang="en-US" sz="2400" dirty="0" smtClean="0">
                <a:solidFill>
                  <a:schemeClr val="bg1"/>
                </a:solidFill>
              </a:rPr>
              <a:t> when </a:t>
            </a:r>
            <a:r>
              <a:rPr lang="en-US" sz="2400" dirty="0">
                <a:solidFill>
                  <a:schemeClr val="bg1"/>
                </a:solidFill>
              </a:rPr>
              <a:t>I was with you I couldn’t talk to you as I would to spiritual people.﻿</a:t>
            </a:r>
            <a:r>
              <a:rPr lang="en-US" sz="2400" baseline="30000" dirty="0">
                <a:solidFill>
                  <a:schemeClr val="bg1"/>
                </a:solidFill>
              </a:rPr>
              <a:t> </a:t>
            </a:r>
            <a:r>
              <a:rPr lang="en-US" sz="2400" dirty="0" smtClean="0">
                <a:solidFill>
                  <a:schemeClr val="bg1"/>
                </a:solidFill>
              </a:rPr>
              <a:t>I </a:t>
            </a:r>
            <a:r>
              <a:rPr lang="en-US" sz="2400" dirty="0">
                <a:solidFill>
                  <a:schemeClr val="bg1"/>
                </a:solidFill>
              </a:rPr>
              <a:t>had to talk as though you belonged to this world or as though you were infants in the Christian life.﻿</a:t>
            </a:r>
            <a:r>
              <a:rPr lang="en-US" sz="2400" dirty="0" smtClean="0">
                <a:solidFill>
                  <a:schemeClr val="bg1"/>
                </a:solidFill>
              </a:rPr>
              <a:t> </a:t>
            </a:r>
            <a:r>
              <a:rPr lang="en-US" sz="2400" baseline="30000" dirty="0">
                <a:solidFill>
                  <a:schemeClr val="bg1"/>
                </a:solidFill>
              </a:rPr>
              <a:t>2 </a:t>
            </a:r>
            <a:r>
              <a:rPr lang="en-US" sz="2400" dirty="0">
                <a:solidFill>
                  <a:schemeClr val="bg1"/>
                </a:solidFill>
              </a:rPr>
              <a:t>I had to feed you with milk, not with solid food, because you weren’t ready for anything stronger. And you still aren’t ready, </a:t>
            </a:r>
            <a:r>
              <a:rPr lang="en-US" sz="2400" baseline="30000" dirty="0">
                <a:solidFill>
                  <a:schemeClr val="bg1"/>
                </a:solidFill>
              </a:rPr>
              <a:t>3 </a:t>
            </a:r>
            <a:r>
              <a:rPr lang="en-US" sz="2400" dirty="0">
                <a:solidFill>
                  <a:schemeClr val="bg1"/>
                </a:solidFill>
              </a:rPr>
              <a:t>for you are still controlled by your sinful nature. You are jealous of one another and quarrel with each other. Doesn’t that prove you are controlled by your sinful nature? Aren’t you living like people of the world? </a:t>
            </a:r>
            <a:r>
              <a:rPr lang="en-US" sz="2400" baseline="30000" dirty="0">
                <a:solidFill>
                  <a:schemeClr val="bg1"/>
                </a:solidFill>
              </a:rPr>
              <a:t>4 </a:t>
            </a:r>
            <a:r>
              <a:rPr lang="en-US" sz="2400" dirty="0">
                <a:solidFill>
                  <a:schemeClr val="bg1"/>
                </a:solidFill>
              </a:rPr>
              <a:t>When one of you says, “I am a follower of Paul,” and another says, “I follow </a:t>
            </a:r>
            <a:r>
              <a:rPr lang="en-US" sz="2400" dirty="0" err="1">
                <a:solidFill>
                  <a:schemeClr val="bg1"/>
                </a:solidFill>
              </a:rPr>
              <a:t>Apollos</a:t>
            </a:r>
            <a:r>
              <a:rPr lang="en-US" sz="2400" dirty="0">
                <a:solidFill>
                  <a:schemeClr val="bg1"/>
                </a:solidFill>
              </a:rPr>
              <a:t>,” aren’t you acting just like people of the </a:t>
            </a:r>
            <a:r>
              <a:rPr lang="en-US" sz="2400" dirty="0" smtClean="0">
                <a:solidFill>
                  <a:schemeClr val="bg1"/>
                </a:solidFill>
              </a:rPr>
              <a:t>world?  </a:t>
            </a:r>
            <a:r>
              <a:rPr lang="en-US" sz="2400" baseline="30000" dirty="0" smtClean="0">
                <a:solidFill>
                  <a:schemeClr val="bg1"/>
                </a:solidFill>
              </a:rPr>
              <a:t>5</a:t>
            </a:r>
            <a:r>
              <a:rPr lang="en-US" sz="2400" baseline="30000" dirty="0">
                <a:solidFill>
                  <a:schemeClr val="bg1"/>
                </a:solidFill>
              </a:rPr>
              <a:t> </a:t>
            </a:r>
            <a:r>
              <a:rPr lang="en-US" sz="2400" dirty="0">
                <a:solidFill>
                  <a:schemeClr val="bg1"/>
                </a:solidFill>
              </a:rPr>
              <a:t>After all, who is </a:t>
            </a:r>
            <a:r>
              <a:rPr lang="en-US" sz="2400" dirty="0" err="1">
                <a:solidFill>
                  <a:schemeClr val="bg1"/>
                </a:solidFill>
              </a:rPr>
              <a:t>Apollos</a:t>
            </a:r>
            <a:r>
              <a:rPr lang="en-US" sz="2400" dirty="0">
                <a:solidFill>
                  <a:schemeClr val="bg1"/>
                </a:solidFill>
              </a:rPr>
              <a:t>? Who is Paul? We are only God’s servants through whom you believed the Good News. Each of us did the work the Lord gave us. </a:t>
            </a:r>
            <a:r>
              <a:rPr lang="en-US" sz="2400" baseline="30000" dirty="0">
                <a:solidFill>
                  <a:schemeClr val="bg1"/>
                </a:solidFill>
              </a:rPr>
              <a:t>6 </a:t>
            </a:r>
            <a:r>
              <a:rPr lang="en-US" sz="2400" dirty="0">
                <a:solidFill>
                  <a:schemeClr val="bg1"/>
                </a:solidFill>
              </a:rPr>
              <a:t>I planted the seed in your hearts, and </a:t>
            </a:r>
            <a:r>
              <a:rPr lang="en-US" sz="2400" dirty="0" err="1">
                <a:solidFill>
                  <a:schemeClr val="bg1"/>
                </a:solidFill>
              </a:rPr>
              <a:t>Apollos</a:t>
            </a:r>
            <a:r>
              <a:rPr lang="en-US" sz="2400" dirty="0">
                <a:solidFill>
                  <a:schemeClr val="bg1"/>
                </a:solidFill>
              </a:rPr>
              <a:t> watered it, but it was God who made it grow. </a:t>
            </a:r>
            <a:r>
              <a:rPr lang="en-US" sz="2400" baseline="30000" dirty="0">
                <a:solidFill>
                  <a:schemeClr val="bg1"/>
                </a:solidFill>
              </a:rPr>
              <a:t>7 </a:t>
            </a:r>
            <a:r>
              <a:rPr lang="en-US" sz="2400" dirty="0">
                <a:solidFill>
                  <a:schemeClr val="bg1"/>
                </a:solidFill>
              </a:rPr>
              <a:t>It’s not important who does the planting, or who does the watering. What’s important is that God makes the seed grow.</a:t>
            </a:r>
          </a:p>
          <a:p>
            <a:pPr marL="571500" lvl="1" indent="-571500"/>
            <a:endParaRPr lang="en-US" sz="2400" dirty="0">
              <a:solidFill>
                <a:schemeClr val="bg1"/>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41676"/>
            <a:ext cx="2432732" cy="1689476"/>
          </a:xfrm>
          <a:prstGeom prst="rect">
            <a:avLst/>
          </a:prstGeom>
        </p:spPr>
      </p:pic>
      <p:sp>
        <p:nvSpPr>
          <p:cNvPr id="8" name="Title 1"/>
          <p:cNvSpPr>
            <a:spLocks noGrp="1"/>
          </p:cNvSpPr>
          <p:nvPr>
            <p:ph type="title"/>
          </p:nvPr>
        </p:nvSpPr>
        <p:spPr>
          <a:xfrm>
            <a:off x="2127932" y="163057"/>
            <a:ext cx="6482668" cy="906162"/>
          </a:xfrm>
        </p:spPr>
        <p:txBody>
          <a:bodyPr>
            <a:normAutofit/>
          </a:bodyPr>
          <a:lstStyle/>
          <a:p>
            <a:pPr>
              <a:lnSpc>
                <a:spcPct val="80000"/>
              </a:lnSpc>
            </a:pPr>
            <a:r>
              <a:rPr lang="en-US" sz="4300" b="1" dirty="0" smtClean="0">
                <a:solidFill>
                  <a:schemeClr val="bg2">
                    <a:lumMod val="75000"/>
                  </a:schemeClr>
                </a:solidFill>
                <a:effectLst>
                  <a:outerShdw blurRad="38100" dist="38100" dir="2700000" algn="tl">
                    <a:srgbClr val="000000"/>
                  </a:outerShdw>
                </a:effectLst>
              </a:rPr>
              <a:t>Picking a Man over Jesus</a:t>
            </a:r>
            <a:endParaRPr lang="en-US" sz="4300" b="1" dirty="0">
              <a:solidFill>
                <a:schemeClr val="bg2">
                  <a:lumMod val="75000"/>
                </a:schemeClr>
              </a:solidFill>
              <a:effectLst>
                <a:outerShdw blurRad="38100" dist="38100" dir="2700000" algn="tl">
                  <a:srgbClr val="000000"/>
                </a:outerShdw>
              </a:effectLst>
            </a:endParaRPr>
          </a:p>
        </p:txBody>
      </p:sp>
      <p:cxnSp>
        <p:nvCxnSpPr>
          <p:cNvPr id="5" name="Straight Connector 4"/>
          <p:cNvCxnSpPr/>
          <p:nvPr/>
        </p:nvCxnSpPr>
        <p:spPr>
          <a:xfrm>
            <a:off x="2133600" y="0"/>
            <a:ext cx="0" cy="91440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58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76200" y="1066800"/>
            <a:ext cx="8839200" cy="5638800"/>
          </a:xfrm>
        </p:spPr>
        <p:txBody>
          <a:bodyPr>
            <a:noAutofit/>
          </a:bodyPr>
          <a:lstStyle/>
          <a:p>
            <a:pPr marL="0" indent="0">
              <a:buNone/>
            </a:pPr>
            <a:r>
              <a:rPr lang="en-US" b="1" u="sng" dirty="0" smtClean="0">
                <a:solidFill>
                  <a:schemeClr val="bg1"/>
                </a:solidFill>
              </a:rPr>
              <a:t>2 Timothy </a:t>
            </a:r>
            <a:r>
              <a:rPr lang="en-US" b="1" u="sng" dirty="0" smtClean="0">
                <a:solidFill>
                  <a:schemeClr val="bg1"/>
                </a:solidFill>
              </a:rPr>
              <a:t>2:15-18 </a:t>
            </a:r>
            <a:r>
              <a:rPr lang="en-US" dirty="0" smtClean="0">
                <a:solidFill>
                  <a:schemeClr val="bg1"/>
                </a:solidFill>
              </a:rPr>
              <a:t>- </a:t>
            </a:r>
            <a:r>
              <a:rPr lang="en-US" baseline="30000" dirty="0">
                <a:solidFill>
                  <a:schemeClr val="bg1"/>
                </a:solidFill>
              </a:rPr>
              <a:t>15 </a:t>
            </a:r>
            <a:r>
              <a:rPr lang="en-US" dirty="0" smtClean="0">
                <a:solidFill>
                  <a:schemeClr val="bg1"/>
                </a:solidFill>
              </a:rPr>
              <a:t>Do </a:t>
            </a:r>
            <a:r>
              <a:rPr lang="en-US" dirty="0">
                <a:solidFill>
                  <a:schemeClr val="bg1"/>
                </a:solidFill>
              </a:rPr>
              <a:t>your best to present yourself to God as one approved, a workman who does not need to be ashamed and who correctly handles the word of truth. </a:t>
            </a:r>
            <a:r>
              <a:rPr lang="en-US" baseline="30000" dirty="0">
                <a:solidFill>
                  <a:schemeClr val="bg1"/>
                </a:solidFill>
              </a:rPr>
              <a:t>16 </a:t>
            </a:r>
            <a:r>
              <a:rPr lang="en-US" dirty="0">
                <a:solidFill>
                  <a:schemeClr val="bg1"/>
                </a:solidFill>
              </a:rPr>
              <a:t>Avoid godless chatter, because those who indulge in it will become more and more ungodly. </a:t>
            </a:r>
            <a:r>
              <a:rPr lang="en-US" baseline="30000" dirty="0">
                <a:solidFill>
                  <a:schemeClr val="bg1"/>
                </a:solidFill>
              </a:rPr>
              <a:t>17 </a:t>
            </a:r>
            <a:r>
              <a:rPr lang="en-US" dirty="0">
                <a:solidFill>
                  <a:schemeClr val="bg1"/>
                </a:solidFill>
              </a:rPr>
              <a:t>Their teaching will spread like gangrene. Among them are </a:t>
            </a:r>
            <a:r>
              <a:rPr lang="en-US" dirty="0" err="1">
                <a:solidFill>
                  <a:schemeClr val="bg1"/>
                </a:solidFill>
              </a:rPr>
              <a:t>Hymenaeus</a:t>
            </a:r>
            <a:r>
              <a:rPr lang="en-US" dirty="0">
                <a:solidFill>
                  <a:schemeClr val="bg1"/>
                </a:solidFill>
              </a:rPr>
              <a:t> and </a:t>
            </a:r>
            <a:r>
              <a:rPr lang="en-US" dirty="0" err="1">
                <a:solidFill>
                  <a:schemeClr val="bg1"/>
                </a:solidFill>
              </a:rPr>
              <a:t>Philetus</a:t>
            </a:r>
            <a:r>
              <a:rPr lang="en-US" dirty="0">
                <a:solidFill>
                  <a:schemeClr val="bg1"/>
                </a:solidFill>
              </a:rPr>
              <a:t>, </a:t>
            </a:r>
            <a:r>
              <a:rPr lang="en-US" baseline="30000" dirty="0">
                <a:solidFill>
                  <a:schemeClr val="bg1"/>
                </a:solidFill>
              </a:rPr>
              <a:t>18 </a:t>
            </a:r>
            <a:r>
              <a:rPr lang="en-US" dirty="0">
                <a:solidFill>
                  <a:schemeClr val="bg1"/>
                </a:solidFill>
              </a:rPr>
              <a:t>who have wandered away from the truth. They say that the resurrection has already taken place, and they destroy the faith of some. </a:t>
            </a:r>
            <a:endParaRPr lang="en-US" dirty="0" smtClean="0">
              <a:solidFill>
                <a:schemeClr val="bg1"/>
              </a:solidFill>
            </a:endParaRPr>
          </a:p>
          <a:p>
            <a:pPr marL="571500" lvl="1" indent="-571500"/>
            <a:endParaRPr lang="en-US" sz="3600" dirty="0">
              <a:solidFill>
                <a:srgbClr val="FFFF00"/>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41676"/>
            <a:ext cx="2432732" cy="1689476"/>
          </a:xfrm>
          <a:prstGeom prst="rect">
            <a:avLst/>
          </a:prstGeom>
        </p:spPr>
      </p:pic>
      <p:sp>
        <p:nvSpPr>
          <p:cNvPr id="8" name="Title 1"/>
          <p:cNvSpPr>
            <a:spLocks noGrp="1"/>
          </p:cNvSpPr>
          <p:nvPr>
            <p:ph type="title"/>
          </p:nvPr>
        </p:nvSpPr>
        <p:spPr>
          <a:xfrm>
            <a:off x="1981200" y="163057"/>
            <a:ext cx="7162800" cy="906162"/>
          </a:xfrm>
        </p:spPr>
        <p:txBody>
          <a:bodyPr>
            <a:normAutofit/>
          </a:bodyPr>
          <a:lstStyle/>
          <a:p>
            <a:pPr>
              <a:lnSpc>
                <a:spcPct val="80000"/>
              </a:lnSpc>
            </a:pPr>
            <a:r>
              <a:rPr lang="en-US" sz="3600" b="1" dirty="0" smtClean="0">
                <a:solidFill>
                  <a:schemeClr val="bg2">
                    <a:lumMod val="75000"/>
                  </a:schemeClr>
                </a:solidFill>
                <a:effectLst>
                  <a:outerShdw blurRad="38100" dist="38100" dir="2700000" algn="tl">
                    <a:srgbClr val="000000"/>
                  </a:outerShdw>
                </a:effectLst>
              </a:rPr>
              <a:t>False </a:t>
            </a:r>
            <a:r>
              <a:rPr lang="en-US" sz="3600" b="1" dirty="0" smtClean="0">
                <a:solidFill>
                  <a:schemeClr val="bg2">
                    <a:lumMod val="75000"/>
                  </a:schemeClr>
                </a:solidFill>
                <a:effectLst>
                  <a:outerShdw blurRad="38100" dist="38100" dir="2700000" algn="tl">
                    <a:srgbClr val="000000"/>
                  </a:outerShdw>
                </a:effectLst>
              </a:rPr>
              <a:t>Teaching from False Teachers</a:t>
            </a:r>
            <a:endParaRPr lang="en-US" sz="3600" b="1" dirty="0">
              <a:solidFill>
                <a:schemeClr val="bg2">
                  <a:lumMod val="75000"/>
                </a:schemeClr>
              </a:solidFill>
              <a:effectLst>
                <a:outerShdw blurRad="38100" dist="38100" dir="2700000" algn="tl">
                  <a:srgbClr val="000000"/>
                </a:outerShdw>
              </a:effectLst>
            </a:endParaRPr>
          </a:p>
        </p:txBody>
      </p:sp>
      <p:cxnSp>
        <p:nvCxnSpPr>
          <p:cNvPr id="5" name="Straight Connector 4"/>
          <p:cNvCxnSpPr/>
          <p:nvPr/>
        </p:nvCxnSpPr>
        <p:spPr>
          <a:xfrm>
            <a:off x="2133600" y="0"/>
            <a:ext cx="0" cy="91440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515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76200" y="1371600"/>
            <a:ext cx="8839200" cy="5334000"/>
          </a:xfrm>
        </p:spPr>
        <p:txBody>
          <a:bodyPr>
            <a:noAutofit/>
          </a:bodyPr>
          <a:lstStyle/>
          <a:p>
            <a:pPr marL="0" lvl="1" indent="0">
              <a:buNone/>
            </a:pPr>
            <a:r>
              <a:rPr lang="en-US" b="1" u="sng" dirty="0">
                <a:solidFill>
                  <a:schemeClr val="bg1"/>
                </a:solidFill>
              </a:rPr>
              <a:t>James 3:1 </a:t>
            </a:r>
            <a:r>
              <a:rPr lang="en-US" dirty="0">
                <a:solidFill>
                  <a:schemeClr val="bg1"/>
                </a:solidFill>
              </a:rPr>
              <a:t>– “Dear brothers and sisters,﻿</a:t>
            </a:r>
            <a:r>
              <a:rPr lang="en-US" baseline="30000" dirty="0">
                <a:solidFill>
                  <a:schemeClr val="bg1"/>
                </a:solidFill>
              </a:rPr>
              <a:t> </a:t>
            </a:r>
            <a:r>
              <a:rPr lang="en-US" dirty="0">
                <a:solidFill>
                  <a:schemeClr val="bg1"/>
                </a:solidFill>
              </a:rPr>
              <a:t>not many of you should become teachers in the church, for we who teach will be judged more strictly.”</a:t>
            </a:r>
          </a:p>
          <a:p>
            <a:pPr marL="0" lvl="1" indent="0">
              <a:buNone/>
            </a:pPr>
            <a:endParaRPr lang="en-US" dirty="0" smtClean="0">
              <a:solidFill>
                <a:schemeClr val="bg1"/>
              </a:solidFill>
            </a:endParaRPr>
          </a:p>
          <a:p>
            <a:pPr marL="571500" lvl="1" indent="-571500"/>
            <a:endParaRPr lang="en-US" sz="3600" dirty="0">
              <a:solidFill>
                <a:srgbClr val="FFFF00"/>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41676"/>
            <a:ext cx="2432732" cy="1689476"/>
          </a:xfrm>
          <a:prstGeom prst="rect">
            <a:avLst/>
          </a:prstGeom>
        </p:spPr>
      </p:pic>
      <p:sp>
        <p:nvSpPr>
          <p:cNvPr id="8" name="Title 1"/>
          <p:cNvSpPr>
            <a:spLocks noGrp="1"/>
          </p:cNvSpPr>
          <p:nvPr>
            <p:ph type="title"/>
          </p:nvPr>
        </p:nvSpPr>
        <p:spPr>
          <a:xfrm>
            <a:off x="2127932" y="163057"/>
            <a:ext cx="6482668" cy="906162"/>
          </a:xfrm>
        </p:spPr>
        <p:txBody>
          <a:bodyPr>
            <a:normAutofit/>
          </a:bodyPr>
          <a:lstStyle/>
          <a:p>
            <a:pPr>
              <a:lnSpc>
                <a:spcPct val="80000"/>
              </a:lnSpc>
            </a:pPr>
            <a:r>
              <a:rPr lang="en-US" sz="4300" b="1" dirty="0" smtClean="0">
                <a:solidFill>
                  <a:schemeClr val="bg2">
                    <a:lumMod val="75000"/>
                  </a:schemeClr>
                </a:solidFill>
                <a:effectLst>
                  <a:outerShdw blurRad="38100" dist="38100" dir="2700000" algn="tl">
                    <a:srgbClr val="000000"/>
                  </a:outerShdw>
                </a:effectLst>
              </a:rPr>
              <a:t>Charge to the Teachers</a:t>
            </a:r>
            <a:endParaRPr lang="en-US" sz="4300" b="1" dirty="0">
              <a:solidFill>
                <a:schemeClr val="bg2">
                  <a:lumMod val="75000"/>
                </a:schemeClr>
              </a:solidFill>
              <a:effectLst>
                <a:outerShdw blurRad="38100" dist="38100" dir="2700000" algn="tl">
                  <a:srgbClr val="000000"/>
                </a:outerShdw>
              </a:effectLst>
            </a:endParaRPr>
          </a:p>
        </p:txBody>
      </p:sp>
      <p:cxnSp>
        <p:nvCxnSpPr>
          <p:cNvPr id="5" name="Straight Connector 4"/>
          <p:cNvCxnSpPr/>
          <p:nvPr/>
        </p:nvCxnSpPr>
        <p:spPr>
          <a:xfrm>
            <a:off x="2133600" y="0"/>
            <a:ext cx="0" cy="91440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287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76200" y="1371600"/>
            <a:ext cx="8839200" cy="5334000"/>
          </a:xfrm>
        </p:spPr>
        <p:txBody>
          <a:bodyPr>
            <a:noAutofit/>
          </a:bodyPr>
          <a:lstStyle/>
          <a:p>
            <a:pPr marL="0" lvl="1" indent="0">
              <a:buNone/>
            </a:pPr>
            <a:r>
              <a:rPr lang="en-US" b="1" u="sng" dirty="0" smtClean="0">
                <a:solidFill>
                  <a:schemeClr val="bg1"/>
                </a:solidFill>
              </a:rPr>
              <a:t>1 </a:t>
            </a:r>
            <a:r>
              <a:rPr lang="en-US" b="1" u="sng" dirty="0">
                <a:solidFill>
                  <a:schemeClr val="bg1"/>
                </a:solidFill>
              </a:rPr>
              <a:t>Thessalonians 5:21 </a:t>
            </a:r>
            <a:r>
              <a:rPr lang="en-US" dirty="0">
                <a:solidFill>
                  <a:schemeClr val="bg1"/>
                </a:solidFill>
              </a:rPr>
              <a:t>– “Test all things.  Hold on to the good.”</a:t>
            </a:r>
          </a:p>
          <a:p>
            <a:pPr marL="0" lvl="1" indent="0">
              <a:buNone/>
            </a:pPr>
            <a:r>
              <a:rPr lang="en-US" b="1" u="sng" dirty="0" smtClean="0">
                <a:solidFill>
                  <a:schemeClr val="bg1"/>
                </a:solidFill>
              </a:rPr>
              <a:t>Acts 17:10-11 </a:t>
            </a:r>
            <a:r>
              <a:rPr lang="en-US" baseline="30000" dirty="0" smtClean="0">
                <a:solidFill>
                  <a:schemeClr val="bg1"/>
                </a:solidFill>
              </a:rPr>
              <a:t>10 </a:t>
            </a:r>
            <a:r>
              <a:rPr lang="en-US" dirty="0">
                <a:solidFill>
                  <a:schemeClr val="bg1"/>
                </a:solidFill>
              </a:rPr>
              <a:t>As soon as it was night, the brothers sent Paul and Silas away to Berea. On arriving there, they went to the Jewish synagogue. </a:t>
            </a:r>
            <a:r>
              <a:rPr lang="en-US" baseline="30000" dirty="0">
                <a:solidFill>
                  <a:schemeClr val="bg1"/>
                </a:solidFill>
              </a:rPr>
              <a:t>11 </a:t>
            </a:r>
            <a:r>
              <a:rPr lang="en-US" dirty="0">
                <a:solidFill>
                  <a:schemeClr val="bg1"/>
                </a:solidFill>
              </a:rPr>
              <a:t>Now the </a:t>
            </a:r>
            <a:r>
              <a:rPr lang="en-US" dirty="0" err="1">
                <a:solidFill>
                  <a:schemeClr val="bg1"/>
                </a:solidFill>
              </a:rPr>
              <a:t>Bereans</a:t>
            </a:r>
            <a:r>
              <a:rPr lang="en-US" dirty="0">
                <a:solidFill>
                  <a:schemeClr val="bg1"/>
                </a:solidFill>
              </a:rPr>
              <a:t> were of more noble character than the Thessalonians, for they received the message with great eagerness </a:t>
            </a:r>
            <a:r>
              <a:rPr lang="en-US" dirty="0">
                <a:solidFill>
                  <a:srgbClr val="FFFF00"/>
                </a:solidFill>
              </a:rPr>
              <a:t>and examined the Scriptures every day to see if what Paul said was true</a:t>
            </a:r>
            <a:r>
              <a:rPr lang="en-US" dirty="0">
                <a:solidFill>
                  <a:schemeClr val="bg1"/>
                </a:solidFill>
              </a:rPr>
              <a:t>. </a:t>
            </a:r>
            <a:endParaRPr lang="en-US" dirty="0" smtClean="0">
              <a:solidFill>
                <a:schemeClr val="bg1"/>
              </a:solidFill>
            </a:endParaRPr>
          </a:p>
          <a:p>
            <a:pPr marL="571500" lvl="1" indent="-571500"/>
            <a:endParaRPr lang="en-US" sz="3600" dirty="0">
              <a:solidFill>
                <a:srgbClr val="FFFF00"/>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41676"/>
            <a:ext cx="2432732" cy="1689476"/>
          </a:xfrm>
          <a:prstGeom prst="rect">
            <a:avLst/>
          </a:prstGeom>
        </p:spPr>
      </p:pic>
      <p:sp>
        <p:nvSpPr>
          <p:cNvPr id="8" name="Title 1"/>
          <p:cNvSpPr>
            <a:spLocks noGrp="1"/>
          </p:cNvSpPr>
          <p:nvPr>
            <p:ph type="title"/>
          </p:nvPr>
        </p:nvSpPr>
        <p:spPr>
          <a:xfrm>
            <a:off x="2127932" y="163057"/>
            <a:ext cx="6482668" cy="906162"/>
          </a:xfrm>
        </p:spPr>
        <p:txBody>
          <a:bodyPr>
            <a:normAutofit/>
          </a:bodyPr>
          <a:lstStyle/>
          <a:p>
            <a:pPr>
              <a:lnSpc>
                <a:spcPct val="80000"/>
              </a:lnSpc>
            </a:pPr>
            <a:r>
              <a:rPr lang="en-US" sz="4300" b="1" dirty="0" smtClean="0">
                <a:solidFill>
                  <a:schemeClr val="bg2">
                    <a:lumMod val="75000"/>
                  </a:schemeClr>
                </a:solidFill>
                <a:effectLst>
                  <a:outerShdw blurRad="38100" dist="38100" dir="2700000" algn="tl">
                    <a:srgbClr val="000000"/>
                  </a:outerShdw>
                </a:effectLst>
              </a:rPr>
              <a:t>Charge to the Learners</a:t>
            </a:r>
            <a:endParaRPr lang="en-US" sz="4300" b="1" dirty="0">
              <a:solidFill>
                <a:schemeClr val="bg2">
                  <a:lumMod val="75000"/>
                </a:schemeClr>
              </a:solidFill>
              <a:effectLst>
                <a:outerShdw blurRad="38100" dist="38100" dir="2700000" algn="tl">
                  <a:srgbClr val="000000"/>
                </a:outerShdw>
              </a:effectLst>
            </a:endParaRPr>
          </a:p>
        </p:txBody>
      </p:sp>
      <p:cxnSp>
        <p:nvCxnSpPr>
          <p:cNvPr id="5" name="Straight Connector 4"/>
          <p:cNvCxnSpPr/>
          <p:nvPr/>
        </p:nvCxnSpPr>
        <p:spPr>
          <a:xfrm>
            <a:off x="2133600" y="0"/>
            <a:ext cx="0" cy="91440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540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41676"/>
            <a:ext cx="2432732" cy="1689476"/>
          </a:xfrm>
          <a:prstGeom prst="rect">
            <a:avLst/>
          </a:prstGeom>
        </p:spPr>
      </p:pic>
      <p:sp>
        <p:nvSpPr>
          <p:cNvPr id="8" name="Title 1"/>
          <p:cNvSpPr>
            <a:spLocks noGrp="1"/>
          </p:cNvSpPr>
          <p:nvPr>
            <p:ph type="title"/>
          </p:nvPr>
        </p:nvSpPr>
        <p:spPr>
          <a:xfrm>
            <a:off x="609600" y="2286000"/>
            <a:ext cx="7772400" cy="1972962"/>
          </a:xfrm>
        </p:spPr>
        <p:txBody>
          <a:bodyPr>
            <a:normAutofit/>
          </a:bodyPr>
          <a:lstStyle/>
          <a:p>
            <a:pPr>
              <a:lnSpc>
                <a:spcPct val="80000"/>
              </a:lnSpc>
            </a:pPr>
            <a:r>
              <a:rPr lang="en-US" sz="6000" b="1" dirty="0" smtClean="0">
                <a:solidFill>
                  <a:schemeClr val="bg2">
                    <a:lumMod val="75000"/>
                  </a:schemeClr>
                </a:solidFill>
                <a:effectLst>
                  <a:glow rad="228600">
                    <a:schemeClr val="accent6">
                      <a:satMod val="175000"/>
                      <a:alpha val="40000"/>
                    </a:schemeClr>
                  </a:glow>
                  <a:outerShdw blurRad="38100" dist="38100" dir="2700000" algn="tl">
                    <a:srgbClr val="000000">
                      <a:alpha val="43137"/>
                    </a:srgbClr>
                  </a:outerShdw>
                  <a:reflection blurRad="6350" stA="60000" endA="900" endPos="60000" dist="60007" dir="5400000" sy="-100000" algn="bl" rotWithShape="0"/>
                </a:effectLst>
              </a:rPr>
              <a:t>The </a:t>
            </a:r>
            <a:r>
              <a:rPr lang="en-US" sz="6000" b="1" dirty="0" err="1" smtClean="0">
                <a:solidFill>
                  <a:schemeClr val="bg2">
                    <a:lumMod val="75000"/>
                  </a:schemeClr>
                </a:solidFill>
                <a:effectLst>
                  <a:glow rad="228600">
                    <a:schemeClr val="accent6">
                      <a:satMod val="175000"/>
                      <a:alpha val="40000"/>
                    </a:schemeClr>
                  </a:glow>
                  <a:outerShdw blurRad="38100" dist="38100" dir="2700000" algn="tl">
                    <a:srgbClr val="000000">
                      <a:alpha val="43137"/>
                    </a:srgbClr>
                  </a:outerShdw>
                  <a:reflection blurRad="6350" stA="60000" endA="900" endPos="60000" dist="60007" dir="5400000" sy="-100000" algn="bl" rotWithShape="0"/>
                </a:effectLst>
              </a:rPr>
              <a:t>Berean</a:t>
            </a:r>
            <a:r>
              <a:rPr lang="en-US" sz="6000" b="1" dirty="0" smtClean="0">
                <a:solidFill>
                  <a:schemeClr val="bg2">
                    <a:lumMod val="75000"/>
                  </a:schemeClr>
                </a:solidFill>
                <a:effectLst>
                  <a:glow rad="228600">
                    <a:schemeClr val="accent6">
                      <a:satMod val="175000"/>
                      <a:alpha val="40000"/>
                    </a:schemeClr>
                  </a:glow>
                  <a:outerShdw blurRad="38100" dist="38100" dir="2700000" algn="tl">
                    <a:srgbClr val="000000">
                      <a:alpha val="43137"/>
                    </a:srgbClr>
                  </a:outerShdw>
                  <a:reflection blurRad="6350" stA="60000" endA="900" endPos="60000" dist="60007" dir="5400000" sy="-100000" algn="bl" rotWithShape="0"/>
                </a:effectLst>
              </a:rPr>
              <a:t> Challenge</a:t>
            </a:r>
            <a:endParaRPr lang="en-US" sz="6000" b="1" dirty="0">
              <a:solidFill>
                <a:schemeClr val="bg2">
                  <a:lumMod val="75000"/>
                </a:schemeClr>
              </a:solidFill>
              <a:effectLst>
                <a:glow rad="228600">
                  <a:schemeClr val="accent6">
                    <a:satMod val="175000"/>
                    <a:alpha val="40000"/>
                  </a:schemeClr>
                </a:glow>
                <a:outerShdw blurRad="38100" dist="38100" dir="2700000" algn="tl">
                  <a:srgbClr val="000000">
                    <a:alpha val="43137"/>
                  </a:srgbClr>
                </a:outerShdw>
                <a:reflection blurRad="6350" stA="60000" endA="900" endPos="60000" dist="60007" dir="5400000" sy="-100000" algn="bl" rotWithShape="0"/>
              </a:effectLst>
            </a:endParaRPr>
          </a:p>
        </p:txBody>
      </p:sp>
      <p:cxnSp>
        <p:nvCxnSpPr>
          <p:cNvPr id="5" name="Straight Connector 4"/>
          <p:cNvCxnSpPr/>
          <p:nvPr/>
        </p:nvCxnSpPr>
        <p:spPr>
          <a:xfrm>
            <a:off x="2133600" y="0"/>
            <a:ext cx="0" cy="91440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55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76200" y="1371600"/>
            <a:ext cx="8839200" cy="5334000"/>
          </a:xfrm>
        </p:spPr>
        <p:txBody>
          <a:bodyPr>
            <a:noAutofit/>
          </a:bodyPr>
          <a:lstStyle/>
          <a:p>
            <a:pPr marL="457200" lvl="1" indent="-457200"/>
            <a:r>
              <a:rPr lang="en-US" b="1" u="sng" dirty="0" smtClean="0">
                <a:solidFill>
                  <a:srgbClr val="FFC000"/>
                </a:solidFill>
              </a:rPr>
              <a:t>Foundations </a:t>
            </a:r>
            <a:r>
              <a:rPr lang="en-US" b="1" u="sng" dirty="0" smtClean="0">
                <a:solidFill>
                  <a:srgbClr val="FFC000"/>
                </a:solidFill>
              </a:rPr>
              <a:t>of Faith</a:t>
            </a:r>
            <a:r>
              <a:rPr lang="en-US" b="1" dirty="0" smtClean="0">
                <a:solidFill>
                  <a:srgbClr val="FFC000"/>
                </a:solidFill>
              </a:rPr>
              <a:t> </a:t>
            </a:r>
            <a:r>
              <a:rPr lang="en-US" dirty="0" smtClean="0">
                <a:solidFill>
                  <a:schemeClr val="bg1"/>
                </a:solidFill>
              </a:rPr>
              <a:t>– </a:t>
            </a:r>
            <a:r>
              <a:rPr lang="en-US" dirty="0" smtClean="0">
                <a:solidFill>
                  <a:schemeClr val="bg1"/>
                </a:solidFill>
              </a:rPr>
              <a:t>6 week class covering the foundational doctrines of Christianity with an emphasis on knowing why you believe what you believe.</a:t>
            </a:r>
          </a:p>
          <a:p>
            <a:pPr marL="457200" lvl="1" indent="-457200"/>
            <a:r>
              <a:rPr lang="en-US" b="1" u="sng" dirty="0" smtClean="0">
                <a:solidFill>
                  <a:srgbClr val="FFC000"/>
                </a:solidFill>
              </a:rPr>
              <a:t>How to Study the Bible Class</a:t>
            </a:r>
            <a:r>
              <a:rPr lang="en-US" dirty="0" smtClean="0">
                <a:solidFill>
                  <a:schemeClr val="bg1"/>
                </a:solidFill>
              </a:rPr>
              <a:t> – 4 week class covering the </a:t>
            </a:r>
            <a:r>
              <a:rPr lang="en-US" dirty="0" err="1" smtClean="0">
                <a:solidFill>
                  <a:schemeClr val="bg1"/>
                </a:solidFill>
              </a:rPr>
              <a:t>abc’s</a:t>
            </a:r>
            <a:r>
              <a:rPr lang="en-US" dirty="0" smtClean="0">
                <a:solidFill>
                  <a:schemeClr val="bg1"/>
                </a:solidFill>
              </a:rPr>
              <a:t> of studying the Bible.  </a:t>
            </a:r>
            <a:endParaRPr lang="en-US" dirty="0">
              <a:solidFill>
                <a:schemeClr val="bg1"/>
              </a:solidFill>
            </a:endParaRPr>
          </a:p>
          <a:p>
            <a:pPr marL="457200" lvl="1" indent="-457200"/>
            <a:r>
              <a:rPr lang="en-US" b="1" u="sng" dirty="0" smtClean="0">
                <a:solidFill>
                  <a:srgbClr val="FFC000"/>
                </a:solidFill>
              </a:rPr>
              <a:t>Read the Bible in a Year</a:t>
            </a:r>
            <a:r>
              <a:rPr lang="en-US" b="1" dirty="0" smtClean="0">
                <a:solidFill>
                  <a:srgbClr val="FFC000"/>
                </a:solidFill>
              </a:rPr>
              <a:t> </a:t>
            </a:r>
            <a:r>
              <a:rPr lang="en-US" dirty="0" smtClean="0">
                <a:solidFill>
                  <a:schemeClr val="bg1"/>
                </a:solidFill>
              </a:rPr>
              <a:t>– Year long challenge of reading Chronologically through the Bible.  Includes four quarterly meetings covering topics such as the canonization of the Bible, how the Bible was preserved and an overview of the types and versions of the Bible.</a:t>
            </a:r>
          </a:p>
          <a:p>
            <a:pPr marL="571500" lvl="1" indent="-571500"/>
            <a:endParaRPr lang="en-US" sz="3600" dirty="0">
              <a:solidFill>
                <a:srgbClr val="FFFF00"/>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41676"/>
            <a:ext cx="2432732" cy="1689476"/>
          </a:xfrm>
          <a:prstGeom prst="rect">
            <a:avLst/>
          </a:prstGeom>
        </p:spPr>
      </p:pic>
      <p:sp>
        <p:nvSpPr>
          <p:cNvPr id="8" name="Title 1"/>
          <p:cNvSpPr>
            <a:spLocks noGrp="1"/>
          </p:cNvSpPr>
          <p:nvPr>
            <p:ph type="title"/>
          </p:nvPr>
        </p:nvSpPr>
        <p:spPr>
          <a:xfrm>
            <a:off x="2127932" y="163057"/>
            <a:ext cx="6482668" cy="906162"/>
          </a:xfrm>
        </p:spPr>
        <p:txBody>
          <a:bodyPr>
            <a:normAutofit/>
          </a:bodyPr>
          <a:lstStyle/>
          <a:p>
            <a:pPr>
              <a:lnSpc>
                <a:spcPct val="80000"/>
              </a:lnSpc>
            </a:pPr>
            <a:r>
              <a:rPr lang="en-US" sz="4300" b="1" dirty="0" err="1" smtClean="0">
                <a:solidFill>
                  <a:schemeClr val="bg2">
                    <a:lumMod val="75000"/>
                  </a:schemeClr>
                </a:solidFill>
                <a:effectLst>
                  <a:outerShdw blurRad="38100" dist="38100" dir="2700000" algn="tl">
                    <a:srgbClr val="000000"/>
                  </a:outerShdw>
                </a:effectLst>
              </a:rPr>
              <a:t>Berean</a:t>
            </a:r>
            <a:r>
              <a:rPr lang="en-US" sz="4300" b="1" dirty="0" smtClean="0">
                <a:solidFill>
                  <a:schemeClr val="bg2">
                    <a:lumMod val="75000"/>
                  </a:schemeClr>
                </a:solidFill>
                <a:effectLst>
                  <a:outerShdw blurRad="38100" dist="38100" dir="2700000" algn="tl">
                    <a:srgbClr val="000000"/>
                  </a:outerShdw>
                </a:effectLst>
              </a:rPr>
              <a:t> Challenge for CWP</a:t>
            </a:r>
            <a:endParaRPr lang="en-US" sz="4300" b="1" dirty="0">
              <a:solidFill>
                <a:schemeClr val="bg2">
                  <a:lumMod val="75000"/>
                </a:schemeClr>
              </a:solidFill>
              <a:effectLst>
                <a:outerShdw blurRad="38100" dist="38100" dir="2700000" algn="tl">
                  <a:srgbClr val="000000"/>
                </a:outerShdw>
              </a:effectLst>
            </a:endParaRPr>
          </a:p>
        </p:txBody>
      </p:sp>
      <p:cxnSp>
        <p:nvCxnSpPr>
          <p:cNvPr id="5" name="Straight Connector 4"/>
          <p:cNvCxnSpPr/>
          <p:nvPr/>
        </p:nvCxnSpPr>
        <p:spPr>
          <a:xfrm>
            <a:off x="2133600" y="0"/>
            <a:ext cx="0" cy="91440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484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8" y="-28699"/>
            <a:ext cx="9229106" cy="6934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1835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49213"/>
            <a:ext cx="9255126" cy="696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57200" y="381000"/>
            <a:ext cx="8178800" cy="61341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3199" y="1447800"/>
            <a:ext cx="3416731" cy="3429000"/>
          </a:xfrm>
          <a:prstGeom prst="rect">
            <a:avLst/>
          </a:prstGeom>
        </p:spPr>
      </p:pic>
    </p:spTree>
    <p:extLst>
      <p:ext uri="{BB962C8B-B14F-4D97-AF65-F5344CB8AC3E}">
        <p14:creationId xmlns:p14="http://schemas.microsoft.com/office/powerpoint/2010/main" val="259115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905000"/>
            <a:ext cx="4191000" cy="279157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1066800"/>
            <a:ext cx="3657600" cy="5394036"/>
          </a:xfrm>
          <a:prstGeom prst="rect">
            <a:avLst/>
          </a:prstGeom>
        </p:spPr>
      </p:pic>
      <p:sp>
        <p:nvSpPr>
          <p:cNvPr id="13" name="TextBox 12"/>
          <p:cNvSpPr txBox="1"/>
          <p:nvPr/>
        </p:nvSpPr>
        <p:spPr>
          <a:xfrm>
            <a:off x="838200" y="1066800"/>
            <a:ext cx="3200400" cy="707886"/>
          </a:xfrm>
          <a:prstGeom prst="rect">
            <a:avLst/>
          </a:prstGeom>
          <a:noFill/>
        </p:spPr>
        <p:txBody>
          <a:bodyPr wrap="square" rtlCol="0">
            <a:spAutoFit/>
          </a:bodyPr>
          <a:lstStyle/>
          <a:p>
            <a:pPr algn="ctr"/>
            <a:r>
              <a:rPr lang="en-US" sz="4000" dirty="0" smtClean="0">
                <a:solidFill>
                  <a:schemeClr val="bg1"/>
                </a:solidFill>
              </a:rPr>
              <a:t>David Koresh</a:t>
            </a:r>
            <a:endParaRPr lang="en-US" sz="4000" dirty="0">
              <a:solidFill>
                <a:schemeClr val="bg1"/>
              </a:solidFill>
            </a:endParaRPr>
          </a:p>
        </p:txBody>
      </p:sp>
      <p:sp>
        <p:nvSpPr>
          <p:cNvPr id="14" name="TextBox 13"/>
          <p:cNvSpPr txBox="1"/>
          <p:nvPr/>
        </p:nvSpPr>
        <p:spPr>
          <a:xfrm>
            <a:off x="5105400" y="304800"/>
            <a:ext cx="3200400" cy="707886"/>
          </a:xfrm>
          <a:prstGeom prst="rect">
            <a:avLst/>
          </a:prstGeom>
          <a:noFill/>
        </p:spPr>
        <p:txBody>
          <a:bodyPr wrap="square" rtlCol="0">
            <a:spAutoFit/>
          </a:bodyPr>
          <a:lstStyle/>
          <a:p>
            <a:pPr algn="ctr"/>
            <a:r>
              <a:rPr lang="en-US" sz="4000" dirty="0" smtClean="0">
                <a:solidFill>
                  <a:schemeClr val="bg1"/>
                </a:solidFill>
              </a:rPr>
              <a:t>Jim Jones</a:t>
            </a:r>
            <a:endParaRPr lang="en-US" sz="4000" dirty="0">
              <a:solidFill>
                <a:schemeClr val="bg1"/>
              </a:solidFill>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3600" y="990600"/>
            <a:ext cx="4876800" cy="4876800"/>
          </a:xfrm>
          <a:prstGeom prst="rect">
            <a:avLst/>
          </a:prstGeom>
        </p:spPr>
      </p:pic>
    </p:spTree>
    <p:extLst>
      <p:ext uri="{BB962C8B-B14F-4D97-AF65-F5344CB8AC3E}">
        <p14:creationId xmlns:p14="http://schemas.microsoft.com/office/powerpoint/2010/main" val="322567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522" y="381000"/>
            <a:ext cx="6248278" cy="4339284"/>
          </a:xfrm>
          <a:prstGeom prst="rect">
            <a:avLst/>
          </a:prstGeom>
        </p:spPr>
      </p:pic>
      <p:sp>
        <p:nvSpPr>
          <p:cNvPr id="2" name="Title 1"/>
          <p:cNvSpPr>
            <a:spLocks noGrp="1"/>
          </p:cNvSpPr>
          <p:nvPr>
            <p:ph type="ctrTitle"/>
          </p:nvPr>
        </p:nvSpPr>
        <p:spPr>
          <a:xfrm>
            <a:off x="381000" y="3429000"/>
            <a:ext cx="8382000" cy="1089025"/>
          </a:xfrm>
        </p:spPr>
        <p:txBody>
          <a:bodyPr>
            <a:normAutofit/>
          </a:bodyPr>
          <a:lstStyle/>
          <a:p>
            <a:r>
              <a:rPr lang="en-US" sz="4500" b="1" dirty="0" smtClean="0">
                <a:solidFill>
                  <a:schemeClr val="bg1"/>
                </a:solidFill>
                <a:effectLst>
                  <a:outerShdw blurRad="38100" dist="38100" dir="2700000" algn="tl">
                    <a:srgbClr val="000000"/>
                  </a:outerShdw>
                </a:effectLst>
              </a:rPr>
              <a:t>“In the place of…”</a:t>
            </a:r>
            <a:endParaRPr lang="en-US" sz="4500" b="1" dirty="0">
              <a:solidFill>
                <a:schemeClr val="bg1"/>
              </a:solidFill>
              <a:effectLst>
                <a:outerShdw blurRad="38100" dist="38100" dir="2700000" algn="tl">
                  <a:srgbClr val="000000"/>
                </a:outerShdw>
              </a:effectLst>
            </a:endParaRPr>
          </a:p>
        </p:txBody>
      </p:sp>
      <p:sp>
        <p:nvSpPr>
          <p:cNvPr id="3" name="Subtitle 2"/>
          <p:cNvSpPr>
            <a:spLocks noGrp="1"/>
          </p:cNvSpPr>
          <p:nvPr>
            <p:ph type="subTitle" idx="1"/>
          </p:nvPr>
        </p:nvSpPr>
        <p:spPr>
          <a:xfrm>
            <a:off x="1371600" y="4267200"/>
            <a:ext cx="6400800" cy="762000"/>
          </a:xfrm>
        </p:spPr>
        <p:txBody>
          <a:bodyPr>
            <a:normAutofit/>
          </a:bodyPr>
          <a:lstStyle/>
          <a:p>
            <a:r>
              <a:rPr lang="en-US" sz="4400" b="1" dirty="0" smtClean="0">
                <a:solidFill>
                  <a:schemeClr val="bg2">
                    <a:lumMod val="75000"/>
                  </a:schemeClr>
                </a:solidFill>
                <a:effectLst>
                  <a:outerShdw blurRad="38100" dist="38100" dir="2700000" algn="tl">
                    <a:srgbClr val="000000"/>
                  </a:outerShdw>
                </a:effectLst>
              </a:rPr>
              <a:t>(Acts 14:1-20)</a:t>
            </a:r>
            <a:endParaRPr lang="en-US" sz="4400" b="1" dirty="0">
              <a:solidFill>
                <a:schemeClr val="bg2">
                  <a:lumMod val="75000"/>
                </a:schemeClr>
              </a:solidFill>
              <a:effectLst>
                <a:outerShdw blurRad="38100" dist="38100" dir="2700000" algn="tl">
                  <a:srgbClr val="000000"/>
                </a:outerShdw>
              </a:effectLst>
            </a:endParaRPr>
          </a:p>
        </p:txBody>
      </p:sp>
    </p:spTree>
    <p:extLst>
      <p:ext uri="{BB962C8B-B14F-4D97-AF65-F5344CB8AC3E}">
        <p14:creationId xmlns:p14="http://schemas.microsoft.com/office/powerpoint/2010/main" val="7304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1295400" y="2590800"/>
            <a:ext cx="6400800" cy="1295400"/>
          </a:xfrm>
        </p:spPr>
        <p:txBody>
          <a:bodyPr>
            <a:noAutofit/>
          </a:bodyPr>
          <a:lstStyle/>
          <a:p>
            <a:r>
              <a:rPr lang="en-US" sz="6000" b="1" dirty="0" smtClean="0">
                <a:solidFill>
                  <a:schemeClr val="bg2">
                    <a:lumMod val="75000"/>
                  </a:schemeClr>
                </a:solidFill>
                <a:effectLst>
                  <a:outerShdw blurRad="38100" dist="38100" dir="2700000" algn="tl">
                    <a:srgbClr val="000000"/>
                  </a:outerShdw>
                </a:effectLst>
              </a:rPr>
              <a:t>Acts 14:1-20</a:t>
            </a:r>
            <a:endParaRPr lang="en-US" sz="6000" b="1" dirty="0">
              <a:solidFill>
                <a:schemeClr val="bg2">
                  <a:lumMod val="75000"/>
                </a:schemeClr>
              </a:solidFill>
              <a:effectLst>
                <a:outerShdw blurRad="38100" dist="38100" dir="2700000" algn="tl">
                  <a:srgbClr val="000000"/>
                </a:outerShdw>
              </a:effectLst>
            </a:endParaRPr>
          </a:p>
        </p:txBody>
      </p:sp>
    </p:spTree>
    <p:extLst>
      <p:ext uri="{BB962C8B-B14F-4D97-AF65-F5344CB8AC3E}">
        <p14:creationId xmlns:p14="http://schemas.microsoft.com/office/powerpoint/2010/main" val="279555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04800" y="1066800"/>
            <a:ext cx="8610600" cy="5638800"/>
          </a:xfrm>
        </p:spPr>
        <p:txBody>
          <a:bodyPr>
            <a:noAutofit/>
          </a:bodyPr>
          <a:lstStyle/>
          <a:p>
            <a:pPr marL="0" indent="0">
              <a:lnSpc>
                <a:spcPct val="90000"/>
              </a:lnSpc>
              <a:spcBef>
                <a:spcPts val="0"/>
              </a:spcBef>
              <a:spcAft>
                <a:spcPts val="600"/>
              </a:spcAft>
              <a:buSzPct val="125000"/>
              <a:buNone/>
            </a:pPr>
            <a:r>
              <a:rPr lang="en-US" sz="3600" b="1" dirty="0" smtClean="0">
                <a:solidFill>
                  <a:schemeClr val="bg1"/>
                </a:solidFill>
                <a:effectLst>
                  <a:outerShdw blurRad="38100" dist="38100" dir="2700000" algn="tl">
                    <a:schemeClr val="tx1"/>
                  </a:outerShdw>
                </a:effectLst>
              </a:rPr>
              <a:t>Man is the only part of God’s creation that is capable of worshipping Him</a:t>
            </a:r>
          </a:p>
          <a:p>
            <a:pPr>
              <a:lnSpc>
                <a:spcPct val="90000"/>
              </a:lnSpc>
              <a:spcBef>
                <a:spcPts val="0"/>
              </a:spcBef>
              <a:spcAft>
                <a:spcPts val="600"/>
              </a:spcAft>
              <a:buSzPct val="125000"/>
            </a:pPr>
            <a:r>
              <a:rPr lang="en-US" b="1" dirty="0" smtClean="0">
                <a:solidFill>
                  <a:schemeClr val="bg1"/>
                </a:solidFill>
                <a:effectLst>
                  <a:outerShdw blurRad="38100" dist="38100" dir="2700000" algn="tl">
                    <a:schemeClr val="tx1"/>
                  </a:outerShdw>
                </a:effectLst>
              </a:rPr>
              <a:t>We were designed in God’s image</a:t>
            </a:r>
          </a:p>
          <a:p>
            <a:pPr>
              <a:lnSpc>
                <a:spcPct val="90000"/>
              </a:lnSpc>
              <a:spcBef>
                <a:spcPts val="0"/>
              </a:spcBef>
              <a:spcAft>
                <a:spcPts val="600"/>
              </a:spcAft>
              <a:buSzPct val="125000"/>
            </a:pPr>
            <a:r>
              <a:rPr lang="en-US" b="1" dirty="0" smtClean="0">
                <a:solidFill>
                  <a:schemeClr val="bg1"/>
                </a:solidFill>
                <a:effectLst>
                  <a:outerShdw blurRad="38100" dist="38100" dir="2700000" algn="tl">
                    <a:schemeClr val="tx1"/>
                  </a:outerShdw>
                </a:effectLst>
              </a:rPr>
              <a:t>We were designed to reflect God back to God</a:t>
            </a:r>
          </a:p>
          <a:p>
            <a:pPr marL="0" indent="0">
              <a:lnSpc>
                <a:spcPct val="90000"/>
              </a:lnSpc>
              <a:spcBef>
                <a:spcPts val="0"/>
              </a:spcBef>
              <a:spcAft>
                <a:spcPts val="600"/>
              </a:spcAft>
              <a:buSzPct val="125000"/>
              <a:buNone/>
            </a:pPr>
            <a:r>
              <a:rPr lang="en-US" i="1" dirty="0" smtClean="0">
                <a:solidFill>
                  <a:srgbClr val="FFFF00"/>
                </a:solidFill>
              </a:rPr>
              <a:t>“man’s supreme function through all eternity is to reflect God’s highest glory, and that God might look into the mirror called man and see His own glory shining there. Through man, God could reflect His glory to all creation.” </a:t>
            </a:r>
            <a:r>
              <a:rPr lang="en-US" dirty="0" smtClean="0">
                <a:solidFill>
                  <a:srgbClr val="FFFF00"/>
                </a:solidFill>
              </a:rPr>
              <a:t>– A.W. </a:t>
            </a:r>
            <a:r>
              <a:rPr lang="en-US" dirty="0" err="1" smtClean="0">
                <a:solidFill>
                  <a:srgbClr val="FFFF00"/>
                </a:solidFill>
              </a:rPr>
              <a:t>Tozer</a:t>
            </a:r>
            <a:endParaRPr lang="en-US" b="1" dirty="0" smtClean="0">
              <a:solidFill>
                <a:srgbClr val="FFFF00"/>
              </a:solidFill>
              <a:effectLst>
                <a:outerShdw blurRad="38100" dist="38100" dir="2700000" algn="tl">
                  <a:schemeClr val="tx1"/>
                </a:outerShdw>
              </a:effectLst>
            </a:endParaRPr>
          </a:p>
          <a:p>
            <a:pPr marL="0" indent="0">
              <a:lnSpc>
                <a:spcPct val="90000"/>
              </a:lnSpc>
              <a:spcBef>
                <a:spcPts val="1200"/>
              </a:spcBef>
              <a:buSzPct val="125000"/>
              <a:buNone/>
            </a:pPr>
            <a:r>
              <a:rPr lang="en-US" sz="3600" b="1" u="sng" dirty="0">
                <a:solidFill>
                  <a:schemeClr val="bg1"/>
                </a:solidFill>
              </a:rPr>
              <a:t>Isaiah 43:21 </a:t>
            </a:r>
            <a:r>
              <a:rPr lang="en-US" sz="3600" dirty="0">
                <a:solidFill>
                  <a:schemeClr val="bg1"/>
                </a:solidFill>
              </a:rPr>
              <a:t>- “The people whom ﻿I formed for Myself will declare my praise.”</a:t>
            </a:r>
          </a:p>
          <a:p>
            <a:pPr marL="0" indent="0">
              <a:lnSpc>
                <a:spcPct val="90000"/>
              </a:lnSpc>
              <a:spcBef>
                <a:spcPts val="1200"/>
              </a:spcBef>
              <a:buSzPct val="125000"/>
              <a:buNone/>
            </a:pPr>
            <a:endParaRPr lang="en-US" sz="3300" b="1" dirty="0" smtClean="0">
              <a:solidFill>
                <a:schemeClr val="bg1"/>
              </a:solidFill>
              <a:effectLst>
                <a:outerShdw blurRad="38100" dist="38100" dir="2700000" algn="tl">
                  <a:schemeClr val="tx1"/>
                </a:outerShdw>
              </a:effectLst>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
            <a:ext cx="2432732" cy="1689476"/>
          </a:xfrm>
          <a:prstGeom prst="rect">
            <a:avLst/>
          </a:prstGeom>
        </p:spPr>
      </p:pic>
      <p:sp>
        <p:nvSpPr>
          <p:cNvPr id="8" name="Title 1"/>
          <p:cNvSpPr>
            <a:spLocks noGrp="1"/>
          </p:cNvSpPr>
          <p:nvPr>
            <p:ph type="title"/>
          </p:nvPr>
        </p:nvSpPr>
        <p:spPr>
          <a:xfrm>
            <a:off x="2127932" y="163057"/>
            <a:ext cx="6939868" cy="906162"/>
          </a:xfrm>
        </p:spPr>
        <p:txBody>
          <a:bodyPr>
            <a:noAutofit/>
          </a:bodyPr>
          <a:lstStyle/>
          <a:p>
            <a:pPr>
              <a:lnSpc>
                <a:spcPct val="80000"/>
              </a:lnSpc>
            </a:pPr>
            <a:r>
              <a:rPr lang="en-US" sz="4000" b="1" dirty="0" smtClean="0">
                <a:solidFill>
                  <a:schemeClr val="bg2">
                    <a:lumMod val="75000"/>
                  </a:schemeClr>
                </a:solidFill>
                <a:effectLst>
                  <a:outerShdw blurRad="38100" dist="38100" dir="2700000" algn="tl">
                    <a:srgbClr val="000000"/>
                  </a:outerShdw>
                </a:effectLst>
              </a:rPr>
              <a:t>We Were Made to Worship God</a:t>
            </a:r>
            <a:endParaRPr lang="en-US" sz="4000" b="1" dirty="0">
              <a:solidFill>
                <a:schemeClr val="bg2">
                  <a:lumMod val="75000"/>
                </a:schemeClr>
              </a:solidFill>
              <a:effectLst>
                <a:outerShdw blurRad="38100" dist="38100" dir="2700000" algn="tl">
                  <a:srgbClr val="000000"/>
                </a:outerShdw>
              </a:effectLst>
            </a:endParaRPr>
          </a:p>
        </p:txBody>
      </p:sp>
      <p:cxnSp>
        <p:nvCxnSpPr>
          <p:cNvPr id="5" name="Straight Connector 4"/>
          <p:cNvCxnSpPr/>
          <p:nvPr/>
        </p:nvCxnSpPr>
        <p:spPr>
          <a:xfrm>
            <a:off x="2133600" y="0"/>
            <a:ext cx="0" cy="91440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64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
            <a:ext cx="2432732" cy="1689476"/>
          </a:xfrm>
          <a:prstGeom prst="rect">
            <a:avLst/>
          </a:prstGeom>
        </p:spPr>
      </p:pic>
      <p:cxnSp>
        <p:nvCxnSpPr>
          <p:cNvPr id="5" name="Straight Connector 4"/>
          <p:cNvCxnSpPr/>
          <p:nvPr/>
        </p:nvCxnSpPr>
        <p:spPr>
          <a:xfrm>
            <a:off x="2133600" y="0"/>
            <a:ext cx="0" cy="91440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3800" y="3200400"/>
            <a:ext cx="1371600" cy="1371600"/>
          </a:xfrm>
          <a:prstGeom prst="rect">
            <a:avLst/>
          </a:prstGeom>
        </p:spPr>
      </p:pic>
      <p:sp>
        <p:nvSpPr>
          <p:cNvPr id="26" name="Down Arrow 25"/>
          <p:cNvSpPr/>
          <p:nvPr/>
        </p:nvSpPr>
        <p:spPr>
          <a:xfrm>
            <a:off x="4267200" y="4724400"/>
            <a:ext cx="304800" cy="685800"/>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2895600" y="304800"/>
            <a:ext cx="3048000" cy="2667000"/>
            <a:chOff x="2895600" y="304800"/>
            <a:chExt cx="3048000" cy="2667000"/>
          </a:xfrm>
        </p:grpSpPr>
        <p:sp>
          <p:nvSpPr>
            <p:cNvPr id="12" name="Title 1"/>
            <p:cNvSpPr txBox="1">
              <a:spLocks/>
            </p:cNvSpPr>
            <p:nvPr/>
          </p:nvSpPr>
          <p:spPr>
            <a:xfrm>
              <a:off x="3581400" y="304800"/>
              <a:ext cx="1524000" cy="906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6000" b="1" dirty="0" smtClean="0">
                  <a:solidFill>
                    <a:schemeClr val="bg1"/>
                  </a:solidFill>
                  <a:effectLst>
                    <a:outerShdw blurRad="38100" dist="38100" dir="2700000" algn="tl">
                      <a:srgbClr val="000000"/>
                    </a:outerShdw>
                  </a:effectLst>
                </a:rPr>
                <a:t>God</a:t>
              </a:r>
              <a:endParaRPr lang="en-US" sz="6000" b="1" dirty="0">
                <a:solidFill>
                  <a:schemeClr val="bg1"/>
                </a:solidFill>
                <a:effectLst>
                  <a:outerShdw blurRad="38100" dist="38100" dir="2700000" algn="tl">
                    <a:srgbClr val="000000"/>
                  </a:outerShdw>
                </a:effectLst>
              </a:endParaRPr>
            </a:p>
          </p:txBody>
        </p:sp>
        <p:grpSp>
          <p:nvGrpSpPr>
            <p:cNvPr id="28" name="Group 27"/>
            <p:cNvGrpSpPr/>
            <p:nvPr/>
          </p:nvGrpSpPr>
          <p:grpSpPr>
            <a:xfrm>
              <a:off x="2895600" y="1371600"/>
              <a:ext cx="3048000" cy="1600200"/>
              <a:chOff x="2895600" y="1066800"/>
              <a:chExt cx="3048000" cy="1600200"/>
            </a:xfrm>
          </p:grpSpPr>
          <p:sp>
            <p:nvSpPr>
              <p:cNvPr id="10" name="Down Arrow 9"/>
              <p:cNvSpPr/>
              <p:nvPr/>
            </p:nvSpPr>
            <p:spPr>
              <a:xfrm rot="10800000">
                <a:off x="3810000" y="1066800"/>
                <a:ext cx="1143000" cy="1600200"/>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1"/>
              <p:cNvSpPr txBox="1">
                <a:spLocks/>
              </p:cNvSpPr>
              <p:nvPr/>
            </p:nvSpPr>
            <p:spPr>
              <a:xfrm>
                <a:off x="2895600" y="1752600"/>
                <a:ext cx="3048000" cy="906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2800" b="1" dirty="0" smtClean="0">
                    <a:solidFill>
                      <a:schemeClr val="bg1"/>
                    </a:solidFill>
                    <a:effectLst>
                      <a:outerShdw blurRad="38100" dist="38100" dir="2700000" algn="tl">
                        <a:srgbClr val="000000"/>
                      </a:outerShdw>
                    </a:effectLst>
                  </a:rPr>
                  <a:t>Our Worship</a:t>
                </a:r>
                <a:endParaRPr lang="en-US" sz="2800" b="1" dirty="0">
                  <a:solidFill>
                    <a:schemeClr val="bg1"/>
                  </a:solidFill>
                  <a:effectLst>
                    <a:outerShdw blurRad="38100" dist="38100" dir="2700000" algn="tl">
                      <a:srgbClr val="000000"/>
                    </a:outerShdw>
                  </a:effectLst>
                </a:endParaRPr>
              </a:p>
            </p:txBody>
          </p:sp>
        </p:grpSp>
      </p:grpSp>
      <p:grpSp>
        <p:nvGrpSpPr>
          <p:cNvPr id="34" name="Group 33"/>
          <p:cNvGrpSpPr/>
          <p:nvPr/>
        </p:nvGrpSpPr>
        <p:grpSpPr>
          <a:xfrm>
            <a:off x="3129507" y="5486400"/>
            <a:ext cx="2590800" cy="990600"/>
            <a:chOff x="3352800" y="5486400"/>
            <a:chExt cx="2590800" cy="990600"/>
          </a:xfrm>
        </p:grpSpPr>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79160" y="5856186"/>
              <a:ext cx="514537" cy="508518"/>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1224" y="5892705"/>
              <a:ext cx="451523" cy="446241"/>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48667" y="5491002"/>
              <a:ext cx="569910" cy="563243"/>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76830" y="5600557"/>
              <a:ext cx="416900" cy="412023"/>
            </a:xfrm>
            <a:prstGeom prst="rect">
              <a:avLst/>
            </a:prstGeom>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57189" y="5673594"/>
              <a:ext cx="591212" cy="584295"/>
            </a:xfrm>
            <a:prstGeom prst="rect">
              <a:avLst/>
            </a:prstGeom>
          </p:spPr>
        </p:pic>
        <p:pic>
          <p:nvPicPr>
            <p:cNvPr id="22" name="Picture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24633" y="5892705"/>
              <a:ext cx="591212" cy="584295"/>
            </a:xfrm>
            <a:prstGeom prst="rect">
              <a:avLst/>
            </a:prstGeom>
          </p:spPr>
        </p:pic>
        <p:pic>
          <p:nvPicPr>
            <p:cNvPr id="23" name="Picture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0653242">
              <a:off x="3352800" y="5486400"/>
              <a:ext cx="591212" cy="584295"/>
            </a:xfrm>
            <a:prstGeom prst="rect">
              <a:avLst/>
            </a:prstGeom>
          </p:spPr>
        </p:pic>
        <p:pic>
          <p:nvPicPr>
            <p:cNvPr id="33" name="Picture 3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57800" y="5791200"/>
              <a:ext cx="685800" cy="685800"/>
            </a:xfrm>
            <a:prstGeom prst="rect">
              <a:avLst/>
            </a:prstGeom>
          </p:spPr>
        </p:pic>
      </p:grpSp>
      <p:sp>
        <p:nvSpPr>
          <p:cNvPr id="35" name="TextBox 34"/>
          <p:cNvSpPr txBox="1"/>
          <p:nvPr/>
        </p:nvSpPr>
        <p:spPr>
          <a:xfrm>
            <a:off x="1676400" y="2895600"/>
            <a:ext cx="5257800" cy="1692771"/>
          </a:xfrm>
          <a:prstGeom prst="rect">
            <a:avLst/>
          </a:prstGeom>
          <a:noFill/>
        </p:spPr>
        <p:txBody>
          <a:bodyPr wrap="square" rtlCol="0">
            <a:spAutoFit/>
          </a:bodyPr>
          <a:lstStyle/>
          <a:p>
            <a:pPr algn="ctr"/>
            <a:r>
              <a:rPr lang="en-US" sz="5200" b="1" dirty="0" smtClean="0">
                <a:solidFill>
                  <a:srgbClr val="FFC000"/>
                </a:solidFill>
                <a:effectLst>
                  <a:glow rad="228600">
                    <a:schemeClr val="accent2">
                      <a:satMod val="175000"/>
                      <a:alpha val="40000"/>
                    </a:schemeClr>
                  </a:glow>
                </a:effectLst>
              </a:rPr>
              <a:t>Joy &amp; Contentment</a:t>
            </a:r>
            <a:endParaRPr lang="en-US" sz="5200" b="1" dirty="0">
              <a:solidFill>
                <a:srgbClr val="FFC000"/>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416344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5">
                                            <p:txEl>
                                              <p:pRg st="0" end="0"/>
                                            </p:txEl>
                                          </p:spTgt>
                                        </p:tgtEl>
                                        <p:attrNameLst>
                                          <p:attrName>style.visibility</p:attrName>
                                        </p:attrNameLst>
                                      </p:cBhvr>
                                      <p:to>
                                        <p:strVal val="visible"/>
                                      </p:to>
                                    </p:set>
                                    <p:animEffect transition="in" filter="fade">
                                      <p:cBhvr>
                                        <p:cTn id="20"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
            <a:ext cx="2432732" cy="1689476"/>
          </a:xfrm>
          <a:prstGeom prst="rect">
            <a:avLst/>
          </a:prstGeom>
        </p:spPr>
      </p:pic>
      <p:cxnSp>
        <p:nvCxnSpPr>
          <p:cNvPr id="5" name="Straight Connector 4"/>
          <p:cNvCxnSpPr/>
          <p:nvPr/>
        </p:nvCxnSpPr>
        <p:spPr>
          <a:xfrm>
            <a:off x="2133600" y="0"/>
            <a:ext cx="0" cy="91440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3800" y="3200400"/>
            <a:ext cx="1371600" cy="1371600"/>
          </a:xfrm>
          <a:prstGeom prst="rect">
            <a:avLst/>
          </a:prstGeom>
        </p:spPr>
      </p:pic>
      <p:sp>
        <p:nvSpPr>
          <p:cNvPr id="26" name="Down Arrow 25"/>
          <p:cNvSpPr/>
          <p:nvPr/>
        </p:nvSpPr>
        <p:spPr>
          <a:xfrm>
            <a:off x="4267200" y="4724400"/>
            <a:ext cx="304800" cy="685800"/>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3581400" y="304800"/>
            <a:ext cx="1524000" cy="906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6000" b="1" dirty="0" smtClean="0">
                <a:solidFill>
                  <a:schemeClr val="bg1"/>
                </a:solidFill>
                <a:effectLst>
                  <a:outerShdw blurRad="38100" dist="38100" dir="2700000" algn="tl">
                    <a:srgbClr val="000000"/>
                  </a:outerShdw>
                </a:effectLst>
              </a:rPr>
              <a:t>God</a:t>
            </a:r>
            <a:endParaRPr lang="en-US" sz="6000" b="1" dirty="0">
              <a:solidFill>
                <a:schemeClr val="bg1"/>
              </a:solidFill>
              <a:effectLst>
                <a:outerShdw blurRad="38100" dist="38100" dir="2700000" algn="tl">
                  <a:srgbClr val="000000"/>
                </a:outerShdw>
              </a:effectLst>
            </a:endParaRPr>
          </a:p>
        </p:txBody>
      </p:sp>
      <p:grpSp>
        <p:nvGrpSpPr>
          <p:cNvPr id="28" name="Group 27"/>
          <p:cNvGrpSpPr/>
          <p:nvPr/>
        </p:nvGrpSpPr>
        <p:grpSpPr>
          <a:xfrm>
            <a:off x="2895600" y="1371600"/>
            <a:ext cx="3048000" cy="1600200"/>
            <a:chOff x="2895600" y="1066800"/>
            <a:chExt cx="3048000" cy="1600200"/>
          </a:xfrm>
        </p:grpSpPr>
        <p:sp>
          <p:nvSpPr>
            <p:cNvPr id="10" name="Down Arrow 9"/>
            <p:cNvSpPr/>
            <p:nvPr/>
          </p:nvSpPr>
          <p:spPr>
            <a:xfrm rot="10800000">
              <a:off x="3810000" y="1066800"/>
              <a:ext cx="1143000" cy="1600200"/>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1"/>
            <p:cNvSpPr txBox="1">
              <a:spLocks/>
            </p:cNvSpPr>
            <p:nvPr/>
          </p:nvSpPr>
          <p:spPr>
            <a:xfrm>
              <a:off x="2895600" y="1752600"/>
              <a:ext cx="3048000" cy="906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2800" b="1" dirty="0" smtClean="0">
                  <a:solidFill>
                    <a:schemeClr val="bg1"/>
                  </a:solidFill>
                  <a:effectLst>
                    <a:outerShdw blurRad="38100" dist="38100" dir="2700000" algn="tl">
                      <a:srgbClr val="000000"/>
                    </a:outerShdw>
                  </a:effectLst>
                </a:rPr>
                <a:t>Our Worship</a:t>
              </a:r>
              <a:endParaRPr lang="en-US" sz="2800" b="1" dirty="0">
                <a:solidFill>
                  <a:schemeClr val="bg1"/>
                </a:solidFill>
                <a:effectLst>
                  <a:outerShdw blurRad="38100" dist="38100" dir="2700000" algn="tl">
                    <a:srgbClr val="000000"/>
                  </a:outerShdw>
                </a:effectLst>
              </a:endParaRPr>
            </a:p>
          </p:txBody>
        </p:sp>
      </p:grpSp>
      <p:grpSp>
        <p:nvGrpSpPr>
          <p:cNvPr id="21" name="Group 20"/>
          <p:cNvGrpSpPr/>
          <p:nvPr/>
        </p:nvGrpSpPr>
        <p:grpSpPr>
          <a:xfrm>
            <a:off x="3134833" y="5486400"/>
            <a:ext cx="2590800" cy="990600"/>
            <a:chOff x="3352800" y="5486400"/>
            <a:chExt cx="2590800" cy="990600"/>
          </a:xfrm>
        </p:grpSpPr>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79160" y="5856186"/>
              <a:ext cx="514537" cy="508518"/>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1224" y="5892705"/>
              <a:ext cx="451523" cy="446241"/>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48667" y="5491002"/>
              <a:ext cx="569910" cy="563243"/>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76830" y="5600557"/>
              <a:ext cx="416900" cy="412023"/>
            </a:xfrm>
            <a:prstGeom prst="rect">
              <a:avLst/>
            </a:prstGeom>
          </p:spPr>
        </p:pic>
        <p:pic>
          <p:nvPicPr>
            <p:cNvPr id="34" name="Picture 3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57189" y="5673594"/>
              <a:ext cx="591212" cy="584295"/>
            </a:xfrm>
            <a:prstGeom prst="rect">
              <a:avLst/>
            </a:prstGeom>
          </p:spPr>
        </p:pic>
        <p:pic>
          <p:nvPicPr>
            <p:cNvPr id="35" name="Picture 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24633" y="5892705"/>
              <a:ext cx="591212" cy="584295"/>
            </a:xfrm>
            <a:prstGeom prst="rect">
              <a:avLst/>
            </a:prstGeom>
          </p:spPr>
        </p:pic>
        <p:pic>
          <p:nvPicPr>
            <p:cNvPr id="36" name="Picture 3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0653242">
              <a:off x="3352800" y="5486400"/>
              <a:ext cx="591212" cy="584295"/>
            </a:xfrm>
            <a:prstGeom prst="rect">
              <a:avLst/>
            </a:prstGeom>
          </p:spPr>
        </p:pic>
        <p:pic>
          <p:nvPicPr>
            <p:cNvPr id="37" name="Picture 3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57800" y="5791200"/>
              <a:ext cx="685800" cy="685800"/>
            </a:xfrm>
            <a:prstGeom prst="rect">
              <a:avLst/>
            </a:prstGeom>
          </p:spPr>
        </p:pic>
      </p:grpSp>
      <p:sp>
        <p:nvSpPr>
          <p:cNvPr id="2" name="TextBox 1"/>
          <p:cNvSpPr txBox="1"/>
          <p:nvPr/>
        </p:nvSpPr>
        <p:spPr>
          <a:xfrm>
            <a:off x="1676400" y="3276600"/>
            <a:ext cx="5257800" cy="892552"/>
          </a:xfrm>
          <a:prstGeom prst="rect">
            <a:avLst/>
          </a:prstGeom>
          <a:noFill/>
        </p:spPr>
        <p:txBody>
          <a:bodyPr wrap="square" rtlCol="0">
            <a:spAutoFit/>
          </a:bodyPr>
          <a:lstStyle/>
          <a:p>
            <a:pPr algn="ctr"/>
            <a:r>
              <a:rPr lang="en-US" sz="5200" b="1" dirty="0" smtClean="0">
                <a:solidFill>
                  <a:srgbClr val="FFC000"/>
                </a:solidFill>
                <a:effectLst>
                  <a:glow rad="228600">
                    <a:schemeClr val="accent2">
                      <a:satMod val="175000"/>
                      <a:alpha val="40000"/>
                    </a:schemeClr>
                  </a:glow>
                </a:effectLst>
              </a:rPr>
              <a:t>Never Satisfied</a:t>
            </a:r>
            <a:endParaRPr lang="en-US" sz="5200" b="1" dirty="0">
              <a:solidFill>
                <a:srgbClr val="FFC000"/>
              </a:solidFill>
              <a:effectLst>
                <a:glow rad="228600">
                  <a:schemeClr val="accent2">
                    <a:satMod val="175000"/>
                    <a:alpha val="40000"/>
                  </a:schemeClr>
                </a:glow>
              </a:effectLst>
            </a:endParaRPr>
          </a:p>
        </p:txBody>
      </p:sp>
      <p:sp>
        <p:nvSpPr>
          <p:cNvPr id="38" name="TextBox 37"/>
          <p:cNvSpPr txBox="1"/>
          <p:nvPr/>
        </p:nvSpPr>
        <p:spPr>
          <a:xfrm>
            <a:off x="1674631" y="2895600"/>
            <a:ext cx="5257800" cy="1692771"/>
          </a:xfrm>
          <a:prstGeom prst="rect">
            <a:avLst/>
          </a:prstGeom>
          <a:noFill/>
        </p:spPr>
        <p:txBody>
          <a:bodyPr wrap="square" rtlCol="0">
            <a:spAutoFit/>
          </a:bodyPr>
          <a:lstStyle/>
          <a:p>
            <a:pPr algn="ctr"/>
            <a:r>
              <a:rPr lang="en-US" sz="5200" b="1" dirty="0" smtClean="0">
                <a:solidFill>
                  <a:srgbClr val="FFC000"/>
                </a:solidFill>
                <a:effectLst>
                  <a:glow rad="228600">
                    <a:schemeClr val="accent2">
                      <a:satMod val="175000"/>
                      <a:alpha val="40000"/>
                    </a:schemeClr>
                  </a:glow>
                </a:effectLst>
              </a:rPr>
              <a:t>Joy &amp; Contentment</a:t>
            </a:r>
            <a:endParaRPr lang="en-US" sz="5200" b="1" dirty="0">
              <a:solidFill>
                <a:srgbClr val="FFC000"/>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331696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400"/>
                                        <p:tgtEl>
                                          <p:spTgt spid="12"/>
                                        </p:tgtEl>
                                      </p:cBhvr>
                                    </p:animEffect>
                                    <p:set>
                                      <p:cBhvr>
                                        <p:cTn id="7" dur="1" fill="hold">
                                          <p:stCondLst>
                                            <p:cond delay="13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8"/>
                                        </p:tgtEl>
                                      </p:cBhvr>
                                    </p:animEffect>
                                    <p:set>
                                      <p:cBhvr>
                                        <p:cTn id="12" dur="1" fill="hold">
                                          <p:stCondLst>
                                            <p:cond delay="499"/>
                                          </p:stCondLst>
                                        </p:cTn>
                                        <p:tgtEl>
                                          <p:spTgt spid="3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100"/>
                                  </p:stCondLst>
                                  <p:childTnLst>
                                    <p:animEffect transition="out" filter="fade">
                                      <p:cBhvr>
                                        <p:cTn id="16" dur="1400"/>
                                        <p:tgtEl>
                                          <p:spTgt spid="26"/>
                                        </p:tgtEl>
                                      </p:cBhvr>
                                    </p:animEffect>
                                    <p:set>
                                      <p:cBhvr>
                                        <p:cTn id="17" dur="1" fill="hold">
                                          <p:stCondLst>
                                            <p:cond delay="1399"/>
                                          </p:stCondLst>
                                        </p:cTn>
                                        <p:tgtEl>
                                          <p:spTgt spid="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3.33333E-6 -2.22222E-6 L -3.33333E-6 -0.75 " pathEditMode="relative" rAng="0" ptsTypes="AA">
                                      <p:cBhvr>
                                        <p:cTn id="21" dur="2000" fill="hold"/>
                                        <p:tgtEl>
                                          <p:spTgt spid="21"/>
                                        </p:tgtEl>
                                        <p:attrNameLst>
                                          <p:attrName>ppt_x</p:attrName>
                                          <p:attrName>ppt_y</p:attrName>
                                        </p:attrNameLst>
                                      </p:cBhvr>
                                      <p:rCtr x="0" y="-37500"/>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fade">
                                      <p:cBhvr>
                                        <p:cTn id="2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76200" y="1066800"/>
            <a:ext cx="8839200" cy="5638800"/>
          </a:xfrm>
        </p:spPr>
        <p:txBody>
          <a:bodyPr>
            <a:noAutofit/>
          </a:bodyPr>
          <a:lstStyle/>
          <a:p>
            <a:pPr marL="0" lvl="1" indent="0">
              <a:buNone/>
            </a:pPr>
            <a:r>
              <a:rPr lang="en-US" sz="3200" b="1" dirty="0">
                <a:solidFill>
                  <a:srgbClr val="FFFF00"/>
                </a:solidFill>
              </a:rPr>
              <a:t>John 6:35 </a:t>
            </a:r>
            <a:r>
              <a:rPr lang="en-US" sz="3200" dirty="0" smtClean="0">
                <a:solidFill>
                  <a:schemeClr val="bg1"/>
                </a:solidFill>
              </a:rPr>
              <a:t> </a:t>
            </a:r>
            <a:r>
              <a:rPr lang="en-US" sz="3200" i="1" dirty="0">
                <a:solidFill>
                  <a:schemeClr val="bg1"/>
                </a:solidFill>
              </a:rPr>
              <a:t>“Jesus replied, “I am the bread of life. Whoever comes to me will never be hungry again</a:t>
            </a:r>
            <a:r>
              <a:rPr lang="en-US" sz="3200" i="1" dirty="0" smtClean="0">
                <a:solidFill>
                  <a:schemeClr val="bg1"/>
                </a:solidFill>
              </a:rPr>
              <a:t>.”</a:t>
            </a:r>
            <a:br>
              <a:rPr lang="en-US" sz="3200" i="1" dirty="0" smtClean="0">
                <a:solidFill>
                  <a:schemeClr val="bg1"/>
                </a:solidFill>
              </a:rPr>
            </a:br>
            <a:endParaRPr lang="en-US" sz="1600" dirty="0">
              <a:solidFill>
                <a:schemeClr val="bg1"/>
              </a:solidFill>
            </a:endParaRPr>
          </a:p>
          <a:p>
            <a:pPr marL="0" lvl="1" indent="0">
              <a:buNone/>
            </a:pPr>
            <a:r>
              <a:rPr lang="en-US" sz="3200" b="1" dirty="0">
                <a:solidFill>
                  <a:srgbClr val="FFFF00"/>
                </a:solidFill>
              </a:rPr>
              <a:t>John 4:13-14</a:t>
            </a:r>
            <a:r>
              <a:rPr lang="en-US" sz="3200" dirty="0">
                <a:solidFill>
                  <a:srgbClr val="FFFF00"/>
                </a:solidFill>
              </a:rPr>
              <a:t> </a:t>
            </a:r>
            <a:r>
              <a:rPr lang="en-US" sz="3200" i="1" baseline="30000" dirty="0" smtClean="0">
                <a:solidFill>
                  <a:schemeClr val="bg1"/>
                </a:solidFill>
              </a:rPr>
              <a:t>13</a:t>
            </a:r>
            <a:r>
              <a:rPr lang="en-US" sz="3200" i="1" dirty="0" smtClean="0">
                <a:solidFill>
                  <a:schemeClr val="bg1"/>
                </a:solidFill>
              </a:rPr>
              <a:t> </a:t>
            </a:r>
            <a:r>
              <a:rPr lang="en-US" sz="3200" i="1" dirty="0" smtClean="0">
                <a:solidFill>
                  <a:schemeClr val="bg1"/>
                </a:solidFill>
              </a:rPr>
              <a:t>“Jesus </a:t>
            </a:r>
            <a:r>
              <a:rPr lang="en-US" sz="3200" i="1" dirty="0">
                <a:solidFill>
                  <a:schemeClr val="bg1"/>
                </a:solidFill>
              </a:rPr>
              <a:t>replied, “Anyone who drinks this water will soon become thirsty again. </a:t>
            </a:r>
            <a:r>
              <a:rPr lang="en-US" sz="3200" i="1" baseline="30000" dirty="0">
                <a:solidFill>
                  <a:schemeClr val="bg1"/>
                </a:solidFill>
              </a:rPr>
              <a:t>14 </a:t>
            </a:r>
            <a:r>
              <a:rPr lang="en-US" sz="3200" i="1" dirty="0">
                <a:solidFill>
                  <a:schemeClr val="bg1"/>
                </a:solidFill>
              </a:rPr>
              <a:t>But those who drink the water I give will never be thirsty again. It becomes a fresh, bubbling spring within them, </a:t>
            </a:r>
            <a:r>
              <a:rPr lang="en-US" sz="3200" i="1" dirty="0" smtClean="0">
                <a:solidFill>
                  <a:schemeClr val="bg1"/>
                </a:solidFill>
              </a:rPr>
              <a:t>giving </a:t>
            </a:r>
            <a:r>
              <a:rPr lang="en-US" sz="3200" i="1" dirty="0">
                <a:solidFill>
                  <a:schemeClr val="bg1"/>
                </a:solidFill>
              </a:rPr>
              <a:t>them eternal life</a:t>
            </a:r>
            <a:r>
              <a:rPr lang="en-US" sz="3200" i="1" dirty="0" smtClean="0">
                <a:solidFill>
                  <a:schemeClr val="bg1"/>
                </a:solidFill>
              </a:rPr>
              <a:t>.”</a:t>
            </a:r>
          </a:p>
          <a:p>
            <a:pPr marL="0" lvl="1" indent="0">
              <a:buNone/>
            </a:pPr>
            <a:r>
              <a:rPr lang="en-US" sz="3600" dirty="0" smtClean="0">
                <a:solidFill>
                  <a:srgbClr val="FFFF00"/>
                </a:solidFill>
              </a:rPr>
              <a:t>This THIRST and HUNGER can ONLY be filled by an authentic relationship with Jesus Christ.</a:t>
            </a:r>
            <a:endParaRPr lang="en-US" sz="3600" dirty="0">
              <a:solidFill>
                <a:srgbClr val="FFFF00"/>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
            <a:ext cx="2432732" cy="1689476"/>
          </a:xfrm>
          <a:prstGeom prst="rect">
            <a:avLst/>
          </a:prstGeom>
        </p:spPr>
      </p:pic>
      <p:sp>
        <p:nvSpPr>
          <p:cNvPr id="8" name="Title 1"/>
          <p:cNvSpPr>
            <a:spLocks noGrp="1"/>
          </p:cNvSpPr>
          <p:nvPr>
            <p:ph type="title"/>
          </p:nvPr>
        </p:nvSpPr>
        <p:spPr>
          <a:xfrm>
            <a:off x="2127932" y="163057"/>
            <a:ext cx="6482668" cy="906162"/>
          </a:xfrm>
        </p:spPr>
        <p:txBody>
          <a:bodyPr>
            <a:normAutofit/>
          </a:bodyPr>
          <a:lstStyle/>
          <a:p>
            <a:pPr>
              <a:lnSpc>
                <a:spcPct val="80000"/>
              </a:lnSpc>
            </a:pPr>
            <a:r>
              <a:rPr lang="en-US" sz="4300" b="1" dirty="0" smtClean="0">
                <a:solidFill>
                  <a:schemeClr val="bg2">
                    <a:lumMod val="75000"/>
                  </a:schemeClr>
                </a:solidFill>
                <a:effectLst>
                  <a:outerShdw blurRad="38100" dist="38100" dir="2700000" algn="tl">
                    <a:srgbClr val="000000"/>
                  </a:outerShdw>
                </a:effectLst>
              </a:rPr>
              <a:t>Only Jesus Can Fill the Void</a:t>
            </a:r>
            <a:endParaRPr lang="en-US" sz="4300" b="1" dirty="0">
              <a:solidFill>
                <a:schemeClr val="bg2">
                  <a:lumMod val="75000"/>
                </a:schemeClr>
              </a:solidFill>
              <a:effectLst>
                <a:outerShdw blurRad="38100" dist="38100" dir="2700000" algn="tl">
                  <a:srgbClr val="000000"/>
                </a:outerShdw>
              </a:effectLst>
            </a:endParaRPr>
          </a:p>
        </p:txBody>
      </p:sp>
      <p:cxnSp>
        <p:nvCxnSpPr>
          <p:cNvPr id="5" name="Straight Connector 4"/>
          <p:cNvCxnSpPr/>
          <p:nvPr/>
        </p:nvCxnSpPr>
        <p:spPr>
          <a:xfrm>
            <a:off x="2133600" y="0"/>
            <a:ext cx="0" cy="91440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54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25745</TotalTime>
  <Words>550</Words>
  <Application>Microsoft Office PowerPoint</Application>
  <PresentationFormat>On-screen Show (4:3)</PresentationFormat>
  <Paragraphs>54</Paragraphs>
  <Slides>17</Slides>
  <Notes>12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“In the place of…”</vt:lpstr>
      <vt:lpstr>PowerPoint Presentation</vt:lpstr>
      <vt:lpstr>We Were Made to Worship God</vt:lpstr>
      <vt:lpstr>PowerPoint Presentation</vt:lpstr>
      <vt:lpstr>PowerPoint Presentation</vt:lpstr>
      <vt:lpstr>Only Jesus Can Fill the Void</vt:lpstr>
      <vt:lpstr>The Pseudo-Jesus Syndrome</vt:lpstr>
      <vt:lpstr>Picking a Man over Jesus</vt:lpstr>
      <vt:lpstr>False Teaching from False Teachers</vt:lpstr>
      <vt:lpstr>Charge to the Teachers</vt:lpstr>
      <vt:lpstr>Charge to the Learners</vt:lpstr>
      <vt:lpstr>The Berean Challenge</vt:lpstr>
      <vt:lpstr>Berean Challenge for CWP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Constantly in Prayer</dc:title>
  <dc:creator>Shawn McCracken</dc:creator>
  <cp:lastModifiedBy>Scott Wiens</cp:lastModifiedBy>
  <cp:revision>346</cp:revision>
  <dcterms:created xsi:type="dcterms:W3CDTF">2013-08-10T13:23:42Z</dcterms:created>
  <dcterms:modified xsi:type="dcterms:W3CDTF">2014-05-25T11:40:54Z</dcterms:modified>
</cp:coreProperties>
</file>