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10" r:id="rId2"/>
    <p:sldId id="428" r:id="rId3"/>
    <p:sldId id="472" r:id="rId4"/>
    <p:sldId id="399" r:id="rId5"/>
    <p:sldId id="475" r:id="rId6"/>
    <p:sldId id="476" r:id="rId7"/>
    <p:sldId id="478" r:id="rId8"/>
    <p:sldId id="477" r:id="rId9"/>
    <p:sldId id="479" r:id="rId10"/>
    <p:sldId id="480" r:id="rId11"/>
    <p:sldId id="481" r:id="rId12"/>
    <p:sldId id="474" r:id="rId13"/>
    <p:sldId id="482" r:id="rId14"/>
    <p:sldId id="483" r:id="rId15"/>
    <p:sldId id="473" r:id="rId16"/>
    <p:sldId id="44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D"/>
    <a:srgbClr val="FFFFA7"/>
    <a:srgbClr val="FFFF66"/>
    <a:srgbClr val="D1C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73" autoAdjust="0"/>
    <p:restoredTop sz="94906" autoAdjust="0"/>
  </p:normalViewPr>
  <p:slideViewPr>
    <p:cSldViewPr>
      <p:cViewPr>
        <p:scale>
          <a:sx n="75" d="100"/>
          <a:sy n="75" d="100"/>
        </p:scale>
        <p:origin x="-900" y="-384"/>
      </p:cViewPr>
      <p:guideLst>
        <p:guide orient="horz" pos="2160"/>
        <p:guide pos="2880"/>
      </p:guideLst>
    </p:cSldViewPr>
  </p:slideViewPr>
  <p:outlineViewPr>
    <p:cViewPr>
      <p:scale>
        <a:sx n="33" d="100"/>
        <a:sy n="33" d="100"/>
      </p:scale>
      <p:origin x="48" y="82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CDA8F-EB09-47AF-BD37-E486A9291CAB}" type="datetimeFigureOut">
              <a:rPr lang="en-US" smtClean="0"/>
              <a:t>7/20/2014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AB43F-26F5-43D7-90B9-BEF9741E38B7}" type="slidenum">
              <a:rPr lang="en-US" smtClean="0"/>
              <a:t>‹#›</a:t>
            </a:fld>
            <a:endParaRPr lang="en-US"/>
          </a:p>
        </p:txBody>
      </p:sp>
    </p:spTree>
    <p:extLst>
      <p:ext uri="{BB962C8B-B14F-4D97-AF65-F5344CB8AC3E}">
        <p14:creationId xmlns:p14="http://schemas.microsoft.com/office/powerpoint/2010/main" val="259428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9</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10</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11</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12</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13</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14</a:t>
            </a:fld>
            <a:endParaRPr lang="en-US"/>
          </a:p>
        </p:txBody>
      </p:sp>
    </p:spTree>
    <p:extLst>
      <p:ext uri="{BB962C8B-B14F-4D97-AF65-F5344CB8AC3E}">
        <p14:creationId xmlns:p14="http://schemas.microsoft.com/office/powerpoint/2010/main" val="17300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1373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99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5193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7281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48BB-04AA-419F-AE94-FD3960E7C703}"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6771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A48BB-04AA-419F-AE94-FD3960E7C703}"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23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A48BB-04AA-419F-AE94-FD3960E7C703}" type="datetimeFigureOut">
              <a:rPr lang="en-US" smtClean="0"/>
              <a:t>7/20/2014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797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A48BB-04AA-419F-AE94-FD3960E7C703}" type="datetimeFigureOut">
              <a:rPr lang="en-US" smtClean="0"/>
              <a:t>7/20/2014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6855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48BB-04AA-419F-AE94-FD3960E7C703}" type="datetimeFigureOut">
              <a:rPr lang="en-US" smtClean="0"/>
              <a:t>7/20/2014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09238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9126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8946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8BB-04AA-419F-AE94-FD3960E7C703}" type="datetimeFigureOut">
              <a:rPr lang="en-US" smtClean="0"/>
              <a:t>7/20/2014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6654B-2979-4547-9873-E26ACFBBF079}" type="slidenum">
              <a:rPr lang="en-US" smtClean="0"/>
              <a:t>‹#›</a:t>
            </a:fld>
            <a:endParaRPr lang="en-US"/>
          </a:p>
        </p:txBody>
      </p:sp>
    </p:spTree>
    <p:extLst>
      <p:ext uri="{BB962C8B-B14F-4D97-AF65-F5344CB8AC3E}">
        <p14:creationId xmlns:p14="http://schemas.microsoft.com/office/powerpoint/2010/main" val="395167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 y="-28699"/>
            <a:ext cx="9229106"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91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2127932" y="163057"/>
            <a:ext cx="6939868" cy="906162"/>
          </a:xfrm>
        </p:spPr>
        <p:txBody>
          <a:bodyPr>
            <a:noAutofit/>
          </a:bodyPr>
          <a:lstStyle/>
          <a:p>
            <a:pPr>
              <a:lnSpc>
                <a:spcPct val="80000"/>
              </a:lnSpc>
            </a:pPr>
            <a:r>
              <a:rPr lang="en-US" sz="3600" b="1" dirty="0" smtClean="0">
                <a:solidFill>
                  <a:schemeClr val="bg2">
                    <a:lumMod val="75000"/>
                  </a:schemeClr>
                </a:solidFill>
                <a:effectLst>
                  <a:outerShdw blurRad="38100" dist="38100" dir="2700000" algn="tl">
                    <a:srgbClr val="000000"/>
                  </a:outerShdw>
                </a:effectLst>
              </a:rPr>
              <a:t>How did Paul Present the Gospel?</a:t>
            </a:r>
            <a:endParaRPr lang="en-US" sz="36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1295400"/>
            <a:ext cx="8763000" cy="4648200"/>
          </a:xfrm>
        </p:spPr>
        <p:txBody>
          <a:bodyPr>
            <a:noAutofit/>
          </a:bodyPr>
          <a:lstStyle/>
          <a:p>
            <a:pPr>
              <a:lnSpc>
                <a:spcPct val="90000"/>
              </a:lnSpc>
              <a:spcBef>
                <a:spcPts val="0"/>
              </a:spcBef>
              <a:spcAft>
                <a:spcPts val="600"/>
              </a:spcAft>
              <a:buSzPct val="100000"/>
              <a:buFontTx/>
              <a:buChar char="-"/>
            </a:pPr>
            <a:r>
              <a:rPr lang="en-US" b="1" dirty="0" smtClean="0">
                <a:solidFill>
                  <a:srgbClr val="FFC000"/>
                </a:solidFill>
                <a:effectLst>
                  <a:outerShdw blurRad="38100" dist="38100" dir="2700000" algn="tl">
                    <a:srgbClr val="000000">
                      <a:alpha val="43137"/>
                    </a:srgbClr>
                  </a:outerShdw>
                </a:effectLst>
              </a:rPr>
              <a:t>Acts 17:2-3 </a:t>
            </a:r>
            <a:r>
              <a:rPr lang="en-US" baseline="30000" dirty="0" smtClean="0">
                <a:solidFill>
                  <a:srgbClr val="FFFFA7"/>
                </a:solidFill>
              </a:rPr>
              <a:t>2 </a:t>
            </a:r>
            <a:r>
              <a:rPr lang="en-US" dirty="0">
                <a:solidFill>
                  <a:srgbClr val="FFFFA7"/>
                </a:solidFill>
              </a:rPr>
              <a:t>As his custom was, Paul went into the synagogue, and on three Sabbath days he reasoned with them from the Scriptures, </a:t>
            </a:r>
            <a:r>
              <a:rPr lang="en-US" baseline="30000" dirty="0">
                <a:solidFill>
                  <a:srgbClr val="FFFFA7"/>
                </a:solidFill>
              </a:rPr>
              <a:t>3 </a:t>
            </a:r>
            <a:r>
              <a:rPr lang="en-US" dirty="0">
                <a:solidFill>
                  <a:srgbClr val="FFFFA7"/>
                </a:solidFill>
              </a:rPr>
              <a:t>explaining and proving that the Christ﻿ (Messiah)﻿ had to suffer and rise from the dead. </a:t>
            </a:r>
            <a:r>
              <a:rPr lang="en-US" b="1" dirty="0">
                <a:solidFill>
                  <a:srgbClr val="FFFFA7"/>
                </a:solidFill>
              </a:rPr>
              <a:t>“This Jesus I am proclaiming to you is the Christ,﻿ ﻿”</a:t>
            </a:r>
            <a:r>
              <a:rPr lang="en-US" dirty="0">
                <a:solidFill>
                  <a:srgbClr val="FFFFA7"/>
                </a:solidFill>
              </a:rPr>
              <a:t> he </a:t>
            </a:r>
            <a:r>
              <a:rPr lang="en-US" dirty="0" smtClean="0">
                <a:solidFill>
                  <a:srgbClr val="FFFFA7"/>
                </a:solidFill>
              </a:rPr>
              <a:t>said.</a:t>
            </a:r>
            <a:endParaRPr lang="en-US" b="1" dirty="0">
              <a:solidFill>
                <a:srgbClr val="FFFFA7"/>
              </a:solidFill>
              <a:effectLst>
                <a:outerShdw blurRad="38100" dist="38100" dir="2700000" algn="tl">
                  <a:srgbClr val="000000">
                    <a:alpha val="43137"/>
                  </a:srgbClr>
                </a:outerShdw>
              </a:effectLst>
            </a:endParaRPr>
          </a:p>
          <a:p>
            <a:pPr>
              <a:lnSpc>
                <a:spcPct val="90000"/>
              </a:lnSpc>
              <a:spcBef>
                <a:spcPts val="0"/>
              </a:spcBef>
              <a:spcAft>
                <a:spcPts val="600"/>
              </a:spcAft>
              <a:buSzPct val="100000"/>
              <a:buFontTx/>
              <a:buChar char="-"/>
            </a:pPr>
            <a:r>
              <a:rPr lang="en-US" b="1" dirty="0" smtClean="0">
                <a:solidFill>
                  <a:srgbClr val="FFC000"/>
                </a:solidFill>
                <a:effectLst>
                  <a:outerShdw blurRad="38100" dist="38100" dir="2700000" algn="tl">
                    <a:srgbClr val="000000">
                      <a:alpha val="43137"/>
                    </a:srgbClr>
                  </a:outerShdw>
                </a:effectLst>
              </a:rPr>
              <a:t>Jesus used scripture (which the Jews viewed as the ONLY authority) to prove Jesus Christ was the Messiah</a:t>
            </a:r>
          </a:p>
        </p:txBody>
      </p:sp>
    </p:spTree>
    <p:extLst>
      <p:ext uri="{BB962C8B-B14F-4D97-AF65-F5344CB8AC3E}">
        <p14:creationId xmlns:p14="http://schemas.microsoft.com/office/powerpoint/2010/main" val="209234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2127932" y="163056"/>
            <a:ext cx="6939868" cy="1132343"/>
          </a:xfrm>
        </p:spPr>
        <p:txBody>
          <a:bodyPr>
            <a:noAutofit/>
          </a:bodyPr>
          <a:lstStyle/>
          <a:p>
            <a:pPr>
              <a:lnSpc>
                <a:spcPct val="80000"/>
              </a:lnSpc>
            </a:pPr>
            <a:r>
              <a:rPr lang="en-US" sz="3600" b="1" dirty="0" smtClean="0">
                <a:solidFill>
                  <a:schemeClr val="bg2">
                    <a:lumMod val="75000"/>
                  </a:schemeClr>
                </a:solidFill>
                <a:effectLst>
                  <a:outerShdw blurRad="38100" dist="38100" dir="2700000" algn="tl">
                    <a:srgbClr val="000000"/>
                  </a:outerShdw>
                </a:effectLst>
              </a:rPr>
              <a:t>“…received the word with great eagerness…”</a:t>
            </a:r>
            <a:endParaRPr lang="en-US" sz="36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1295400"/>
            <a:ext cx="8763000" cy="4648200"/>
          </a:xfrm>
        </p:spPr>
        <p:txBody>
          <a:bodyPr>
            <a:noAutofit/>
          </a:bodyPr>
          <a:lstStyle/>
          <a:p>
            <a:pPr>
              <a:lnSpc>
                <a:spcPct val="90000"/>
              </a:lnSpc>
              <a:spcBef>
                <a:spcPts val="0"/>
              </a:spcBef>
              <a:spcAft>
                <a:spcPts val="600"/>
              </a:spcAft>
              <a:buSzPct val="100000"/>
              <a:buFontTx/>
              <a:buChar char="-"/>
            </a:pPr>
            <a:r>
              <a:rPr lang="en-US" sz="2800" b="1" dirty="0" smtClean="0">
                <a:solidFill>
                  <a:srgbClr val="FFC000"/>
                </a:solidFill>
                <a:effectLst>
                  <a:outerShdw blurRad="38100" dist="38100" dir="2700000" algn="tl">
                    <a:srgbClr val="000000">
                      <a:alpha val="43137"/>
                    </a:srgbClr>
                  </a:outerShdw>
                </a:effectLst>
              </a:rPr>
              <a:t>Acts 17:11</a:t>
            </a:r>
          </a:p>
          <a:p>
            <a:pPr marL="342900" lvl="1" indent="-342900">
              <a:lnSpc>
                <a:spcPct val="90000"/>
              </a:lnSpc>
              <a:spcBef>
                <a:spcPts val="0"/>
              </a:spcBef>
              <a:spcAft>
                <a:spcPts val="600"/>
              </a:spcAft>
              <a:buSzPct val="100000"/>
              <a:buFontTx/>
              <a:buChar char="-"/>
            </a:pPr>
            <a:r>
              <a:rPr lang="en-US" b="1" u="sng" dirty="0">
                <a:solidFill>
                  <a:srgbClr val="FFC000"/>
                </a:solidFill>
              </a:rPr>
              <a:t>2 Corinthians 9:1-2</a:t>
            </a:r>
            <a:r>
              <a:rPr lang="en-US" dirty="0">
                <a:solidFill>
                  <a:srgbClr val="FFC000"/>
                </a:solidFill>
              </a:rPr>
              <a:t> - </a:t>
            </a:r>
            <a:r>
              <a:rPr lang="en-US" b="1" baseline="30000" dirty="0" smtClean="0">
                <a:solidFill>
                  <a:srgbClr val="FFFF66"/>
                </a:solidFill>
              </a:rPr>
              <a:t>1</a:t>
            </a:r>
            <a:r>
              <a:rPr lang="en-US" b="1" dirty="0" smtClean="0">
                <a:solidFill>
                  <a:srgbClr val="FFFF66"/>
                </a:solidFill>
              </a:rPr>
              <a:t>There </a:t>
            </a:r>
            <a:r>
              <a:rPr lang="en-US" b="1" dirty="0">
                <a:solidFill>
                  <a:srgbClr val="FFFF66"/>
                </a:solidFill>
              </a:rPr>
              <a:t>is no need for me to write to you about this service to the saints. </a:t>
            </a:r>
            <a:r>
              <a:rPr lang="en-US" b="1" baseline="30000" dirty="0">
                <a:solidFill>
                  <a:srgbClr val="FFFF66"/>
                </a:solidFill>
              </a:rPr>
              <a:t>2 </a:t>
            </a:r>
            <a:r>
              <a:rPr lang="en-US" b="1" dirty="0">
                <a:solidFill>
                  <a:srgbClr val="FFFF66"/>
                </a:solidFill>
              </a:rPr>
              <a:t>For I know your </a:t>
            </a:r>
            <a:r>
              <a:rPr lang="en-US" b="1" u="sng" dirty="0">
                <a:solidFill>
                  <a:srgbClr val="FFFF66"/>
                </a:solidFill>
              </a:rPr>
              <a:t>eagerness</a:t>
            </a:r>
            <a:r>
              <a:rPr lang="en-US" b="1" dirty="0">
                <a:solidFill>
                  <a:srgbClr val="FFFF66"/>
                </a:solidFill>
              </a:rPr>
              <a:t> to help, and I have been boasting about it to the Macedonians, telling them that since last year you in Achaia were ready to give; and your enthusiasm has stirred most of them to action.</a:t>
            </a:r>
          </a:p>
          <a:p>
            <a:pPr>
              <a:lnSpc>
                <a:spcPct val="90000"/>
              </a:lnSpc>
              <a:spcBef>
                <a:spcPts val="0"/>
              </a:spcBef>
              <a:spcAft>
                <a:spcPts val="600"/>
              </a:spcAft>
              <a:buSzPct val="100000"/>
              <a:buFontTx/>
              <a:buChar char="-"/>
            </a:pPr>
            <a:r>
              <a:rPr lang="en-US" sz="2800" b="1" dirty="0" smtClean="0">
                <a:solidFill>
                  <a:srgbClr val="FFC000"/>
                </a:solidFill>
                <a:effectLst>
                  <a:outerShdw blurRad="38100" dist="38100" dir="2700000" algn="tl">
                    <a:srgbClr val="000000">
                      <a:alpha val="43137"/>
                    </a:srgbClr>
                  </a:outerShdw>
                </a:effectLst>
              </a:rPr>
              <a:t>They were willing to be ‘Objective’</a:t>
            </a:r>
            <a:endParaRPr lang="en-US" sz="2800" b="1" dirty="0">
              <a:solidFill>
                <a:srgbClr val="FFC000"/>
              </a:solidFill>
              <a:effectLst>
                <a:outerShdw blurRad="38100" dist="38100" dir="2700000" algn="tl">
                  <a:srgbClr val="000000">
                    <a:alpha val="43137"/>
                  </a:srgbClr>
                </a:outerShdw>
              </a:effectLst>
            </a:endParaRPr>
          </a:p>
          <a:p>
            <a:pPr>
              <a:lnSpc>
                <a:spcPct val="90000"/>
              </a:lnSpc>
              <a:spcBef>
                <a:spcPts val="0"/>
              </a:spcBef>
              <a:spcAft>
                <a:spcPts val="600"/>
              </a:spcAft>
              <a:buSzPct val="100000"/>
              <a:buFontTx/>
              <a:buChar char="-"/>
            </a:pPr>
            <a:r>
              <a:rPr lang="en-US" sz="2800" b="1" dirty="0" smtClean="0">
                <a:solidFill>
                  <a:srgbClr val="FFC000"/>
                </a:solidFill>
                <a:effectLst>
                  <a:outerShdw blurRad="38100" dist="38100" dir="2700000" algn="tl">
                    <a:srgbClr val="000000">
                      <a:alpha val="43137"/>
                    </a:srgbClr>
                  </a:outerShdw>
                </a:effectLst>
              </a:rPr>
              <a:t>They listened to Paul’s </a:t>
            </a:r>
            <a:r>
              <a:rPr lang="en-US" sz="2800" b="1" u="sng" dirty="0" smtClean="0">
                <a:solidFill>
                  <a:srgbClr val="FFC000"/>
                </a:solidFill>
                <a:effectLst>
                  <a:outerShdw blurRad="38100" dist="38100" dir="2700000" algn="tl">
                    <a:srgbClr val="000000">
                      <a:alpha val="43137"/>
                    </a:srgbClr>
                  </a:outerShdw>
                </a:effectLst>
              </a:rPr>
              <a:t>reasoning</a:t>
            </a:r>
            <a:r>
              <a:rPr lang="en-US" sz="2800" b="1" dirty="0" smtClean="0">
                <a:solidFill>
                  <a:srgbClr val="FFC000"/>
                </a:solidFill>
                <a:effectLst>
                  <a:outerShdw blurRad="38100" dist="38100" dir="2700000" algn="tl">
                    <a:srgbClr val="000000">
                      <a:alpha val="43137"/>
                    </a:srgbClr>
                  </a:outerShdw>
                </a:effectLst>
              </a:rPr>
              <a:t> but carefully compared it to </a:t>
            </a:r>
            <a:r>
              <a:rPr lang="en-US" sz="2800" b="1" u="sng" dirty="0" smtClean="0">
                <a:solidFill>
                  <a:srgbClr val="FFC000"/>
                </a:solidFill>
                <a:effectLst>
                  <a:outerShdw blurRad="38100" dist="38100" dir="2700000" algn="tl">
                    <a:srgbClr val="000000">
                      <a:alpha val="43137"/>
                    </a:srgbClr>
                  </a:outerShdw>
                </a:effectLst>
              </a:rPr>
              <a:t>scripture</a:t>
            </a:r>
          </a:p>
          <a:p>
            <a:pPr marL="0" indent="0">
              <a:lnSpc>
                <a:spcPct val="90000"/>
              </a:lnSpc>
              <a:spcBef>
                <a:spcPts val="0"/>
              </a:spcBef>
              <a:spcAft>
                <a:spcPts val="600"/>
              </a:spcAft>
              <a:buSzPct val="100000"/>
              <a:buNone/>
            </a:pPr>
            <a:endParaRPr lang="en-US" sz="2800" b="1" u="sng" dirty="0" smtClean="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219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905000"/>
            <a:ext cx="8458200" cy="2362200"/>
          </a:xfrm>
        </p:spPr>
        <p:txBody>
          <a:bodyPr>
            <a:noAutofit/>
          </a:bodyPr>
          <a:lstStyle/>
          <a:p>
            <a:pPr marL="0" lvl="2" indent="0">
              <a:buNone/>
            </a:pPr>
            <a:r>
              <a:rPr lang="en-US" sz="3600" b="1" i="1" dirty="0">
                <a:solidFill>
                  <a:srgbClr val="FFFF66"/>
                </a:solidFill>
              </a:rPr>
              <a:t>“Merely having an open mind is nothing; the object of opening a mind, as of opening the mouth, is to shut it again on something solid.”</a:t>
            </a:r>
            <a:r>
              <a:rPr lang="en-US" sz="3600" dirty="0">
                <a:solidFill>
                  <a:srgbClr val="FFFF66"/>
                </a:solidFill>
              </a:rPr>
              <a:t> </a:t>
            </a:r>
            <a:r>
              <a:rPr lang="en-US" sz="2800" dirty="0">
                <a:solidFill>
                  <a:srgbClr val="FFFF66"/>
                </a:solidFill>
              </a:rPr>
              <a:t>G.K. </a:t>
            </a:r>
            <a:r>
              <a:rPr lang="en-US" sz="2800" dirty="0" smtClean="0">
                <a:solidFill>
                  <a:srgbClr val="FFFF66"/>
                </a:solidFill>
              </a:rPr>
              <a:t>Chesterton</a:t>
            </a:r>
            <a:endParaRPr lang="en-US" sz="2800" dirty="0">
              <a:solidFill>
                <a:srgbClr val="FFFF66"/>
              </a:solidFill>
            </a:endParaRPr>
          </a:p>
        </p:txBody>
      </p:sp>
    </p:spTree>
    <p:extLst>
      <p:ext uri="{BB962C8B-B14F-4D97-AF65-F5344CB8AC3E}">
        <p14:creationId xmlns:p14="http://schemas.microsoft.com/office/powerpoint/2010/main" val="16438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2127932" y="163056"/>
            <a:ext cx="6939868" cy="1132343"/>
          </a:xfrm>
        </p:spPr>
        <p:txBody>
          <a:bodyPr>
            <a:noAutofit/>
          </a:bodyPr>
          <a:lstStyle/>
          <a:p>
            <a:pPr>
              <a:lnSpc>
                <a:spcPct val="80000"/>
              </a:lnSpc>
            </a:pPr>
            <a:r>
              <a:rPr lang="en-US" sz="3600" b="1" dirty="0" smtClean="0">
                <a:solidFill>
                  <a:schemeClr val="bg2">
                    <a:lumMod val="75000"/>
                  </a:schemeClr>
                </a:solidFill>
                <a:effectLst>
                  <a:outerShdw blurRad="38100" dist="38100" dir="2700000" algn="tl">
                    <a:srgbClr val="000000"/>
                  </a:outerShdw>
                </a:effectLst>
              </a:rPr>
              <a:t>“…received the word with great eagerness…”</a:t>
            </a:r>
            <a:endParaRPr lang="en-US" sz="36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1295400"/>
            <a:ext cx="8763000" cy="4648200"/>
          </a:xfrm>
        </p:spPr>
        <p:txBody>
          <a:bodyPr>
            <a:noAutofit/>
          </a:bodyPr>
          <a:lstStyle/>
          <a:p>
            <a:pPr>
              <a:lnSpc>
                <a:spcPct val="90000"/>
              </a:lnSpc>
              <a:spcBef>
                <a:spcPts val="0"/>
              </a:spcBef>
              <a:spcAft>
                <a:spcPts val="600"/>
              </a:spcAft>
              <a:buSzPct val="100000"/>
              <a:buFontTx/>
              <a:buChar char="-"/>
            </a:pPr>
            <a:r>
              <a:rPr lang="en-US" b="1" dirty="0" smtClean="0">
                <a:solidFill>
                  <a:srgbClr val="FFC000"/>
                </a:solidFill>
                <a:effectLst>
                  <a:outerShdw blurRad="38100" dist="38100" dir="2700000" algn="tl">
                    <a:srgbClr val="000000">
                      <a:alpha val="43137"/>
                    </a:srgbClr>
                  </a:outerShdw>
                </a:effectLst>
              </a:rPr>
              <a:t>Acts 17:12 – </a:t>
            </a:r>
            <a:r>
              <a:rPr lang="en-US" dirty="0" smtClean="0">
                <a:solidFill>
                  <a:srgbClr val="FFFF7D"/>
                </a:solidFill>
                <a:effectLst>
                  <a:outerShdw blurRad="38100" dist="38100" dir="2700000" algn="tl">
                    <a:srgbClr val="000000">
                      <a:alpha val="43137"/>
                    </a:srgbClr>
                  </a:outerShdw>
                </a:effectLst>
              </a:rPr>
              <a:t>“…therefore many of them believed…”</a:t>
            </a:r>
            <a:endParaRPr lang="en-US" b="1" u="sng" dirty="0">
              <a:solidFill>
                <a:srgbClr val="FFC000"/>
              </a:solidFill>
              <a:effectLst>
                <a:outerShdw blurRad="38100" dist="38100" dir="2700000" algn="tl">
                  <a:srgbClr val="000000">
                    <a:alpha val="43137"/>
                  </a:srgbClr>
                </a:outerShdw>
              </a:effectLst>
            </a:endParaRPr>
          </a:p>
          <a:p>
            <a:pPr lvl="1">
              <a:lnSpc>
                <a:spcPct val="90000"/>
              </a:lnSpc>
              <a:spcBef>
                <a:spcPts val="0"/>
              </a:spcBef>
              <a:spcAft>
                <a:spcPts val="600"/>
              </a:spcAft>
              <a:buSzPct val="100000"/>
              <a:buFontTx/>
              <a:buChar char="-"/>
            </a:pPr>
            <a:r>
              <a:rPr lang="en-US" sz="3200" dirty="0" smtClean="0">
                <a:solidFill>
                  <a:srgbClr val="FFC000"/>
                </a:solidFill>
                <a:effectLst>
                  <a:outerShdw blurRad="38100" dist="38100" dir="2700000" algn="tl">
                    <a:srgbClr val="000000">
                      <a:alpha val="43137"/>
                    </a:srgbClr>
                  </a:outerShdw>
                </a:effectLst>
              </a:rPr>
              <a:t>Would not have been the ‘popular’ thing to do</a:t>
            </a:r>
          </a:p>
          <a:p>
            <a:pPr lvl="1">
              <a:lnSpc>
                <a:spcPct val="90000"/>
              </a:lnSpc>
              <a:spcBef>
                <a:spcPts val="0"/>
              </a:spcBef>
              <a:spcAft>
                <a:spcPts val="600"/>
              </a:spcAft>
              <a:buSzPct val="100000"/>
              <a:buFontTx/>
              <a:buChar char="-"/>
            </a:pPr>
            <a:r>
              <a:rPr lang="en-US" sz="3200" dirty="0" smtClean="0">
                <a:solidFill>
                  <a:srgbClr val="FFC000"/>
                </a:solidFill>
                <a:effectLst>
                  <a:outerShdw blurRad="38100" dist="38100" dir="2700000" algn="tl">
                    <a:srgbClr val="000000">
                      <a:alpha val="43137"/>
                    </a:srgbClr>
                  </a:outerShdw>
                </a:effectLst>
              </a:rPr>
              <a:t>Faced great persecution</a:t>
            </a:r>
          </a:p>
          <a:p>
            <a:pPr lvl="1">
              <a:lnSpc>
                <a:spcPct val="90000"/>
              </a:lnSpc>
              <a:spcBef>
                <a:spcPts val="0"/>
              </a:spcBef>
              <a:spcAft>
                <a:spcPts val="600"/>
              </a:spcAft>
              <a:buSzPct val="100000"/>
              <a:buFontTx/>
              <a:buChar char="-"/>
            </a:pPr>
            <a:r>
              <a:rPr lang="en-US" sz="3200" dirty="0" smtClean="0">
                <a:solidFill>
                  <a:srgbClr val="FFC000"/>
                </a:solidFill>
                <a:effectLst>
                  <a:outerShdw blurRad="38100" dist="38100" dir="2700000" algn="tl">
                    <a:srgbClr val="000000">
                      <a:alpha val="43137"/>
                    </a:srgbClr>
                  </a:outerShdw>
                </a:effectLst>
              </a:rPr>
              <a:t>They were willing to ACT on what they became convicted on.</a:t>
            </a:r>
          </a:p>
          <a:p>
            <a:pPr lvl="1">
              <a:lnSpc>
                <a:spcPct val="90000"/>
              </a:lnSpc>
              <a:spcBef>
                <a:spcPts val="0"/>
              </a:spcBef>
              <a:spcAft>
                <a:spcPts val="600"/>
              </a:spcAft>
              <a:buSzPct val="100000"/>
              <a:buFontTx/>
              <a:buChar char="-"/>
            </a:pPr>
            <a:r>
              <a:rPr lang="en-US" sz="3200" dirty="0" smtClean="0">
                <a:solidFill>
                  <a:srgbClr val="FFC000"/>
                </a:solidFill>
                <a:effectLst>
                  <a:outerShdw blurRad="38100" dist="38100" dir="2700000" algn="tl">
                    <a:srgbClr val="000000">
                      <a:alpha val="43137"/>
                    </a:srgbClr>
                  </a:outerShdw>
                </a:effectLst>
              </a:rPr>
              <a:t>Some of them undoubtedly gave their lives for what they came to believe that day.</a:t>
            </a:r>
            <a:endParaRPr lang="en-US" sz="3200" dirty="0" smtClean="0">
              <a:solidFill>
                <a:srgbClr val="FFFF7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036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2133600" y="163056"/>
            <a:ext cx="7010400" cy="1132343"/>
          </a:xfrm>
        </p:spPr>
        <p:txBody>
          <a:bodyPr>
            <a:noAutofit/>
          </a:bodyPr>
          <a:lstStyle/>
          <a:p>
            <a:pPr>
              <a:lnSpc>
                <a:spcPct val="80000"/>
              </a:lnSpc>
            </a:pPr>
            <a:r>
              <a:rPr lang="en-US" sz="3600" b="1" dirty="0" smtClean="0">
                <a:solidFill>
                  <a:schemeClr val="bg2">
                    <a:lumMod val="75000"/>
                  </a:schemeClr>
                </a:solidFill>
                <a:effectLst>
                  <a:outerShdw blurRad="38100" dist="38100" dir="2700000" algn="tl">
                    <a:srgbClr val="000000"/>
                  </a:outerShdw>
                </a:effectLst>
              </a:rPr>
              <a:t>Do We Eagerly Receive God’s Truth?</a:t>
            </a:r>
            <a:endParaRPr lang="en-US" sz="36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1295400"/>
            <a:ext cx="8763000" cy="4648200"/>
          </a:xfrm>
        </p:spPr>
        <p:txBody>
          <a:bodyPr>
            <a:noAutofit/>
          </a:bodyPr>
          <a:lstStyle/>
          <a:p>
            <a:pPr>
              <a:lnSpc>
                <a:spcPct val="90000"/>
              </a:lnSpc>
              <a:spcBef>
                <a:spcPts val="0"/>
              </a:spcBef>
              <a:spcAft>
                <a:spcPts val="600"/>
              </a:spcAft>
              <a:buSzPct val="100000"/>
              <a:buFontTx/>
              <a:buChar char="-"/>
            </a:pPr>
            <a:r>
              <a:rPr lang="en-US" b="1" dirty="0" smtClean="0">
                <a:solidFill>
                  <a:srgbClr val="FFC000"/>
                </a:solidFill>
                <a:effectLst>
                  <a:outerShdw blurRad="38100" dist="38100" dir="2700000" algn="tl">
                    <a:srgbClr val="000000">
                      <a:alpha val="43137"/>
                    </a:srgbClr>
                  </a:outerShdw>
                </a:effectLst>
              </a:rPr>
              <a:t>Truth is Truth </a:t>
            </a:r>
            <a:r>
              <a:rPr lang="en-US" dirty="0" smtClean="0">
                <a:solidFill>
                  <a:srgbClr val="FFFF7D"/>
                </a:solidFill>
                <a:effectLst>
                  <a:outerShdw blurRad="38100" dist="38100" dir="2700000" algn="tl">
                    <a:srgbClr val="000000">
                      <a:alpha val="43137"/>
                    </a:srgbClr>
                  </a:outerShdw>
                </a:effectLst>
              </a:rPr>
              <a:t>– Regardless of whether or not we like it and want to hear it</a:t>
            </a:r>
          </a:p>
          <a:p>
            <a:pPr marL="0" indent="0">
              <a:lnSpc>
                <a:spcPct val="90000"/>
              </a:lnSpc>
              <a:spcBef>
                <a:spcPts val="0"/>
              </a:spcBef>
              <a:spcAft>
                <a:spcPts val="600"/>
              </a:spcAft>
              <a:buSzPct val="100000"/>
              <a:buNone/>
            </a:pPr>
            <a:r>
              <a:rPr lang="en-US" sz="3000" b="1" dirty="0" smtClean="0">
                <a:solidFill>
                  <a:srgbClr val="FFC000"/>
                </a:solidFill>
                <a:effectLst>
                  <a:outerShdw blurRad="38100" dist="38100" dir="2700000" algn="tl">
                    <a:srgbClr val="000000">
                      <a:alpha val="43137"/>
                    </a:srgbClr>
                  </a:outerShdw>
                </a:effectLst>
              </a:rPr>
              <a:t>I Thessalonians 2:13 - </a:t>
            </a:r>
            <a:r>
              <a:rPr lang="en-US" sz="3000" dirty="0" smtClean="0">
                <a:solidFill>
                  <a:srgbClr val="FFFF7D"/>
                </a:solidFill>
              </a:rPr>
              <a:t>Therefore</a:t>
            </a:r>
            <a:r>
              <a:rPr lang="en-US" sz="3000" dirty="0">
                <a:solidFill>
                  <a:srgbClr val="FFFF7D"/>
                </a:solidFill>
              </a:rPr>
              <a:t>, we never stop thanking God that when you received his message from us, you didn’t think of our words as mere human ideas. You accepted what we said as the very word of God—which, of course, it is. And this word continues to work in you who believe</a:t>
            </a:r>
            <a:r>
              <a:rPr lang="en-US" sz="3000" dirty="0" smtClean="0">
                <a:solidFill>
                  <a:srgbClr val="FFFF7D"/>
                </a:solidFill>
              </a:rPr>
              <a:t>.</a:t>
            </a:r>
            <a:endParaRPr lang="en-US" sz="3000" dirty="0">
              <a:solidFill>
                <a:srgbClr val="FFFF7D"/>
              </a:solidFill>
            </a:endParaRPr>
          </a:p>
          <a:p>
            <a:pPr marL="0" indent="0">
              <a:lnSpc>
                <a:spcPct val="90000"/>
              </a:lnSpc>
              <a:spcBef>
                <a:spcPts val="0"/>
              </a:spcBef>
              <a:spcAft>
                <a:spcPts val="600"/>
              </a:spcAft>
              <a:buSzPct val="100000"/>
              <a:buNone/>
            </a:pPr>
            <a:endParaRPr lang="en-US" sz="3200" dirty="0">
              <a:solidFill>
                <a:srgbClr val="FFFF7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166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381000" y="304800"/>
            <a:ext cx="7549468" cy="906162"/>
          </a:xfrm>
        </p:spPr>
        <p:txBody>
          <a:bodyPr>
            <a:normAutofit/>
          </a:bodyPr>
          <a:lstStyle/>
          <a:p>
            <a:pPr algn="l">
              <a:lnSpc>
                <a:spcPct val="80000"/>
              </a:lnSpc>
            </a:pPr>
            <a:r>
              <a:rPr lang="en-US" sz="4300" b="1" dirty="0" smtClean="0">
                <a:solidFill>
                  <a:schemeClr val="bg2">
                    <a:lumMod val="75000"/>
                  </a:schemeClr>
                </a:solidFill>
                <a:effectLst>
                  <a:outerShdw blurRad="38100" dist="38100" dir="2700000" algn="tl">
                    <a:srgbClr val="000000"/>
                  </a:outerShdw>
                </a:effectLst>
              </a:rPr>
              <a:t>2 Timothy 4:3-4</a:t>
            </a:r>
            <a:endParaRPr lang="en-US" sz="2800" dirty="0">
              <a:solidFill>
                <a:schemeClr val="bg2">
                  <a:lumMod val="75000"/>
                </a:schemeClr>
              </a:solidFill>
            </a:endParaRPr>
          </a:p>
        </p:txBody>
      </p:sp>
      <p:sp>
        <p:nvSpPr>
          <p:cNvPr id="2" name="Content Placeholder 1"/>
          <p:cNvSpPr>
            <a:spLocks noGrp="1"/>
          </p:cNvSpPr>
          <p:nvPr>
            <p:ph idx="1"/>
          </p:nvPr>
        </p:nvSpPr>
        <p:spPr>
          <a:xfrm>
            <a:off x="304800" y="1143000"/>
            <a:ext cx="8382000" cy="4983163"/>
          </a:xfrm>
        </p:spPr>
        <p:txBody>
          <a:bodyPr>
            <a:normAutofit/>
          </a:bodyPr>
          <a:lstStyle/>
          <a:p>
            <a:pPr marL="0" indent="0">
              <a:buNone/>
            </a:pPr>
            <a:r>
              <a:rPr lang="en-US" sz="3600" dirty="0">
                <a:solidFill>
                  <a:srgbClr val="FFC000"/>
                </a:solidFill>
                <a:effectLst>
                  <a:outerShdw blurRad="38100" dist="38100" dir="2700000" algn="tl">
                    <a:srgbClr val="000000">
                      <a:alpha val="43137"/>
                    </a:srgbClr>
                  </a:outerShdw>
                </a:effectLst>
              </a:rPr>
              <a:t>For ﻿﻿the time will come when they will not endure ﻿</a:t>
            </a:r>
            <a:r>
              <a:rPr lang="en-US" sz="3600" dirty="0" smtClean="0">
                <a:solidFill>
                  <a:srgbClr val="FFC000"/>
                </a:solidFill>
                <a:effectLst>
                  <a:outerShdw blurRad="38100" dist="38100" dir="2700000" algn="tl">
                    <a:srgbClr val="000000">
                      <a:alpha val="43137"/>
                    </a:srgbClr>
                  </a:outerShdw>
                </a:effectLst>
              </a:rPr>
              <a:t>sound </a:t>
            </a:r>
            <a:r>
              <a:rPr lang="en-US" sz="3600" dirty="0">
                <a:solidFill>
                  <a:srgbClr val="FFC000"/>
                </a:solidFill>
                <a:effectLst>
                  <a:outerShdw blurRad="38100" dist="38100" dir="2700000" algn="tl">
                    <a:srgbClr val="000000">
                      <a:alpha val="43137"/>
                    </a:srgbClr>
                  </a:outerShdw>
                </a:effectLst>
              </a:rPr>
              <a:t>doctrine; but </a:t>
            </a:r>
            <a:r>
              <a:rPr lang="en-US" sz="3600" i="1" dirty="0">
                <a:solidFill>
                  <a:srgbClr val="FFC000"/>
                </a:solidFill>
                <a:effectLst>
                  <a:outerShdw blurRad="38100" dist="38100" dir="2700000" algn="tl">
                    <a:srgbClr val="000000">
                      <a:alpha val="43137"/>
                    </a:srgbClr>
                  </a:outerShdw>
                </a:effectLst>
              </a:rPr>
              <a:t>wanting </a:t>
            </a:r>
            <a:r>
              <a:rPr lang="en-US" sz="3600" dirty="0">
                <a:solidFill>
                  <a:srgbClr val="FFC000"/>
                </a:solidFill>
                <a:effectLst>
                  <a:outerShdw blurRad="38100" dist="38100" dir="2700000" algn="tl">
                    <a:srgbClr val="000000">
                      <a:alpha val="43137"/>
                    </a:srgbClr>
                  </a:outerShdw>
                </a:effectLst>
              </a:rPr>
              <a:t>to have their ears tickled, they will accumulate for themselves teachers in accordance to their own desires, </a:t>
            </a:r>
            <a:r>
              <a:rPr lang="en-US" sz="3600" dirty="0" smtClean="0">
                <a:solidFill>
                  <a:srgbClr val="FFC000"/>
                </a:solidFill>
                <a:effectLst>
                  <a:outerShdw blurRad="38100" dist="38100" dir="2700000" algn="tl">
                    <a:srgbClr val="000000">
                      <a:alpha val="43137"/>
                    </a:srgbClr>
                  </a:outerShdw>
                </a:effectLst>
              </a:rPr>
              <a:t>and </a:t>
            </a:r>
            <a:r>
              <a:rPr lang="en-US" sz="3600" dirty="0">
                <a:solidFill>
                  <a:srgbClr val="FFC000"/>
                </a:solidFill>
                <a:effectLst>
                  <a:outerShdw blurRad="38100" dist="38100" dir="2700000" algn="tl">
                    <a:srgbClr val="000000">
                      <a:alpha val="43137"/>
                    </a:srgbClr>
                  </a:outerShdw>
                </a:effectLst>
              </a:rPr>
              <a:t>﻿﻿</a:t>
            </a:r>
            <a:r>
              <a:rPr lang="en-US" sz="3600" b="1" dirty="0">
                <a:solidFill>
                  <a:srgbClr val="FFC000"/>
                </a:solidFill>
                <a:effectLst>
                  <a:outerShdw blurRad="38100" dist="38100" dir="2700000" algn="tl">
                    <a:srgbClr val="000000">
                      <a:alpha val="43137"/>
                    </a:srgbClr>
                  </a:outerShdw>
                </a:effectLst>
              </a:rPr>
              <a:t>will turn away their ears from the truth</a:t>
            </a:r>
            <a:r>
              <a:rPr lang="en-US" sz="3600" dirty="0">
                <a:solidFill>
                  <a:srgbClr val="FFC000"/>
                </a:solidFill>
                <a:effectLst>
                  <a:outerShdw blurRad="38100" dist="38100" dir="2700000" algn="tl">
                    <a:srgbClr val="000000">
                      <a:alpha val="43137"/>
                    </a:srgbClr>
                  </a:outerShdw>
                </a:effectLst>
              </a:rPr>
              <a:t> and ﻿</a:t>
            </a:r>
            <a:r>
              <a:rPr lang="en-US" sz="3600" dirty="0" smtClean="0">
                <a:solidFill>
                  <a:srgbClr val="FFC000"/>
                </a:solidFill>
                <a:effectLst>
                  <a:outerShdw blurRad="38100" dist="38100" dir="2700000" algn="tl">
                    <a:srgbClr val="000000">
                      <a:alpha val="43137"/>
                    </a:srgbClr>
                  </a:outerShdw>
                </a:effectLst>
              </a:rPr>
              <a:t>will </a:t>
            </a:r>
            <a:r>
              <a:rPr lang="en-US" sz="3600" dirty="0">
                <a:solidFill>
                  <a:srgbClr val="FFC000"/>
                </a:solidFill>
                <a:effectLst>
                  <a:outerShdw blurRad="38100" dist="38100" dir="2700000" algn="tl">
                    <a:srgbClr val="000000">
                      <a:alpha val="43137"/>
                    </a:srgbClr>
                  </a:outerShdw>
                </a:effectLst>
              </a:rPr>
              <a:t>turn aside to myths. </a:t>
            </a:r>
          </a:p>
        </p:txBody>
      </p:sp>
    </p:spTree>
    <p:extLst>
      <p:ext uri="{BB962C8B-B14F-4D97-AF65-F5344CB8AC3E}">
        <p14:creationId xmlns:p14="http://schemas.microsoft.com/office/powerpoint/2010/main" val="318441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 y="-28699"/>
            <a:ext cx="9229106"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83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49213"/>
            <a:ext cx="9255126"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7200" y="381000"/>
            <a:ext cx="8178800" cy="61341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1828800"/>
            <a:ext cx="2906270" cy="2916705"/>
          </a:xfrm>
          <a:prstGeom prst="rect">
            <a:avLst/>
          </a:prstGeom>
        </p:spPr>
      </p:pic>
    </p:spTree>
    <p:extLst>
      <p:ext uri="{BB962C8B-B14F-4D97-AF65-F5344CB8AC3E}">
        <p14:creationId xmlns:p14="http://schemas.microsoft.com/office/powerpoint/2010/main" val="25911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btitle 1"/>
          <p:cNvSpPr>
            <a:spLocks noGrp="1"/>
          </p:cNvSpPr>
          <p:nvPr>
            <p:ph type="subTitle" idx="1"/>
          </p:nvPr>
        </p:nvSpPr>
        <p:spPr>
          <a:xfrm>
            <a:off x="1447800" y="5638800"/>
            <a:ext cx="6400800" cy="1143000"/>
          </a:xfrm>
        </p:spPr>
        <p:txBody>
          <a:bodyPr>
            <a:normAutofit lnSpcReduction="10000"/>
          </a:bodyPr>
          <a:lstStyle/>
          <a:p>
            <a:r>
              <a:rPr lang="en-US" dirty="0" smtClean="0">
                <a:solidFill>
                  <a:srgbClr val="FFFF00"/>
                </a:solidFill>
              </a:rPr>
              <a:t>Friday, July 25</a:t>
            </a:r>
            <a:r>
              <a:rPr lang="en-US" baseline="30000" dirty="0" smtClean="0">
                <a:solidFill>
                  <a:srgbClr val="FFFF00"/>
                </a:solidFill>
              </a:rPr>
              <a:t>th</a:t>
            </a:r>
            <a:r>
              <a:rPr lang="en-US" dirty="0" smtClean="0">
                <a:solidFill>
                  <a:srgbClr val="FFFF00"/>
                </a:solidFill>
              </a:rPr>
              <a:t> 6:30 PM</a:t>
            </a:r>
          </a:p>
          <a:p>
            <a:r>
              <a:rPr lang="en-US" dirty="0" smtClean="0">
                <a:solidFill>
                  <a:srgbClr val="FFFF00"/>
                </a:solidFill>
              </a:rPr>
              <a:t>Get tickets and invite someone!!</a:t>
            </a:r>
            <a:endParaRPr lang="en-US"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28600"/>
            <a:ext cx="5334000" cy="5334000"/>
          </a:xfrm>
          <a:prstGeom prst="rect">
            <a:avLst/>
          </a:prstGeom>
        </p:spPr>
      </p:pic>
    </p:spTree>
    <p:extLst>
      <p:ext uri="{BB962C8B-B14F-4D97-AF65-F5344CB8AC3E}">
        <p14:creationId xmlns:p14="http://schemas.microsoft.com/office/powerpoint/2010/main" val="25938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2667000"/>
            <a:ext cx="8382000" cy="1089025"/>
          </a:xfrm>
        </p:spPr>
        <p:txBody>
          <a:bodyPr>
            <a:normAutofit/>
          </a:bodyPr>
          <a:lstStyle/>
          <a:p>
            <a:r>
              <a:rPr lang="en-US" sz="4500" b="1" dirty="0" smtClean="0">
                <a:solidFill>
                  <a:srgbClr val="FFFFA7"/>
                </a:solidFill>
                <a:effectLst>
                  <a:outerShdw blurRad="38100" dist="38100" dir="2700000" algn="tl">
                    <a:srgbClr val="000000"/>
                  </a:outerShdw>
                </a:effectLst>
              </a:rPr>
              <a:t>Acts 17:1-15</a:t>
            </a:r>
            <a:endParaRPr lang="en-US" sz="4500" b="1" dirty="0">
              <a:solidFill>
                <a:srgbClr val="FFFFA7"/>
              </a:solidFill>
              <a:effectLst>
                <a:outerShdw blurRad="38100" dist="38100" dir="2700000" algn="tl">
                  <a:srgbClr val="000000"/>
                </a:outerShdw>
              </a:effectLst>
            </a:endParaRPr>
          </a:p>
        </p:txBody>
      </p:sp>
    </p:spTree>
    <p:extLst>
      <p:ext uri="{BB962C8B-B14F-4D97-AF65-F5344CB8AC3E}">
        <p14:creationId xmlns:p14="http://schemas.microsoft.com/office/powerpoint/2010/main" val="7304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2362200"/>
            <a:ext cx="9067800" cy="1981200"/>
          </a:xfrm>
        </p:spPr>
        <p:txBody>
          <a:bodyPr>
            <a:noAutofit/>
          </a:bodyPr>
          <a:lstStyle/>
          <a:p>
            <a:pPr marL="0" indent="0" algn="ctr">
              <a:buNone/>
              <a:tabLst>
                <a:tab pos="4289425" algn="l"/>
              </a:tabLst>
            </a:pPr>
            <a:r>
              <a:rPr lang="en-US" sz="2600" dirty="0" smtClean="0">
                <a:solidFill>
                  <a:srgbClr val="FFFF00"/>
                </a:solidFill>
              </a:rPr>
              <a:t>Classes held in the Sanctuary</a:t>
            </a:r>
          </a:p>
          <a:p>
            <a:pPr marL="0" indent="0">
              <a:buNone/>
              <a:tabLst>
                <a:tab pos="4289425" algn="l"/>
              </a:tabLst>
            </a:pPr>
            <a:r>
              <a:rPr lang="en-US" sz="2600" b="1" dirty="0" smtClean="0">
                <a:solidFill>
                  <a:schemeClr val="bg1">
                    <a:lumMod val="50000"/>
                  </a:schemeClr>
                </a:solidFill>
              </a:rPr>
              <a:t>Class One </a:t>
            </a:r>
            <a:r>
              <a:rPr lang="en-US" sz="2600" dirty="0" smtClean="0">
                <a:solidFill>
                  <a:schemeClr val="bg1">
                    <a:lumMod val="50000"/>
                  </a:schemeClr>
                </a:solidFill>
              </a:rPr>
              <a:t>– Monday, July 7</a:t>
            </a:r>
            <a:r>
              <a:rPr lang="en-US" sz="2600" baseline="30000" dirty="0" smtClean="0">
                <a:solidFill>
                  <a:schemeClr val="bg1">
                    <a:lumMod val="50000"/>
                  </a:schemeClr>
                </a:solidFill>
              </a:rPr>
              <a:t>th</a:t>
            </a:r>
            <a:r>
              <a:rPr lang="en-US" sz="2600" dirty="0" smtClean="0">
                <a:solidFill>
                  <a:schemeClr val="bg1">
                    <a:lumMod val="50000"/>
                  </a:schemeClr>
                </a:solidFill>
              </a:rPr>
              <a:t> - 6:30 – 8:30 PM</a:t>
            </a:r>
          </a:p>
          <a:p>
            <a:pPr marL="0" indent="0">
              <a:buNone/>
              <a:tabLst>
                <a:tab pos="4289425" algn="l"/>
              </a:tabLst>
            </a:pPr>
            <a:r>
              <a:rPr lang="en-US" sz="2600" b="1" dirty="0" smtClean="0">
                <a:solidFill>
                  <a:srgbClr val="FFFF00"/>
                </a:solidFill>
              </a:rPr>
              <a:t>Class Two </a:t>
            </a:r>
            <a:r>
              <a:rPr lang="en-US" sz="2600" dirty="0" smtClean="0">
                <a:solidFill>
                  <a:srgbClr val="FFFF00"/>
                </a:solidFill>
              </a:rPr>
              <a:t>– Monday, July 21</a:t>
            </a:r>
            <a:r>
              <a:rPr lang="en-US" sz="2600" baseline="30000" dirty="0" smtClean="0">
                <a:solidFill>
                  <a:srgbClr val="FFFF00"/>
                </a:solidFill>
              </a:rPr>
              <a:t>st</a:t>
            </a:r>
            <a:r>
              <a:rPr lang="en-US" sz="2600" dirty="0" smtClean="0">
                <a:solidFill>
                  <a:srgbClr val="FFFF00"/>
                </a:solidFill>
              </a:rPr>
              <a:t> - 6:30 – 8:30 PM</a:t>
            </a:r>
          </a:p>
          <a:p>
            <a:pPr marL="0" indent="0">
              <a:buNone/>
              <a:tabLst>
                <a:tab pos="4289425" algn="l"/>
              </a:tabLst>
            </a:pPr>
            <a:r>
              <a:rPr lang="en-US" sz="2600" b="1" dirty="0" smtClean="0">
                <a:solidFill>
                  <a:srgbClr val="FFFF00"/>
                </a:solidFill>
              </a:rPr>
              <a:t>Class Three </a:t>
            </a:r>
            <a:r>
              <a:rPr lang="en-US" sz="2600" dirty="0" smtClean="0">
                <a:solidFill>
                  <a:srgbClr val="FFFF00"/>
                </a:solidFill>
              </a:rPr>
              <a:t>– Monday, August 11</a:t>
            </a:r>
            <a:r>
              <a:rPr lang="en-US" sz="2600" baseline="30000" dirty="0" smtClean="0">
                <a:solidFill>
                  <a:srgbClr val="FFFF00"/>
                </a:solidFill>
              </a:rPr>
              <a:t>th</a:t>
            </a:r>
            <a:r>
              <a:rPr lang="en-US" sz="2600" dirty="0">
                <a:solidFill>
                  <a:srgbClr val="FFFF00"/>
                </a:solidFill>
              </a:rPr>
              <a:t> </a:t>
            </a:r>
            <a:r>
              <a:rPr lang="en-US" sz="2600" dirty="0" smtClean="0">
                <a:solidFill>
                  <a:srgbClr val="FFFF00"/>
                </a:solidFill>
              </a:rPr>
              <a:t>- 6:30 – 8:30 PM</a:t>
            </a:r>
          </a:p>
          <a:p>
            <a:pPr marL="0" indent="0">
              <a:buNone/>
              <a:tabLst>
                <a:tab pos="4289425" algn="l"/>
              </a:tabLst>
            </a:pPr>
            <a:endParaRPr lang="en-US" sz="2600" dirty="0" smtClean="0">
              <a:solidFill>
                <a:srgbClr val="FFFF00"/>
              </a:solidFill>
            </a:endParaRPr>
          </a:p>
          <a:p>
            <a:pPr marL="0" indent="0">
              <a:buNone/>
            </a:pPr>
            <a:endParaRPr lang="en-US" sz="2600" dirty="0" smtClean="0">
              <a:solidFill>
                <a:srgbClr val="FFFF00"/>
              </a:solidFill>
              <a:effectLst/>
            </a:endParaRPr>
          </a:p>
          <a:p>
            <a:pPr marL="0" indent="0">
              <a:buNone/>
            </a:pPr>
            <a:endParaRPr lang="en-US" sz="2600" dirty="0">
              <a:solidFill>
                <a:srgbClr val="FFFF00"/>
              </a:solidFill>
            </a:endParaRPr>
          </a:p>
          <a:p>
            <a:pPr marL="0" indent="0">
              <a:buNone/>
            </a:pPr>
            <a:endParaRPr lang="en-US" sz="2600" dirty="0" smtClean="0">
              <a:solidFill>
                <a:srgbClr val="FFFFA7"/>
              </a:solidFill>
            </a:endParaRPr>
          </a:p>
          <a:p>
            <a:pPr marL="0" indent="0">
              <a:buNone/>
            </a:pPr>
            <a:endParaRPr lang="en-US" sz="2600" dirty="0" smtClean="0">
              <a:solidFill>
                <a:srgbClr val="FFFFA7"/>
              </a:solidFill>
              <a:effectLst/>
            </a:endParaRPr>
          </a:p>
        </p:txBody>
      </p:sp>
      <p:sp>
        <p:nvSpPr>
          <p:cNvPr id="5" name="Title 1"/>
          <p:cNvSpPr>
            <a:spLocks noGrp="1"/>
          </p:cNvSpPr>
          <p:nvPr>
            <p:ph type="title"/>
          </p:nvPr>
        </p:nvSpPr>
        <p:spPr>
          <a:xfrm>
            <a:off x="0" y="1447800"/>
            <a:ext cx="9112102" cy="1143000"/>
          </a:xfrm>
        </p:spPr>
        <p:txBody>
          <a:bodyPr>
            <a:noAutofit/>
          </a:bodyPr>
          <a:lstStyle/>
          <a:p>
            <a:pPr>
              <a:lnSpc>
                <a:spcPct val="80000"/>
              </a:lnSpc>
            </a:pPr>
            <a:r>
              <a:rPr lang="en-US" sz="3000" b="1" dirty="0" smtClean="0">
                <a:solidFill>
                  <a:schemeClr val="bg2">
                    <a:lumMod val="75000"/>
                  </a:schemeClr>
                </a:solidFill>
                <a:effectLst>
                  <a:outerShdw blurRad="38100" dist="38100" dir="2700000" algn="tl">
                    <a:srgbClr val="000000"/>
                  </a:outerShdw>
                </a:effectLst>
              </a:rPr>
              <a:t>‘How to Study the Bible’</a:t>
            </a:r>
            <a:br>
              <a:rPr lang="en-US" sz="3000" b="1" dirty="0" smtClean="0">
                <a:solidFill>
                  <a:schemeClr val="bg2">
                    <a:lumMod val="75000"/>
                  </a:schemeClr>
                </a:solidFill>
                <a:effectLst>
                  <a:outerShdw blurRad="38100" dist="38100" dir="2700000" algn="tl">
                    <a:srgbClr val="000000"/>
                  </a:outerShdw>
                </a:effectLst>
              </a:rPr>
            </a:br>
            <a:r>
              <a:rPr lang="en-US" sz="3000" b="1" dirty="0" smtClean="0">
                <a:solidFill>
                  <a:schemeClr val="bg2">
                    <a:lumMod val="75000"/>
                  </a:schemeClr>
                </a:solidFill>
                <a:effectLst>
                  <a:outerShdw blurRad="38100" dist="38100" dir="2700000" algn="tl">
                    <a:srgbClr val="000000"/>
                  </a:outerShdw>
                </a:effectLst>
              </a:rPr>
              <a:t>Class Schedule</a:t>
            </a:r>
            <a:endParaRPr lang="en-US" sz="3000" b="1" dirty="0">
              <a:solidFill>
                <a:schemeClr val="bg2">
                  <a:lumMod val="75000"/>
                </a:schemeClr>
              </a:solidFill>
              <a:effectLst>
                <a:outerShdw blurRad="38100" dist="38100" dir="2700000" algn="tl">
                  <a:srgbClr val="000000"/>
                </a:outerShdw>
              </a:effectLst>
            </a:endParaRPr>
          </a:p>
        </p:txBody>
      </p:sp>
      <p:sp>
        <p:nvSpPr>
          <p:cNvPr id="7" name="Title 1"/>
          <p:cNvSpPr txBox="1">
            <a:spLocks/>
          </p:cNvSpPr>
          <p:nvPr/>
        </p:nvSpPr>
        <p:spPr>
          <a:xfrm>
            <a:off x="762000" y="76200"/>
            <a:ext cx="7086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5000" b="1" dirty="0" smtClean="0">
                <a:solidFill>
                  <a:schemeClr val="bg2">
                    <a:lumMod val="75000"/>
                  </a:schemeClr>
                </a:solidFill>
                <a:effectLst>
                  <a:glow rad="228600">
                    <a:schemeClr val="accent6">
                      <a:satMod val="175000"/>
                      <a:alpha val="40000"/>
                    </a:schemeClr>
                  </a:glow>
                  <a:outerShdw blurRad="38100" dist="38100" dir="2700000" algn="tl">
                    <a:srgbClr val="000000">
                      <a:alpha val="43137"/>
                    </a:srgbClr>
                  </a:outerShdw>
                  <a:reflection blurRad="6350" stA="60000" endA="900" endPos="60000" dist="60007" dir="5400000" sy="-100000" algn="bl" rotWithShape="0"/>
                </a:effectLst>
              </a:rPr>
              <a:t>The </a:t>
            </a:r>
            <a:r>
              <a:rPr lang="en-US" sz="5000" b="1" dirty="0" err="1" smtClean="0">
                <a:solidFill>
                  <a:schemeClr val="bg2">
                    <a:lumMod val="75000"/>
                  </a:schemeClr>
                </a:solidFill>
                <a:effectLst>
                  <a:glow rad="228600">
                    <a:schemeClr val="accent6">
                      <a:satMod val="175000"/>
                      <a:alpha val="40000"/>
                    </a:schemeClr>
                  </a:glow>
                  <a:outerShdw blurRad="38100" dist="38100" dir="2700000" algn="tl">
                    <a:srgbClr val="000000">
                      <a:alpha val="43137"/>
                    </a:srgbClr>
                  </a:outerShdw>
                  <a:reflection blurRad="6350" stA="60000" endA="900" endPos="60000" dist="60007" dir="5400000" sy="-100000" algn="bl" rotWithShape="0"/>
                </a:effectLst>
              </a:rPr>
              <a:t>Berean</a:t>
            </a:r>
            <a:r>
              <a:rPr lang="en-US" sz="5000" b="1" dirty="0" smtClean="0">
                <a:solidFill>
                  <a:schemeClr val="bg2">
                    <a:lumMod val="75000"/>
                  </a:schemeClr>
                </a:solidFill>
                <a:effectLst>
                  <a:glow rad="228600">
                    <a:schemeClr val="accent6">
                      <a:satMod val="175000"/>
                      <a:alpha val="40000"/>
                    </a:schemeClr>
                  </a:glow>
                  <a:outerShdw blurRad="38100" dist="38100" dir="2700000" algn="tl">
                    <a:srgbClr val="000000">
                      <a:alpha val="43137"/>
                    </a:srgbClr>
                  </a:outerShdw>
                  <a:reflection blurRad="6350" stA="60000" endA="900" endPos="60000" dist="60007" dir="5400000" sy="-100000" algn="bl" rotWithShape="0"/>
                </a:effectLst>
              </a:rPr>
              <a:t> Challenge</a:t>
            </a:r>
            <a:endParaRPr lang="en-US" sz="5000" b="1" dirty="0">
              <a:solidFill>
                <a:schemeClr val="bg2">
                  <a:lumMod val="75000"/>
                </a:schemeClr>
              </a:solidFill>
              <a:effectLst>
                <a:glow rad="228600">
                  <a:schemeClr val="accent6">
                    <a:satMod val="175000"/>
                    <a:alpha val="40000"/>
                  </a:schemeClr>
                </a:glow>
                <a:outerShdw blurRad="38100" dist="38100" dir="2700000" algn="tl">
                  <a:srgbClr val="000000">
                    <a:alpha val="43137"/>
                  </a:srgbClr>
                </a:outerShdw>
                <a:reflection blurRad="6350" stA="60000" endA="900" endPos="60000" dist="60007" dir="5400000" sy="-100000" algn="bl" rotWithShape="0"/>
              </a:effectLst>
            </a:endParaRPr>
          </a:p>
        </p:txBody>
      </p:sp>
      <p:sp>
        <p:nvSpPr>
          <p:cNvPr id="8" name="Title 1"/>
          <p:cNvSpPr txBox="1">
            <a:spLocks/>
          </p:cNvSpPr>
          <p:nvPr/>
        </p:nvSpPr>
        <p:spPr>
          <a:xfrm>
            <a:off x="31898" y="4495800"/>
            <a:ext cx="9112102"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000" b="1" dirty="0" smtClean="0">
                <a:solidFill>
                  <a:schemeClr val="bg2">
                    <a:lumMod val="75000"/>
                  </a:schemeClr>
                </a:solidFill>
                <a:effectLst>
                  <a:outerShdw blurRad="38100" dist="38100" dir="2700000" algn="tl">
                    <a:srgbClr val="000000"/>
                  </a:outerShdw>
                </a:effectLst>
              </a:rPr>
              <a:t>‘Read the Bible in a Year’</a:t>
            </a:r>
            <a:endParaRPr lang="en-US" sz="3000" b="1" dirty="0">
              <a:solidFill>
                <a:schemeClr val="bg2">
                  <a:lumMod val="75000"/>
                </a:schemeClr>
              </a:solidFill>
              <a:effectLst>
                <a:outerShdw blurRad="38100" dist="38100" dir="2700000" algn="tl">
                  <a:srgbClr val="000000"/>
                </a:outerShdw>
              </a:effectLst>
            </a:endParaRPr>
          </a:p>
        </p:txBody>
      </p:sp>
      <p:sp>
        <p:nvSpPr>
          <p:cNvPr id="9" name="Content Placeholder 2"/>
          <p:cNvSpPr txBox="1">
            <a:spLocks/>
          </p:cNvSpPr>
          <p:nvPr/>
        </p:nvSpPr>
        <p:spPr>
          <a:xfrm>
            <a:off x="76200" y="5029200"/>
            <a:ext cx="9067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tabLst>
                <a:tab pos="4289425" algn="l"/>
              </a:tabLst>
            </a:pPr>
            <a:r>
              <a:rPr lang="en-US" sz="2600" dirty="0" smtClean="0">
                <a:solidFill>
                  <a:srgbClr val="FFFF00"/>
                </a:solidFill>
              </a:rPr>
              <a:t>Began on July </a:t>
            </a:r>
            <a:r>
              <a:rPr lang="en-US" sz="2600" dirty="0" smtClean="0">
                <a:solidFill>
                  <a:srgbClr val="FFFF00"/>
                </a:solidFill>
              </a:rPr>
              <a:t>1</a:t>
            </a:r>
            <a:r>
              <a:rPr lang="en-US" sz="2600" baseline="30000" dirty="0" smtClean="0">
                <a:solidFill>
                  <a:srgbClr val="FFFF00"/>
                </a:solidFill>
              </a:rPr>
              <a:t>st</a:t>
            </a:r>
          </a:p>
          <a:p>
            <a:pPr marL="0" indent="0" algn="ctr">
              <a:buFont typeface="Arial" panose="020B0604020202020204" pitchFamily="34" charset="0"/>
              <a:buNone/>
              <a:tabLst>
                <a:tab pos="4289425" algn="l"/>
              </a:tabLst>
            </a:pPr>
            <a:endParaRPr lang="en-US" sz="2600" dirty="0" smtClean="0">
              <a:solidFill>
                <a:srgbClr val="FFFF00"/>
              </a:solidFill>
            </a:endParaRPr>
          </a:p>
          <a:p>
            <a:pPr marL="0" indent="0">
              <a:buFont typeface="Arial" panose="020B0604020202020204" pitchFamily="34" charset="0"/>
              <a:buNone/>
              <a:tabLst>
                <a:tab pos="4289425" algn="l"/>
              </a:tabLst>
            </a:pPr>
            <a:endParaRPr lang="en-US" sz="2600" dirty="0" smtClean="0">
              <a:solidFill>
                <a:srgbClr val="FFFF00"/>
              </a:solidFill>
            </a:endParaRPr>
          </a:p>
          <a:p>
            <a:pPr marL="0" indent="0">
              <a:buFont typeface="Arial" panose="020B0604020202020204" pitchFamily="34" charset="0"/>
              <a:buNone/>
            </a:pPr>
            <a:endParaRPr lang="en-US" sz="2600" dirty="0" smtClean="0">
              <a:solidFill>
                <a:srgbClr val="FFFF00"/>
              </a:solidFill>
            </a:endParaRPr>
          </a:p>
          <a:p>
            <a:pPr marL="0" indent="0">
              <a:buFont typeface="Arial" panose="020B0604020202020204" pitchFamily="34" charset="0"/>
              <a:buNone/>
            </a:pPr>
            <a:endParaRPr lang="en-US" sz="2600" dirty="0" smtClean="0">
              <a:solidFill>
                <a:srgbClr val="FFFF00"/>
              </a:solidFill>
            </a:endParaRPr>
          </a:p>
          <a:p>
            <a:pPr marL="0" indent="0">
              <a:buFont typeface="Arial" panose="020B0604020202020204" pitchFamily="34" charset="0"/>
              <a:buNone/>
            </a:pPr>
            <a:endParaRPr lang="en-US" sz="2600" dirty="0" smtClean="0">
              <a:solidFill>
                <a:srgbClr val="FFFFA7"/>
              </a:solidFill>
            </a:endParaRPr>
          </a:p>
          <a:p>
            <a:pPr marL="0" indent="0">
              <a:buFont typeface="Arial" panose="020B0604020202020204" pitchFamily="34" charset="0"/>
              <a:buNone/>
            </a:pPr>
            <a:endParaRPr lang="en-US" sz="2600" dirty="0">
              <a:solidFill>
                <a:srgbClr val="FFFFA7"/>
              </a:solidFill>
            </a:endParaRPr>
          </a:p>
        </p:txBody>
      </p:sp>
    </p:spTree>
    <p:extLst>
      <p:ext uri="{BB962C8B-B14F-4D97-AF65-F5344CB8AC3E}">
        <p14:creationId xmlns:p14="http://schemas.microsoft.com/office/powerpoint/2010/main" val="358834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2127932" y="163057"/>
            <a:ext cx="6939868" cy="906162"/>
          </a:xfrm>
        </p:spPr>
        <p:txBody>
          <a:bodyPr>
            <a:noAutofit/>
          </a:bodyPr>
          <a:lstStyle/>
          <a:p>
            <a:pPr>
              <a:lnSpc>
                <a:spcPct val="80000"/>
              </a:lnSpc>
            </a:pPr>
            <a:r>
              <a:rPr lang="en-US" sz="5400" b="1" dirty="0" smtClean="0">
                <a:solidFill>
                  <a:schemeClr val="bg2">
                    <a:lumMod val="75000"/>
                  </a:schemeClr>
                </a:solidFill>
                <a:effectLst>
                  <a:outerShdw blurRad="38100" dist="38100" dir="2700000" algn="tl">
                    <a:srgbClr val="000000"/>
                  </a:outerShdw>
                </a:effectLst>
              </a:rPr>
              <a:t>Acts 17:11</a:t>
            </a:r>
            <a:endParaRPr lang="en-US" sz="54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1295400"/>
            <a:ext cx="8763000" cy="3581400"/>
          </a:xfrm>
        </p:spPr>
        <p:txBody>
          <a:bodyPr>
            <a:noAutofit/>
          </a:bodyPr>
          <a:lstStyle/>
          <a:p>
            <a:pPr marL="0" indent="0">
              <a:lnSpc>
                <a:spcPct val="90000"/>
              </a:lnSpc>
              <a:spcBef>
                <a:spcPts val="0"/>
              </a:spcBef>
              <a:spcAft>
                <a:spcPts val="600"/>
              </a:spcAft>
              <a:buSzPct val="100000"/>
              <a:buNone/>
            </a:pPr>
            <a:r>
              <a:rPr lang="en-US" sz="3600" dirty="0" smtClean="0">
                <a:solidFill>
                  <a:srgbClr val="FFFF00"/>
                </a:solidFill>
              </a:rPr>
              <a:t>“Now </a:t>
            </a:r>
            <a:r>
              <a:rPr lang="en-US" sz="3600" dirty="0">
                <a:solidFill>
                  <a:srgbClr val="FFFF00"/>
                </a:solidFill>
              </a:rPr>
              <a:t>the </a:t>
            </a:r>
            <a:r>
              <a:rPr lang="en-US" sz="3600" dirty="0" err="1">
                <a:solidFill>
                  <a:srgbClr val="FFFF00"/>
                </a:solidFill>
              </a:rPr>
              <a:t>Bereans</a:t>
            </a:r>
            <a:r>
              <a:rPr lang="en-US" sz="3600" dirty="0">
                <a:solidFill>
                  <a:srgbClr val="FFFF00"/>
                </a:solidFill>
              </a:rPr>
              <a:t> were of more noble character than the Thessalonians, </a:t>
            </a:r>
            <a:r>
              <a:rPr lang="en-US" sz="3600" dirty="0">
                <a:solidFill>
                  <a:schemeClr val="bg1"/>
                </a:solidFill>
              </a:rPr>
              <a:t>for they received the message with great eagerness </a:t>
            </a:r>
            <a:r>
              <a:rPr lang="en-US" sz="3600" dirty="0">
                <a:solidFill>
                  <a:srgbClr val="FFFF00"/>
                </a:solidFill>
              </a:rPr>
              <a:t>and examined the Scriptures every day to see if what Paul said was true</a:t>
            </a:r>
            <a:r>
              <a:rPr lang="en-US" sz="3600" dirty="0" smtClean="0">
                <a:solidFill>
                  <a:srgbClr val="FFFF00"/>
                </a:solidFill>
              </a:rPr>
              <a:t>.”</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982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1000"/>
            <a:ext cx="6248278" cy="4339284"/>
          </a:xfrm>
          <a:prstGeom prst="rect">
            <a:avLst/>
          </a:prstGeom>
        </p:spPr>
      </p:pic>
      <p:sp>
        <p:nvSpPr>
          <p:cNvPr id="2" name="Title 1"/>
          <p:cNvSpPr>
            <a:spLocks noGrp="1"/>
          </p:cNvSpPr>
          <p:nvPr>
            <p:ph type="ctrTitle"/>
          </p:nvPr>
        </p:nvSpPr>
        <p:spPr>
          <a:xfrm>
            <a:off x="381000" y="3810000"/>
            <a:ext cx="8382000" cy="1089025"/>
          </a:xfrm>
        </p:spPr>
        <p:txBody>
          <a:bodyPr>
            <a:normAutofit fontScale="90000"/>
          </a:bodyPr>
          <a:lstStyle/>
          <a:p>
            <a:r>
              <a:rPr lang="en-US" sz="4500" b="1" dirty="0" smtClean="0">
                <a:solidFill>
                  <a:srgbClr val="FFFFA7"/>
                </a:solidFill>
                <a:effectLst>
                  <a:outerShdw blurRad="38100" dist="38100" dir="2700000" algn="tl">
                    <a:srgbClr val="000000"/>
                  </a:outerShdw>
                </a:effectLst>
              </a:rPr>
              <a:t>“Eagerly Receiving the </a:t>
            </a:r>
            <a:br>
              <a:rPr lang="en-US" sz="4500" b="1" dirty="0" smtClean="0">
                <a:solidFill>
                  <a:srgbClr val="FFFFA7"/>
                </a:solidFill>
                <a:effectLst>
                  <a:outerShdw blurRad="38100" dist="38100" dir="2700000" algn="tl">
                    <a:srgbClr val="000000"/>
                  </a:outerShdw>
                </a:effectLst>
              </a:rPr>
            </a:br>
            <a:r>
              <a:rPr lang="en-US" sz="4500" b="1" dirty="0" smtClean="0">
                <a:solidFill>
                  <a:srgbClr val="FFFFA7"/>
                </a:solidFill>
                <a:effectLst>
                  <a:outerShdw blurRad="38100" dist="38100" dir="2700000" algn="tl">
                    <a:srgbClr val="000000"/>
                  </a:outerShdw>
                </a:effectLst>
              </a:rPr>
              <a:t>Word of the Lord”</a:t>
            </a:r>
            <a:endParaRPr lang="en-US" sz="4500" b="1" dirty="0">
              <a:solidFill>
                <a:srgbClr val="FFFFA7"/>
              </a:solidFill>
              <a:effectLst>
                <a:outerShdw blurRad="38100" dist="38100" dir="2700000" algn="tl">
                  <a:srgbClr val="000000"/>
                </a:outerShdw>
              </a:effectLst>
            </a:endParaRPr>
          </a:p>
        </p:txBody>
      </p:sp>
      <p:sp>
        <p:nvSpPr>
          <p:cNvPr id="3" name="Subtitle 2"/>
          <p:cNvSpPr>
            <a:spLocks noGrp="1"/>
          </p:cNvSpPr>
          <p:nvPr>
            <p:ph type="subTitle" idx="1"/>
          </p:nvPr>
        </p:nvSpPr>
        <p:spPr>
          <a:xfrm>
            <a:off x="1447800" y="5029200"/>
            <a:ext cx="6400800" cy="762000"/>
          </a:xfrm>
        </p:spPr>
        <p:txBody>
          <a:bodyPr>
            <a:normAutofit/>
          </a:bodyPr>
          <a:lstStyle/>
          <a:p>
            <a:r>
              <a:rPr lang="en-US" sz="4400" b="1" dirty="0" smtClean="0">
                <a:solidFill>
                  <a:srgbClr val="FFFF00"/>
                </a:solidFill>
                <a:effectLst>
                  <a:outerShdw blurRad="38100" dist="38100" dir="2700000" algn="tl">
                    <a:srgbClr val="000000"/>
                  </a:outerShdw>
                </a:effectLst>
              </a:rPr>
              <a:t>(Acts 17:1-15)</a:t>
            </a:r>
            <a:endParaRPr lang="en-US" sz="4400" b="1"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17207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2127932" y="163057"/>
            <a:ext cx="6939868" cy="906162"/>
          </a:xfrm>
        </p:spPr>
        <p:txBody>
          <a:bodyPr>
            <a:noAutofit/>
          </a:bodyPr>
          <a:lstStyle/>
          <a:p>
            <a:pPr>
              <a:lnSpc>
                <a:spcPct val="80000"/>
              </a:lnSpc>
            </a:pPr>
            <a:r>
              <a:rPr lang="en-US" sz="3600" b="1" dirty="0" smtClean="0">
                <a:solidFill>
                  <a:schemeClr val="bg2">
                    <a:lumMod val="75000"/>
                  </a:schemeClr>
                </a:solidFill>
                <a:effectLst>
                  <a:outerShdw blurRad="38100" dist="38100" dir="2700000" algn="tl">
                    <a:srgbClr val="000000"/>
                  </a:outerShdw>
                </a:effectLst>
              </a:rPr>
              <a:t>What did the Berean Jews Believe?</a:t>
            </a:r>
            <a:endParaRPr lang="en-US" sz="36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990600"/>
            <a:ext cx="8763000" cy="5867400"/>
          </a:xfrm>
        </p:spPr>
        <p:txBody>
          <a:bodyPr>
            <a:noAutofit/>
          </a:bodyPr>
          <a:lstStyle/>
          <a:p>
            <a:pPr>
              <a:lnSpc>
                <a:spcPct val="90000"/>
              </a:lnSpc>
              <a:spcBef>
                <a:spcPts val="0"/>
              </a:spcBef>
              <a:spcAft>
                <a:spcPts val="600"/>
              </a:spcAft>
              <a:buSzPct val="100000"/>
              <a:buFontTx/>
              <a:buChar char="-"/>
            </a:pPr>
            <a:r>
              <a:rPr lang="en-US" sz="3000" b="1" dirty="0" smtClean="0">
                <a:solidFill>
                  <a:srgbClr val="FFC000"/>
                </a:solidFill>
                <a:effectLst>
                  <a:outerShdw blurRad="38100" dist="38100" dir="2700000" algn="tl">
                    <a:srgbClr val="000000">
                      <a:alpha val="43137"/>
                    </a:srgbClr>
                  </a:outerShdw>
                </a:effectLst>
              </a:rPr>
              <a:t>The Messiah was going to fulfill the OT prophecies</a:t>
            </a:r>
          </a:p>
          <a:p>
            <a:pPr lvl="1">
              <a:lnSpc>
                <a:spcPct val="90000"/>
              </a:lnSpc>
              <a:spcBef>
                <a:spcPts val="0"/>
              </a:spcBef>
              <a:spcAft>
                <a:spcPts val="600"/>
              </a:spcAft>
              <a:buSzPct val="100000"/>
              <a:buFontTx/>
              <a:buChar char="-"/>
            </a:pPr>
            <a:r>
              <a:rPr lang="en-US" b="1" dirty="0" smtClean="0">
                <a:solidFill>
                  <a:srgbClr val="FFFF7D"/>
                </a:solidFill>
                <a:effectLst>
                  <a:outerShdw blurRad="38100" dist="38100" dir="2700000" algn="tl">
                    <a:srgbClr val="000000">
                      <a:alpha val="43137"/>
                    </a:srgbClr>
                  </a:outerShdw>
                </a:effectLst>
              </a:rPr>
              <a:t>Universal Peace</a:t>
            </a:r>
          </a:p>
          <a:p>
            <a:pPr lvl="1">
              <a:lnSpc>
                <a:spcPct val="90000"/>
              </a:lnSpc>
              <a:spcBef>
                <a:spcPts val="0"/>
              </a:spcBef>
              <a:spcAft>
                <a:spcPts val="600"/>
              </a:spcAft>
              <a:buSzPct val="100000"/>
              <a:buFontTx/>
              <a:buChar char="-"/>
            </a:pPr>
            <a:r>
              <a:rPr lang="en-US" b="1" dirty="0" smtClean="0">
                <a:solidFill>
                  <a:srgbClr val="FFFF7D"/>
                </a:solidFill>
                <a:effectLst>
                  <a:outerShdw blurRad="38100" dist="38100" dir="2700000" algn="tl">
                    <a:srgbClr val="000000">
                      <a:alpha val="43137"/>
                    </a:srgbClr>
                  </a:outerShdw>
                </a:effectLst>
              </a:rPr>
              <a:t>Gathering of all the Jews back to Israel</a:t>
            </a:r>
          </a:p>
          <a:p>
            <a:pPr lvl="1">
              <a:lnSpc>
                <a:spcPct val="90000"/>
              </a:lnSpc>
              <a:spcBef>
                <a:spcPts val="0"/>
              </a:spcBef>
              <a:spcAft>
                <a:spcPts val="600"/>
              </a:spcAft>
              <a:buSzPct val="100000"/>
              <a:buFontTx/>
              <a:buChar char="-"/>
            </a:pPr>
            <a:r>
              <a:rPr lang="en-US" b="1" dirty="0" smtClean="0">
                <a:solidFill>
                  <a:srgbClr val="FFFF7D"/>
                </a:solidFill>
                <a:effectLst>
                  <a:outerShdw blurRad="38100" dist="38100" dir="2700000" algn="tl">
                    <a:srgbClr val="000000">
                      <a:alpha val="43137"/>
                    </a:srgbClr>
                  </a:outerShdw>
                </a:effectLst>
              </a:rPr>
              <a:t>The entire world united and worshipping God</a:t>
            </a:r>
          </a:p>
          <a:p>
            <a:pPr>
              <a:lnSpc>
                <a:spcPct val="90000"/>
              </a:lnSpc>
              <a:spcBef>
                <a:spcPts val="0"/>
              </a:spcBef>
              <a:spcAft>
                <a:spcPts val="600"/>
              </a:spcAft>
              <a:buSzPct val="100000"/>
              <a:buFontTx/>
              <a:buChar char="-"/>
            </a:pPr>
            <a:r>
              <a:rPr lang="en-US" sz="3000" b="1" dirty="0" smtClean="0">
                <a:solidFill>
                  <a:srgbClr val="FFC000"/>
                </a:solidFill>
                <a:effectLst>
                  <a:outerShdw blurRad="38100" dist="38100" dir="2700000" algn="tl">
                    <a:srgbClr val="000000">
                      <a:alpha val="43137"/>
                    </a:srgbClr>
                  </a:outerShdw>
                </a:effectLst>
              </a:rPr>
              <a:t>Luke 2:38 – </a:t>
            </a:r>
            <a:r>
              <a:rPr lang="en-US" sz="3000" dirty="0" smtClean="0">
                <a:solidFill>
                  <a:srgbClr val="FFFF7D"/>
                </a:solidFill>
                <a:effectLst>
                  <a:outerShdw blurRad="38100" dist="38100" dir="2700000" algn="tl">
                    <a:srgbClr val="000000">
                      <a:alpha val="43137"/>
                    </a:srgbClr>
                  </a:outerShdw>
                </a:effectLst>
              </a:rPr>
              <a:t>“</a:t>
            </a:r>
            <a:r>
              <a:rPr lang="en-US" sz="3000" dirty="0" smtClean="0">
                <a:solidFill>
                  <a:srgbClr val="FFFF7D"/>
                </a:solidFill>
                <a:effectLst>
                  <a:outerShdw blurRad="38100" dist="38100" dir="2700000" algn="tl">
                    <a:srgbClr val="000000">
                      <a:alpha val="43137"/>
                    </a:srgbClr>
                  </a:outerShdw>
                </a:effectLst>
              </a:rPr>
              <a:t>Coming </a:t>
            </a:r>
            <a:r>
              <a:rPr lang="en-US" sz="3000" dirty="0">
                <a:solidFill>
                  <a:srgbClr val="FFFF7D"/>
                </a:solidFill>
                <a:effectLst>
                  <a:outerShdw blurRad="38100" dist="38100" dir="2700000" algn="tl">
                    <a:srgbClr val="000000">
                      <a:alpha val="43137"/>
                    </a:srgbClr>
                  </a:outerShdw>
                </a:effectLst>
              </a:rPr>
              <a:t>up to them at that very moment, she gave thanks to God and spoke about the child to all who were looking forward to the redemption of </a:t>
            </a:r>
            <a:r>
              <a:rPr lang="en-US" sz="3000" dirty="0" smtClean="0">
                <a:solidFill>
                  <a:srgbClr val="FFFF7D"/>
                </a:solidFill>
                <a:effectLst>
                  <a:outerShdw blurRad="38100" dist="38100" dir="2700000" algn="tl">
                    <a:srgbClr val="000000">
                      <a:alpha val="43137"/>
                    </a:srgbClr>
                  </a:outerShdw>
                </a:effectLst>
              </a:rPr>
              <a:t>Jerusalem.”</a:t>
            </a:r>
          </a:p>
          <a:p>
            <a:pPr>
              <a:lnSpc>
                <a:spcPct val="90000"/>
              </a:lnSpc>
              <a:spcBef>
                <a:spcPts val="0"/>
              </a:spcBef>
              <a:spcAft>
                <a:spcPts val="600"/>
              </a:spcAft>
              <a:buSzPct val="100000"/>
              <a:buFontTx/>
              <a:buChar char="-"/>
            </a:pPr>
            <a:r>
              <a:rPr lang="en-US" sz="3000" b="1" dirty="0">
                <a:solidFill>
                  <a:srgbClr val="FFC000"/>
                </a:solidFill>
                <a:effectLst>
                  <a:outerShdw blurRad="38100" dist="38100" dir="2700000" algn="tl">
                    <a:srgbClr val="000000">
                      <a:alpha val="43137"/>
                    </a:srgbClr>
                  </a:outerShdw>
                </a:effectLst>
              </a:rPr>
              <a:t>Mark </a:t>
            </a:r>
            <a:r>
              <a:rPr lang="en-US" sz="3000" b="1" dirty="0" smtClean="0">
                <a:solidFill>
                  <a:srgbClr val="FFC000"/>
                </a:solidFill>
                <a:effectLst>
                  <a:outerShdw blurRad="38100" dist="38100" dir="2700000" algn="tl">
                    <a:srgbClr val="000000">
                      <a:alpha val="43137"/>
                    </a:srgbClr>
                  </a:outerShdw>
                </a:effectLst>
              </a:rPr>
              <a:t>8:31-32 </a:t>
            </a:r>
            <a:r>
              <a:rPr lang="en-US" sz="3000" dirty="0" smtClean="0">
                <a:solidFill>
                  <a:srgbClr val="FFFF7D"/>
                </a:solidFill>
                <a:effectLst>
                  <a:outerShdw blurRad="38100" dist="38100" dir="2700000" algn="tl">
                    <a:srgbClr val="000000">
                      <a:alpha val="43137"/>
                    </a:srgbClr>
                  </a:outerShdw>
                </a:effectLst>
              </a:rPr>
              <a:t>- Peter questioned Jesus statement about having to die</a:t>
            </a:r>
          </a:p>
          <a:p>
            <a:pPr>
              <a:lnSpc>
                <a:spcPct val="90000"/>
              </a:lnSpc>
              <a:spcBef>
                <a:spcPts val="0"/>
              </a:spcBef>
              <a:spcAft>
                <a:spcPts val="600"/>
              </a:spcAft>
              <a:buSzPct val="100000"/>
              <a:buFontTx/>
              <a:buChar char="-"/>
            </a:pPr>
            <a:r>
              <a:rPr lang="en-US" sz="3000" b="1" dirty="0" smtClean="0">
                <a:solidFill>
                  <a:srgbClr val="FFC000"/>
                </a:solidFill>
                <a:effectLst>
                  <a:outerShdw blurRad="38100" dist="38100" dir="2700000" algn="tl">
                    <a:srgbClr val="000000">
                      <a:alpha val="43137"/>
                    </a:srgbClr>
                  </a:outerShdw>
                </a:effectLst>
              </a:rPr>
              <a:t>Luke </a:t>
            </a:r>
            <a:r>
              <a:rPr lang="en-US" sz="3000" b="1" dirty="0">
                <a:solidFill>
                  <a:srgbClr val="FFC000"/>
                </a:solidFill>
                <a:effectLst>
                  <a:outerShdw blurRad="38100" dist="38100" dir="2700000" algn="tl">
                    <a:srgbClr val="000000">
                      <a:alpha val="43137"/>
                    </a:srgbClr>
                  </a:outerShdw>
                </a:effectLst>
              </a:rPr>
              <a:t>24:44-48 </a:t>
            </a:r>
            <a:r>
              <a:rPr lang="en-US" sz="3000" dirty="0">
                <a:solidFill>
                  <a:srgbClr val="FFFF7D"/>
                </a:solidFill>
                <a:effectLst>
                  <a:outerShdw blurRad="38100" dist="38100" dir="2700000" algn="tl">
                    <a:srgbClr val="000000">
                      <a:alpha val="43137"/>
                    </a:srgbClr>
                  </a:outerShdw>
                </a:effectLst>
              </a:rPr>
              <a:t>– Jesus states that </a:t>
            </a:r>
            <a:r>
              <a:rPr lang="en-US" sz="3000" dirty="0" err="1">
                <a:solidFill>
                  <a:srgbClr val="FFFF7D"/>
                </a:solidFill>
                <a:effectLst>
                  <a:outerShdw blurRad="38100" dist="38100" dir="2700000" algn="tl">
                    <a:srgbClr val="000000">
                      <a:alpha val="43137"/>
                    </a:srgbClr>
                  </a:outerShdw>
                </a:effectLst>
              </a:rPr>
              <a:t>everthing</a:t>
            </a:r>
            <a:r>
              <a:rPr lang="en-US" sz="3000" dirty="0">
                <a:solidFill>
                  <a:srgbClr val="FFFF7D"/>
                </a:solidFill>
                <a:effectLst>
                  <a:outerShdw blurRad="38100" dist="38100" dir="2700000" algn="tl">
                    <a:srgbClr val="000000">
                      <a:alpha val="43137"/>
                    </a:srgbClr>
                  </a:outerShdw>
                </a:effectLst>
              </a:rPr>
              <a:t> that </a:t>
            </a:r>
            <a:r>
              <a:rPr lang="en-US" sz="3000" dirty="0" smtClean="0">
                <a:solidFill>
                  <a:srgbClr val="FFFF7D"/>
                </a:solidFill>
                <a:effectLst>
                  <a:outerShdw blurRad="38100" dist="38100" dir="2700000" algn="tl">
                    <a:srgbClr val="000000">
                      <a:alpha val="43137"/>
                    </a:srgbClr>
                  </a:outerShdw>
                </a:effectLst>
              </a:rPr>
              <a:t>occurred was </a:t>
            </a:r>
            <a:r>
              <a:rPr lang="en-US" sz="3000" dirty="0" err="1" smtClean="0">
                <a:solidFill>
                  <a:srgbClr val="FFFF7D"/>
                </a:solidFill>
                <a:effectLst>
                  <a:outerShdw blurRad="38100" dist="38100" dir="2700000" algn="tl">
                    <a:srgbClr val="000000">
                      <a:alpha val="43137"/>
                    </a:srgbClr>
                  </a:outerShdw>
                </a:effectLst>
              </a:rPr>
              <a:t>prophecied</a:t>
            </a:r>
            <a:r>
              <a:rPr lang="en-US" sz="3000" dirty="0" smtClean="0">
                <a:solidFill>
                  <a:srgbClr val="FFFF7D"/>
                </a:solidFill>
                <a:effectLst>
                  <a:outerShdw blurRad="38100" dist="38100" dir="2700000" algn="tl">
                    <a:srgbClr val="000000">
                      <a:alpha val="43137"/>
                    </a:srgbClr>
                  </a:outerShdw>
                </a:effectLst>
              </a:rPr>
              <a:t> in </a:t>
            </a:r>
            <a:r>
              <a:rPr lang="en-US" sz="3000" dirty="0">
                <a:solidFill>
                  <a:srgbClr val="FFFF7D"/>
                </a:solidFill>
                <a:effectLst>
                  <a:outerShdw blurRad="38100" dist="38100" dir="2700000" algn="tl">
                    <a:srgbClr val="000000">
                      <a:alpha val="43137"/>
                    </a:srgbClr>
                  </a:outerShdw>
                </a:effectLst>
              </a:rPr>
              <a:t>the scriptures</a:t>
            </a:r>
          </a:p>
          <a:p>
            <a:pPr marL="0" indent="0">
              <a:lnSpc>
                <a:spcPct val="90000"/>
              </a:lnSpc>
              <a:spcBef>
                <a:spcPts val="0"/>
              </a:spcBef>
              <a:spcAft>
                <a:spcPts val="600"/>
              </a:spcAft>
              <a:buSzPct val="100000"/>
              <a:buNone/>
            </a:pPr>
            <a:endParaRPr lang="en-U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5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2127932" y="163057"/>
            <a:ext cx="6939868" cy="906162"/>
          </a:xfrm>
        </p:spPr>
        <p:txBody>
          <a:bodyPr>
            <a:noAutofit/>
          </a:bodyPr>
          <a:lstStyle/>
          <a:p>
            <a:pPr>
              <a:lnSpc>
                <a:spcPct val="80000"/>
              </a:lnSpc>
            </a:pPr>
            <a:r>
              <a:rPr lang="en-US" sz="3600" b="1" dirty="0" smtClean="0">
                <a:solidFill>
                  <a:schemeClr val="bg2">
                    <a:lumMod val="75000"/>
                  </a:schemeClr>
                </a:solidFill>
                <a:effectLst>
                  <a:outerShdw blurRad="38100" dist="38100" dir="2700000" algn="tl">
                    <a:srgbClr val="000000"/>
                  </a:outerShdw>
                </a:effectLst>
              </a:rPr>
              <a:t>What did the Berean Jews Believe?</a:t>
            </a:r>
            <a:endParaRPr lang="en-US" sz="36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1295400"/>
            <a:ext cx="8763000" cy="3581400"/>
          </a:xfrm>
        </p:spPr>
        <p:txBody>
          <a:bodyPr>
            <a:noAutofit/>
          </a:bodyPr>
          <a:lstStyle/>
          <a:p>
            <a:pPr>
              <a:lnSpc>
                <a:spcPct val="90000"/>
              </a:lnSpc>
              <a:spcBef>
                <a:spcPts val="0"/>
              </a:spcBef>
              <a:spcAft>
                <a:spcPts val="600"/>
              </a:spcAft>
              <a:buSzPct val="100000"/>
              <a:buFontTx/>
              <a:buChar char="-"/>
            </a:pPr>
            <a:r>
              <a:rPr lang="en-US" b="1" dirty="0" smtClean="0">
                <a:solidFill>
                  <a:srgbClr val="FFC000"/>
                </a:solidFill>
                <a:effectLst>
                  <a:outerShdw blurRad="38100" dist="38100" dir="2700000" algn="tl">
                    <a:srgbClr val="000000">
                      <a:alpha val="43137"/>
                    </a:srgbClr>
                  </a:outerShdw>
                </a:effectLst>
              </a:rPr>
              <a:t>Jesus taught a ‘new’ Law</a:t>
            </a:r>
          </a:p>
          <a:p>
            <a:pPr lvl="1">
              <a:lnSpc>
                <a:spcPct val="90000"/>
              </a:lnSpc>
              <a:spcBef>
                <a:spcPts val="0"/>
              </a:spcBef>
              <a:spcAft>
                <a:spcPts val="600"/>
              </a:spcAft>
              <a:buSzPct val="100000"/>
              <a:buFontTx/>
              <a:buChar char="-"/>
            </a:pPr>
            <a:r>
              <a:rPr lang="en-US" dirty="0" smtClean="0">
                <a:solidFill>
                  <a:srgbClr val="FFFF7D"/>
                </a:solidFill>
                <a:effectLst>
                  <a:outerShdw blurRad="38100" dist="38100" dir="2700000" algn="tl">
                    <a:srgbClr val="000000">
                      <a:alpha val="43137"/>
                    </a:srgbClr>
                  </a:outerShdw>
                </a:effectLst>
              </a:rPr>
              <a:t>Redemption is now through Jesus, not the Law</a:t>
            </a:r>
          </a:p>
          <a:p>
            <a:pPr lvl="1">
              <a:lnSpc>
                <a:spcPct val="90000"/>
              </a:lnSpc>
              <a:spcBef>
                <a:spcPts val="0"/>
              </a:spcBef>
              <a:spcAft>
                <a:spcPts val="600"/>
              </a:spcAft>
              <a:buSzPct val="100000"/>
              <a:buFontTx/>
              <a:buChar char="-"/>
            </a:pPr>
            <a:r>
              <a:rPr lang="en-US" dirty="0" smtClean="0">
                <a:solidFill>
                  <a:srgbClr val="FFFF7D"/>
                </a:solidFill>
                <a:effectLst>
                  <a:outerShdw blurRad="38100" dist="38100" dir="2700000" algn="tl">
                    <a:srgbClr val="000000">
                      <a:alpha val="43137"/>
                    </a:srgbClr>
                  </a:outerShdw>
                </a:effectLst>
              </a:rPr>
              <a:t>Grace vs. Sacrificial System</a:t>
            </a:r>
          </a:p>
          <a:p>
            <a:pPr>
              <a:lnSpc>
                <a:spcPct val="90000"/>
              </a:lnSpc>
              <a:spcBef>
                <a:spcPts val="0"/>
              </a:spcBef>
              <a:spcAft>
                <a:spcPts val="600"/>
              </a:spcAft>
              <a:buSzPct val="100000"/>
              <a:buFontTx/>
              <a:buChar char="-"/>
            </a:pPr>
            <a:r>
              <a:rPr lang="en-US" b="1" dirty="0" smtClean="0">
                <a:solidFill>
                  <a:srgbClr val="FFC000"/>
                </a:solidFill>
                <a:effectLst>
                  <a:outerShdw blurRad="38100" dist="38100" dir="2700000" algn="tl">
                    <a:srgbClr val="000000">
                      <a:alpha val="43137"/>
                    </a:srgbClr>
                  </a:outerShdw>
                </a:effectLst>
              </a:rPr>
              <a:t>John 5:39-40, 45-47</a:t>
            </a:r>
          </a:p>
          <a:p>
            <a:pPr lvl="1">
              <a:lnSpc>
                <a:spcPct val="90000"/>
              </a:lnSpc>
              <a:spcBef>
                <a:spcPts val="0"/>
              </a:spcBef>
              <a:spcAft>
                <a:spcPts val="600"/>
              </a:spcAft>
              <a:buSzPct val="100000"/>
              <a:buFontTx/>
              <a:buChar char="-"/>
            </a:pPr>
            <a:r>
              <a:rPr lang="en-US" dirty="0" smtClean="0">
                <a:solidFill>
                  <a:srgbClr val="FFFFA7"/>
                </a:solidFill>
                <a:effectLst>
                  <a:outerShdw blurRad="38100" dist="38100" dir="2700000" algn="tl">
                    <a:srgbClr val="000000">
                      <a:alpha val="43137"/>
                    </a:srgbClr>
                  </a:outerShdw>
                </a:effectLst>
              </a:rPr>
              <a:t>Jesus was telling them that HE was the fulfillment of the Law.</a:t>
            </a:r>
          </a:p>
        </p:txBody>
      </p:sp>
    </p:spTree>
    <p:extLst>
      <p:ext uri="{BB962C8B-B14F-4D97-AF65-F5344CB8AC3E}">
        <p14:creationId xmlns:p14="http://schemas.microsoft.com/office/powerpoint/2010/main" val="49681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27950</TotalTime>
  <Words>589</Words>
  <Application>Microsoft Office PowerPoint</Application>
  <PresentationFormat>On-screen Show (4:3)</PresentationFormat>
  <Paragraphs>66</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Acts 17:1-15</vt:lpstr>
      <vt:lpstr>‘How to Study the Bible’ Class Schedule</vt:lpstr>
      <vt:lpstr>Acts 17:11</vt:lpstr>
      <vt:lpstr>“Eagerly Receiving the  Word of the Lord”</vt:lpstr>
      <vt:lpstr>What did the Berean Jews Believe?</vt:lpstr>
      <vt:lpstr>What did the Berean Jews Believe?</vt:lpstr>
      <vt:lpstr>How did Paul Present the Gospel?</vt:lpstr>
      <vt:lpstr>“…received the word with great eagerness…”</vt:lpstr>
      <vt:lpstr>PowerPoint Presentation</vt:lpstr>
      <vt:lpstr>“…received the word with great eagerness…”</vt:lpstr>
      <vt:lpstr>Do We Eagerly Receive God’s Truth?</vt:lpstr>
      <vt:lpstr>2 Timothy 4:3-4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Constantly in Prayer</dc:title>
  <dc:creator>Shawn McCracken</dc:creator>
  <cp:lastModifiedBy>Scott Wiens</cp:lastModifiedBy>
  <cp:revision>403</cp:revision>
  <dcterms:created xsi:type="dcterms:W3CDTF">2013-08-10T13:23:42Z</dcterms:created>
  <dcterms:modified xsi:type="dcterms:W3CDTF">2014-07-20T12:30:09Z</dcterms:modified>
</cp:coreProperties>
</file>