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0" r:id="rId2"/>
    <p:sldId id="428" r:id="rId3"/>
    <p:sldId id="399" r:id="rId4"/>
    <p:sldId id="476" r:id="rId5"/>
    <p:sldId id="478" r:id="rId6"/>
    <p:sldId id="477" r:id="rId7"/>
    <p:sldId id="485" r:id="rId8"/>
    <p:sldId id="484" r:id="rId9"/>
    <p:sldId id="486" r:id="rId10"/>
    <p:sldId id="487" r:id="rId11"/>
    <p:sldId id="488" r:id="rId12"/>
    <p:sldId id="489" r:id="rId13"/>
    <p:sldId id="490" r:id="rId14"/>
    <p:sldId id="44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862D"/>
    <a:srgbClr val="FFFF7D"/>
    <a:srgbClr val="FFFFA7"/>
    <a:srgbClr val="FFFF66"/>
    <a:srgbClr val="D1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73" autoAdjust="0"/>
    <p:restoredTop sz="94906" autoAdjust="0"/>
  </p:normalViewPr>
  <p:slideViewPr>
    <p:cSldViewPr>
      <p:cViewPr>
        <p:scale>
          <a:sx n="75" d="100"/>
          <a:sy n="75" d="100"/>
        </p:scale>
        <p:origin x="-1590" y="-3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25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CDA8F-EB09-47AF-BD37-E486A9291CAB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B43F-26F5-43D7-90B9-BEF9741E3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8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B43F-26F5-43D7-90B9-BEF9741E38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83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31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75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35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1159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710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359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17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552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87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67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65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A48BB-04AA-419F-AE94-FD3960E7C703}" type="datetimeFigureOut">
              <a:rPr lang="en-US" smtClean="0"/>
              <a:t>8/10/2014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86654B-2979-4547-9873-E26ACFBBF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9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18:26</a:t>
            </a:r>
            <a:r>
              <a:rPr lang="en-US" sz="4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</a:t>
            </a: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…But </a:t>
            </a:r>
            <a:r>
              <a:rPr lang="en-US" dirty="0">
                <a:solidFill>
                  <a:srgbClr val="FFC000"/>
                </a:solidFill>
              </a:rPr>
              <a:t>when ﻿Priscilla and Aquila heard him, they took him aside and explained to him ﻿the way of God more </a:t>
            </a:r>
            <a:r>
              <a:rPr lang="en-US" dirty="0" smtClean="0">
                <a:solidFill>
                  <a:srgbClr val="FFC000"/>
                </a:solidFill>
              </a:rPr>
              <a:t>accurately.</a:t>
            </a:r>
          </a:p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en-US" sz="3000" dirty="0" smtClean="0">
                <a:solidFill>
                  <a:srgbClr val="FFC000"/>
                </a:solidFill>
              </a:rPr>
              <a:t>They approached him boldly but tactfully</a:t>
            </a:r>
          </a:p>
          <a:p>
            <a:pPr>
              <a:buFontTx/>
              <a:buChar char="-"/>
            </a:pPr>
            <a:r>
              <a:rPr lang="en-US" sz="3000" dirty="0" smtClean="0">
                <a:solidFill>
                  <a:srgbClr val="FFC000"/>
                </a:solidFill>
              </a:rPr>
              <a:t>They KNEW what part of the gospel he was missing</a:t>
            </a:r>
          </a:p>
          <a:p>
            <a:pPr>
              <a:buFontTx/>
              <a:buChar char="-"/>
            </a:pPr>
            <a:r>
              <a:rPr lang="en-US" sz="3000" dirty="0" smtClean="0">
                <a:solidFill>
                  <a:srgbClr val="FFC000"/>
                </a:solidFill>
              </a:rPr>
              <a:t>They KNEW how to teach him the rest of the truth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The great Apollos humbled himself and allowed two lowly tentmakers to teach him.</a:t>
            </a:r>
          </a:p>
        </p:txBody>
      </p:sp>
    </p:spTree>
    <p:extLst>
      <p:ext uri="{BB962C8B-B14F-4D97-AF65-F5344CB8AC3E}">
        <p14:creationId xmlns:p14="http://schemas.microsoft.com/office/powerpoint/2010/main" val="354737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18:27-28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28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And </a:t>
            </a:r>
            <a:r>
              <a:rPr lang="en-US" sz="3200" dirty="0">
                <a:solidFill>
                  <a:srgbClr val="FFC000"/>
                </a:solidFill>
              </a:rPr>
              <a:t>when he wanted to go across to ﻿﻿Achaia, ﻿﻿the brethren encouraged him and wrote to ﻿﻿the disciples to welcome him; and when he had arrived, he greatly ﻿﻿helped those who had believed through grace, </a:t>
            </a:r>
            <a:r>
              <a:rPr lang="en-US" sz="2000" dirty="0">
                <a:solidFill>
                  <a:srgbClr val="FFC000"/>
                </a:solidFill>
              </a:rPr>
              <a:t>28</a:t>
            </a:r>
            <a:r>
              <a:rPr lang="en-US" sz="3200" dirty="0">
                <a:solidFill>
                  <a:srgbClr val="FFC000"/>
                </a:solidFill>
              </a:rPr>
              <a:t> for he powerfully refuted the Jews in public, demonstrating ﻿﻿by the Scriptures that ﻿﻿Jesus was the ﻿﻿Christ. </a:t>
            </a:r>
          </a:p>
        </p:txBody>
      </p:sp>
    </p:spTree>
    <p:extLst>
      <p:ext uri="{BB962C8B-B14F-4D97-AF65-F5344CB8AC3E}">
        <p14:creationId xmlns:p14="http://schemas.microsoft.com/office/powerpoint/2010/main" val="280729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18:27-28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US" sz="2000" dirty="0">
                <a:solidFill>
                  <a:srgbClr val="FFC000"/>
                </a:solidFill>
              </a:rPr>
              <a:t>28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smtClean="0">
                <a:solidFill>
                  <a:srgbClr val="FFC000"/>
                </a:solidFill>
              </a:rPr>
              <a:t>And </a:t>
            </a:r>
            <a:r>
              <a:rPr lang="en-US" sz="3200" dirty="0">
                <a:solidFill>
                  <a:srgbClr val="FFC000"/>
                </a:solidFill>
              </a:rPr>
              <a:t>when he wanted to go across to ﻿﻿Achaia, ﻿﻿the brethren encouraged him and wrote to ﻿﻿the disciples to welcome him; and when he had arrived, </a:t>
            </a:r>
            <a:r>
              <a:rPr lang="en-US" sz="3200" dirty="0">
                <a:solidFill>
                  <a:srgbClr val="FFFF00"/>
                </a:solidFill>
              </a:rPr>
              <a:t>he greatly ﻿﻿helped those who had believed through grace</a:t>
            </a:r>
            <a:r>
              <a:rPr lang="en-US" sz="3200" dirty="0">
                <a:solidFill>
                  <a:srgbClr val="FFC000"/>
                </a:solidFill>
              </a:rPr>
              <a:t>, </a:t>
            </a:r>
            <a:r>
              <a:rPr lang="en-US" sz="2000" dirty="0">
                <a:solidFill>
                  <a:srgbClr val="FFC000"/>
                </a:solidFill>
              </a:rPr>
              <a:t>28</a:t>
            </a:r>
            <a:r>
              <a:rPr lang="en-US" sz="3200" dirty="0">
                <a:solidFill>
                  <a:srgbClr val="FFC000"/>
                </a:solidFill>
              </a:rPr>
              <a:t> </a:t>
            </a:r>
            <a:r>
              <a:rPr lang="en-US" sz="3200" dirty="0">
                <a:solidFill>
                  <a:srgbClr val="FFFF00"/>
                </a:solidFill>
              </a:rPr>
              <a:t>for he powerfully refuted the Jews in public, demonstrating ﻿﻿by the Scriptures that ﻿﻿Jesus was the ﻿﻿Christ</a:t>
            </a:r>
            <a:r>
              <a:rPr lang="en-US" sz="3200" dirty="0">
                <a:solidFill>
                  <a:srgbClr val="FFC0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9386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955800" y="163057"/>
            <a:ext cx="7391400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2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Gospel &amp; the Commission</a:t>
            </a:r>
            <a:endParaRPr lang="en-US" sz="42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00" y="990600"/>
            <a:ext cx="4483100" cy="5638800"/>
          </a:xfrm>
        </p:spPr>
        <p:txBody>
          <a:bodyPr>
            <a:noAutofit/>
          </a:bodyPr>
          <a:lstStyle/>
          <a:p>
            <a:pPr marL="0" indent="0" algn="ctr"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Gospel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are all sinners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Penalty of sin is death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Jesus died to pay that penalty for those who believe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must repent of our sins and be baptized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95800" y="990600"/>
            <a:ext cx="4483100" cy="56388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spcAft>
                <a:spcPts val="1200"/>
              </a:spcAft>
              <a:buSzPct val="100000"/>
              <a:buNone/>
            </a:pPr>
            <a:r>
              <a:rPr lang="en-US" sz="3600" b="1" dirty="0" smtClean="0"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Great Commission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the gospel to all the world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Proclaim the gospel message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 disciples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Repeat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04800" y="2514600"/>
            <a:ext cx="4038600" cy="1752600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0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Becoming a Disciple</a:t>
            </a:r>
            <a:endParaRPr lang="en-US" sz="3600" b="1" dirty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724400" y="2501900"/>
            <a:ext cx="4038600" cy="1752600"/>
          </a:xfrm>
          <a:prstGeom prst="rect">
            <a:avLst/>
          </a:prstGeom>
          <a:solidFill>
            <a:schemeClr val="tx1">
              <a:lumMod val="50000"/>
              <a:lumOff val="50000"/>
              <a:alpha val="68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80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</a:t>
            </a:r>
          </a:p>
          <a:p>
            <a:pPr>
              <a:lnSpc>
                <a:spcPct val="80000"/>
              </a:lnSpc>
            </a:pP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Discipling Others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498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48" y="-28699"/>
            <a:ext cx="9229106" cy="6934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3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63" y="-49213"/>
            <a:ext cx="9255126" cy="696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8178800" cy="6134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3124200" cy="313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1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6670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18:1-28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304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18:24-26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24</a:t>
            </a:r>
            <a:r>
              <a:rPr lang="en-US" sz="3000" dirty="0" smtClean="0">
                <a:solidFill>
                  <a:srgbClr val="FFC000"/>
                </a:solidFill>
              </a:rPr>
              <a:t> Now </a:t>
            </a:r>
            <a:r>
              <a:rPr lang="en-US" sz="3000" dirty="0">
                <a:solidFill>
                  <a:srgbClr val="FFC000"/>
                </a:solidFill>
              </a:rPr>
              <a:t>a Jew named ﻿</a:t>
            </a:r>
            <a:r>
              <a:rPr lang="en-US" sz="3000" dirty="0" smtClean="0">
                <a:solidFill>
                  <a:srgbClr val="FFC000"/>
                </a:solidFill>
              </a:rPr>
              <a:t>Apollos</a:t>
            </a:r>
            <a:r>
              <a:rPr lang="en-US" sz="3000" dirty="0">
                <a:solidFill>
                  <a:srgbClr val="FFC000"/>
                </a:solidFill>
              </a:rPr>
              <a:t>, an ﻿</a:t>
            </a:r>
            <a:r>
              <a:rPr lang="en-US" sz="3000" dirty="0" smtClean="0">
                <a:solidFill>
                  <a:srgbClr val="FFC000"/>
                </a:solidFill>
              </a:rPr>
              <a:t>Alexandrian </a:t>
            </a:r>
            <a:r>
              <a:rPr lang="en-US" sz="3000" dirty="0">
                <a:solidFill>
                  <a:srgbClr val="FFC000"/>
                </a:solidFill>
              </a:rPr>
              <a:t>by birth, ﻿an eloquent man, came to ﻿Ephesus; and he was mighty in the Scriptures. </a:t>
            </a:r>
            <a:r>
              <a:rPr lang="en-US" sz="2000" dirty="0" smtClean="0">
                <a:solidFill>
                  <a:srgbClr val="FFC000"/>
                </a:solidFill>
              </a:rPr>
              <a:t>25</a:t>
            </a:r>
            <a:r>
              <a:rPr lang="en-US" sz="3000" dirty="0">
                <a:solidFill>
                  <a:srgbClr val="FFC000"/>
                </a:solidFill>
              </a:rPr>
              <a:t> </a:t>
            </a:r>
            <a:r>
              <a:rPr lang="en-US" sz="3000" dirty="0" smtClean="0">
                <a:solidFill>
                  <a:srgbClr val="FFC000"/>
                </a:solidFill>
              </a:rPr>
              <a:t>This </a:t>
            </a:r>
            <a:r>
              <a:rPr lang="en-US" sz="3000" dirty="0">
                <a:solidFill>
                  <a:srgbClr val="FFC000"/>
                </a:solidFill>
              </a:rPr>
              <a:t>man had been instructed in ﻿</a:t>
            </a:r>
            <a:r>
              <a:rPr lang="en-US" sz="3000" dirty="0" smtClean="0">
                <a:solidFill>
                  <a:srgbClr val="FFC000"/>
                </a:solidFill>
              </a:rPr>
              <a:t>the </a:t>
            </a:r>
            <a:r>
              <a:rPr lang="en-US" sz="3000" dirty="0">
                <a:solidFill>
                  <a:srgbClr val="FFC000"/>
                </a:solidFill>
              </a:rPr>
              <a:t>way of the Lord; and being fervent in spirit, he was speaking and teaching accurately the things concerning Jesus, being acquainted only with ﻿the baptism of John; </a:t>
            </a:r>
            <a:r>
              <a:rPr lang="en-US" sz="2000" dirty="0" smtClean="0">
                <a:solidFill>
                  <a:srgbClr val="FFC000"/>
                </a:solidFill>
              </a:rPr>
              <a:t>26</a:t>
            </a:r>
            <a:r>
              <a:rPr lang="en-US" sz="2800" dirty="0" smtClean="0">
                <a:solidFill>
                  <a:srgbClr val="FFC000"/>
                </a:solidFill>
              </a:rPr>
              <a:t> </a:t>
            </a:r>
            <a:r>
              <a:rPr lang="en-US" sz="3000" dirty="0" smtClean="0">
                <a:solidFill>
                  <a:srgbClr val="FFC000"/>
                </a:solidFill>
              </a:rPr>
              <a:t>and </a:t>
            </a:r>
            <a:r>
              <a:rPr lang="en-US" sz="3000" dirty="0">
                <a:solidFill>
                  <a:srgbClr val="FFC000"/>
                </a:solidFill>
              </a:rPr>
              <a:t>﻿﻿he began to speak out boldly in the synagogue. But when ﻿</a:t>
            </a:r>
            <a:r>
              <a:rPr lang="en-US" sz="3000" dirty="0" smtClean="0">
                <a:solidFill>
                  <a:srgbClr val="FFC000"/>
                </a:solidFill>
              </a:rPr>
              <a:t>Priscilla </a:t>
            </a:r>
            <a:r>
              <a:rPr lang="en-US" sz="3000" dirty="0">
                <a:solidFill>
                  <a:srgbClr val="FFC000"/>
                </a:solidFill>
              </a:rPr>
              <a:t>and Aquila heard him, they took him aside and explained to him ﻿</a:t>
            </a:r>
            <a:r>
              <a:rPr lang="en-US" sz="3000" dirty="0" smtClean="0">
                <a:solidFill>
                  <a:srgbClr val="FFC000"/>
                </a:solidFill>
              </a:rPr>
              <a:t>the </a:t>
            </a:r>
            <a:r>
              <a:rPr lang="en-US" sz="3000" dirty="0">
                <a:solidFill>
                  <a:srgbClr val="FFC000"/>
                </a:solidFill>
              </a:rPr>
              <a:t>way of God more accurately. </a:t>
            </a:r>
          </a:p>
        </p:txBody>
      </p:sp>
    </p:spTree>
    <p:extLst>
      <p:ext uri="{BB962C8B-B14F-4D97-AF65-F5344CB8AC3E}">
        <p14:creationId xmlns:p14="http://schemas.microsoft.com/office/powerpoint/2010/main" val="352982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81000"/>
            <a:ext cx="6248278" cy="4339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3505200"/>
            <a:ext cx="8382000" cy="1089025"/>
          </a:xfrm>
        </p:spPr>
        <p:txBody>
          <a:bodyPr>
            <a:normAutofit/>
          </a:bodyPr>
          <a:lstStyle/>
          <a:p>
            <a:r>
              <a:rPr lang="en-US" sz="4500" b="1" dirty="0" smtClean="0">
                <a:solidFill>
                  <a:srgbClr val="FFFFA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Apollos: Student &amp; Teacher</a:t>
            </a:r>
            <a:endParaRPr lang="en-US" sz="4500" b="1" dirty="0">
              <a:solidFill>
                <a:srgbClr val="FFFFA7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95800"/>
            <a:ext cx="6400800" cy="762000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(Acts 18)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0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36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was Apollos?</a:t>
            </a:r>
            <a:endParaRPr lang="en-US" sz="3600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Alexandrian Jew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Orator</a:t>
            </a:r>
          </a:p>
        </p:txBody>
      </p:sp>
    </p:spTree>
    <p:extLst>
      <p:ext uri="{BB962C8B-B14F-4D97-AF65-F5344CB8AC3E}">
        <p14:creationId xmlns:p14="http://schemas.microsoft.com/office/powerpoint/2010/main" val="25051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54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 Corinthians 2:1-6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7630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>
                <a:solidFill>
                  <a:srgbClr val="FFC000"/>
                </a:solidFill>
              </a:rPr>
              <a:t>1</a:t>
            </a:r>
            <a:r>
              <a:rPr lang="en-US" sz="2800" dirty="0" smtClean="0">
                <a:solidFill>
                  <a:srgbClr val="FFC000"/>
                </a:solidFill>
              </a:rPr>
              <a:t> And </a:t>
            </a:r>
            <a:r>
              <a:rPr lang="en-US" sz="2800" dirty="0">
                <a:solidFill>
                  <a:srgbClr val="FFC000"/>
                </a:solidFill>
              </a:rPr>
              <a:t>I, brethren, could not speak to you as to ﻿﻿spiritual men, but as to ﻿men of flesh, as to ﻿﻿infants in Christ.  </a:t>
            </a:r>
            <a:r>
              <a:rPr lang="en-US" sz="1800" dirty="0" smtClean="0">
                <a:solidFill>
                  <a:srgbClr val="FFC000"/>
                </a:solidFill>
              </a:rPr>
              <a:t>2</a:t>
            </a:r>
            <a:r>
              <a:rPr lang="en-US" sz="2800" dirty="0">
                <a:solidFill>
                  <a:srgbClr val="FFC000"/>
                </a:solidFill>
              </a:rPr>
              <a:t> I gave you ﻿﻿milk to drink, not solid food; for you ﻿were not yet able to receive it. Indeed, even now you are not yet able, </a:t>
            </a:r>
            <a:r>
              <a:rPr lang="en-US" sz="2000" dirty="0">
                <a:solidFill>
                  <a:srgbClr val="FFC000"/>
                </a:solidFill>
              </a:rPr>
              <a:t>3</a:t>
            </a:r>
            <a:r>
              <a:rPr lang="en-US" sz="2800" dirty="0">
                <a:solidFill>
                  <a:srgbClr val="FFC000"/>
                </a:solidFill>
              </a:rPr>
              <a:t> for you are still fleshly. For since there is ﻿﻿jealousy and strife among you, are you not fleshly, and are you not walking ﻿﻿like mere men? </a:t>
            </a:r>
            <a:r>
              <a:rPr lang="en-US" sz="2000" dirty="0" smtClean="0">
                <a:solidFill>
                  <a:srgbClr val="FFC000"/>
                </a:solidFill>
              </a:rPr>
              <a:t>4</a:t>
            </a:r>
            <a:r>
              <a:rPr lang="en-US" sz="2800" dirty="0">
                <a:solidFill>
                  <a:srgbClr val="FFC000"/>
                </a:solidFill>
              </a:rPr>
              <a:t> </a:t>
            </a:r>
            <a:r>
              <a:rPr lang="en-US" sz="2800" b="1" dirty="0">
                <a:solidFill>
                  <a:srgbClr val="FFC000"/>
                </a:solidFill>
              </a:rPr>
              <a:t>For when ﻿one says, “I am of Paul,” and another, “I am of Apollos,” are you not mere ﻿﻿men? </a:t>
            </a:r>
            <a:r>
              <a:rPr lang="en-US" sz="2000" b="1" dirty="0" smtClean="0">
                <a:solidFill>
                  <a:srgbClr val="FFC000"/>
                </a:solidFill>
              </a:rPr>
              <a:t>5</a:t>
            </a:r>
            <a:r>
              <a:rPr lang="en-US" sz="2800" b="1" dirty="0">
                <a:solidFill>
                  <a:srgbClr val="FFC000"/>
                </a:solidFill>
              </a:rPr>
              <a:t> What then is Apollos? And what is Paul? ﻿Servants through whom you believed, even ﻿﻿as the Lord gave opportunity to each one. </a:t>
            </a:r>
            <a:r>
              <a:rPr lang="en-US" sz="2000" b="1" dirty="0" smtClean="0">
                <a:solidFill>
                  <a:srgbClr val="FFC000"/>
                </a:solidFill>
              </a:rPr>
              <a:t>6</a:t>
            </a:r>
            <a:r>
              <a:rPr lang="en-US" sz="2800" b="1" dirty="0">
                <a:solidFill>
                  <a:srgbClr val="FFC000"/>
                </a:solidFill>
              </a:rPr>
              <a:t> ﻿I planted, ﻿ ﻿Apollos watered, but ﻿﻿God was causing the growth. </a:t>
            </a:r>
          </a:p>
        </p:txBody>
      </p:sp>
    </p:spTree>
    <p:extLst>
      <p:ext uri="{BB962C8B-B14F-4D97-AF65-F5344CB8AC3E}">
        <p14:creationId xmlns:p14="http://schemas.microsoft.com/office/powerpoint/2010/main" val="313519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Who was Apollos?</a:t>
            </a:r>
            <a:endParaRPr lang="en-US" b="1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715000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Alexandrian Jew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Scholar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Orator</a:t>
            </a:r>
          </a:p>
          <a:p>
            <a:pPr>
              <a:spcBef>
                <a:spcPts val="600"/>
              </a:spcBef>
              <a:spcAft>
                <a:spcPts val="1200"/>
              </a:spcAft>
              <a:buSzPct val="100000"/>
              <a:buFontTx/>
              <a:buChar char="-"/>
            </a:pPr>
            <a:r>
              <a:rPr lang="en-US" sz="3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Believer</a:t>
            </a:r>
            <a:endParaRPr lang="en-US" sz="3600" dirty="0">
              <a:solidFill>
                <a:srgbClr val="FFFF7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ct val="100000"/>
              <a:buNone/>
            </a:pP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733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2432732" cy="1689476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127932" y="163057"/>
            <a:ext cx="6939868" cy="906162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sz="4800" b="1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Acts 18:25 </a:t>
            </a:r>
            <a:r>
              <a:rPr lang="en-US" sz="28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NASB</a:t>
            </a:r>
            <a:endParaRPr lang="en-US" sz="2800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133600" y="0"/>
            <a:ext cx="0" cy="914400"/>
          </a:xfrm>
          <a:prstGeom prst="line">
            <a:avLst/>
          </a:prstGeom>
          <a:ln w="28575">
            <a:solidFill>
              <a:srgbClr val="D1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763000" cy="4876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FFC000"/>
                </a:solidFill>
              </a:rPr>
              <a:t>25</a:t>
            </a:r>
            <a:r>
              <a:rPr lang="en-US" sz="3000" dirty="0">
                <a:solidFill>
                  <a:srgbClr val="FFC000"/>
                </a:solidFill>
              </a:rPr>
              <a:t> </a:t>
            </a:r>
            <a:r>
              <a:rPr lang="en-US" sz="3000" dirty="0" smtClean="0">
                <a:solidFill>
                  <a:srgbClr val="FFC000"/>
                </a:solidFill>
              </a:rPr>
              <a:t>This </a:t>
            </a:r>
            <a:r>
              <a:rPr lang="en-US" sz="3000" dirty="0">
                <a:solidFill>
                  <a:srgbClr val="FFC000"/>
                </a:solidFill>
              </a:rPr>
              <a:t>man had been </a:t>
            </a:r>
            <a:r>
              <a:rPr lang="en-US" sz="3000" b="1" dirty="0">
                <a:solidFill>
                  <a:srgbClr val="FFC000"/>
                </a:solidFill>
              </a:rPr>
              <a:t>instructed in ﻿</a:t>
            </a:r>
            <a:r>
              <a:rPr lang="en-US" sz="3000" b="1" dirty="0" smtClean="0">
                <a:solidFill>
                  <a:srgbClr val="FFC000"/>
                </a:solidFill>
              </a:rPr>
              <a:t>the </a:t>
            </a:r>
            <a:r>
              <a:rPr lang="en-US" sz="3000" b="1" dirty="0">
                <a:solidFill>
                  <a:srgbClr val="FFC000"/>
                </a:solidFill>
              </a:rPr>
              <a:t>way of the Lord</a:t>
            </a:r>
            <a:r>
              <a:rPr lang="en-US" sz="3000" dirty="0">
                <a:solidFill>
                  <a:srgbClr val="FFC000"/>
                </a:solidFill>
              </a:rPr>
              <a:t>; and being fervent in spirit, he was </a:t>
            </a:r>
            <a:r>
              <a:rPr lang="en-US" sz="3000" b="1" dirty="0">
                <a:solidFill>
                  <a:srgbClr val="FFC000"/>
                </a:solidFill>
              </a:rPr>
              <a:t>speaking and teaching accurately the things concerning Jesus</a:t>
            </a:r>
            <a:r>
              <a:rPr lang="en-US" sz="3000" dirty="0">
                <a:solidFill>
                  <a:srgbClr val="FFC000"/>
                </a:solidFill>
              </a:rPr>
              <a:t>, being acquainted only with ﻿the </a:t>
            </a:r>
            <a:r>
              <a:rPr lang="en-US" sz="3000" b="1" dirty="0">
                <a:solidFill>
                  <a:srgbClr val="FFC000"/>
                </a:solidFill>
              </a:rPr>
              <a:t>baptism of </a:t>
            </a:r>
            <a:r>
              <a:rPr lang="en-US" sz="3000" b="1" dirty="0" smtClean="0">
                <a:solidFill>
                  <a:srgbClr val="FFC000"/>
                </a:solidFill>
              </a:rPr>
              <a:t>John</a:t>
            </a:r>
            <a:r>
              <a:rPr lang="en-US" sz="3000" dirty="0" smtClean="0">
                <a:solidFill>
                  <a:srgbClr val="FFC000"/>
                </a:solidFill>
              </a:rPr>
              <a:t>…</a:t>
            </a:r>
            <a:br>
              <a:rPr lang="en-US" sz="3000" dirty="0" smtClean="0">
                <a:solidFill>
                  <a:srgbClr val="FFC000"/>
                </a:solidFill>
              </a:rPr>
            </a:br>
            <a:endParaRPr lang="en-US" sz="3000" dirty="0" smtClean="0">
              <a:solidFill>
                <a:srgbClr val="FFC000"/>
              </a:solidFill>
            </a:endParaRPr>
          </a:p>
          <a:p>
            <a:pPr>
              <a:buFontTx/>
              <a:buChar char="-"/>
            </a:pPr>
            <a:r>
              <a:rPr lang="en-US" sz="3000" dirty="0" smtClean="0">
                <a:solidFill>
                  <a:srgbClr val="FFC000"/>
                </a:solidFill>
              </a:rPr>
              <a:t>Death of Jesus</a:t>
            </a:r>
          </a:p>
          <a:p>
            <a:pPr>
              <a:buFontTx/>
              <a:buChar char="-"/>
            </a:pPr>
            <a:r>
              <a:rPr lang="en-US" sz="3000" dirty="0" smtClean="0">
                <a:solidFill>
                  <a:srgbClr val="FFC000"/>
                </a:solidFill>
              </a:rPr>
              <a:t>Resurrection of Jesus</a:t>
            </a:r>
          </a:p>
          <a:p>
            <a:pPr>
              <a:buFontTx/>
              <a:buChar char="-"/>
            </a:pPr>
            <a:r>
              <a:rPr lang="en-US" sz="3000" dirty="0" smtClean="0">
                <a:solidFill>
                  <a:srgbClr val="FFC000"/>
                </a:solidFill>
              </a:rPr>
              <a:t>Pentecost – The giving of the Holy Spirit</a:t>
            </a:r>
          </a:p>
          <a:p>
            <a:pPr marL="0" indent="0" algn="ctr">
              <a:buNone/>
            </a:pPr>
            <a:r>
              <a:rPr lang="en-US" sz="3600" b="1" dirty="0" smtClean="0">
                <a:solidFill>
                  <a:srgbClr val="FFFF00"/>
                </a:solidFill>
              </a:rPr>
              <a:t>The Entire Gospel Message </a:t>
            </a:r>
            <a:endParaRPr lang="en-US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54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29635</TotalTime>
  <Words>158</Words>
  <Application>Microsoft Office PowerPoint</Application>
  <PresentationFormat>On-screen Show (4:3)</PresentationFormat>
  <Paragraphs>57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Acts 18:1-28</vt:lpstr>
      <vt:lpstr>Acts 18:24-26 NASB</vt:lpstr>
      <vt:lpstr>Apollos: Student &amp; Teacher</vt:lpstr>
      <vt:lpstr>Who was Apollos?</vt:lpstr>
      <vt:lpstr>1 Corinthians 2:1-6 NASB</vt:lpstr>
      <vt:lpstr>Who was Apollos?</vt:lpstr>
      <vt:lpstr>Acts 18:25 NASB</vt:lpstr>
      <vt:lpstr>Acts 18:26b NASB</vt:lpstr>
      <vt:lpstr>Acts 18:27-28 NASB</vt:lpstr>
      <vt:lpstr>Acts 18:27-28 NASB</vt:lpstr>
      <vt:lpstr>The Gospel &amp; the Commission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Constantly in Prayer</dc:title>
  <dc:creator>Shawn McCracken</dc:creator>
  <cp:lastModifiedBy>Scott Wiens</cp:lastModifiedBy>
  <cp:revision>419</cp:revision>
  <dcterms:created xsi:type="dcterms:W3CDTF">2013-08-10T13:23:42Z</dcterms:created>
  <dcterms:modified xsi:type="dcterms:W3CDTF">2014-08-10T11:42:28Z</dcterms:modified>
</cp:coreProperties>
</file>