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6" r:id="rId2"/>
    <p:sldId id="257" r:id="rId3"/>
    <p:sldId id="286" r:id="rId4"/>
    <p:sldId id="293" r:id="rId5"/>
    <p:sldId id="292" r:id="rId6"/>
    <p:sldId id="291" r:id="rId7"/>
    <p:sldId id="294" r:id="rId8"/>
    <p:sldId id="287" r:id="rId9"/>
    <p:sldId id="295" r:id="rId10"/>
    <p:sldId id="298" r:id="rId11"/>
    <p:sldId id="288" r:id="rId12"/>
    <p:sldId id="289" r:id="rId13"/>
    <p:sldId id="29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C4BD97"/>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5" autoAdjust="0"/>
    <p:restoredTop sz="94660"/>
  </p:normalViewPr>
  <p:slideViewPr>
    <p:cSldViewPr>
      <p:cViewPr>
        <p:scale>
          <a:sx n="60" d="100"/>
          <a:sy n="60" d="100"/>
        </p:scale>
        <p:origin x="-1830" y="-6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78B00E-0BA3-49B1-A64D-279CCF27EB08}" type="datetimeFigureOut">
              <a:rPr lang="en-US" smtClean="0"/>
              <a:t>8/31/2014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AB34D-4837-4A7F-B89E-ECC886902CF2}" type="slidenum">
              <a:rPr lang="en-US" smtClean="0"/>
              <a:t>‹#›</a:t>
            </a:fld>
            <a:endParaRPr lang="en-US"/>
          </a:p>
        </p:txBody>
      </p:sp>
    </p:spTree>
    <p:extLst>
      <p:ext uri="{BB962C8B-B14F-4D97-AF65-F5344CB8AC3E}">
        <p14:creationId xmlns:p14="http://schemas.microsoft.com/office/powerpoint/2010/main" val="3945093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78B00E-0BA3-49B1-A64D-279CCF27EB08}" type="datetimeFigureOut">
              <a:rPr lang="en-US" smtClean="0"/>
              <a:t>8/31/2014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AB34D-4837-4A7F-B89E-ECC886902CF2}" type="slidenum">
              <a:rPr lang="en-US" smtClean="0"/>
              <a:t>‹#›</a:t>
            </a:fld>
            <a:endParaRPr lang="en-US"/>
          </a:p>
        </p:txBody>
      </p:sp>
    </p:spTree>
    <p:extLst>
      <p:ext uri="{BB962C8B-B14F-4D97-AF65-F5344CB8AC3E}">
        <p14:creationId xmlns:p14="http://schemas.microsoft.com/office/powerpoint/2010/main" val="654070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78B00E-0BA3-49B1-A64D-279CCF27EB08}" type="datetimeFigureOut">
              <a:rPr lang="en-US" smtClean="0"/>
              <a:t>8/31/2014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AB34D-4837-4A7F-B89E-ECC886902CF2}" type="slidenum">
              <a:rPr lang="en-US" smtClean="0"/>
              <a:t>‹#›</a:t>
            </a:fld>
            <a:endParaRPr lang="en-US"/>
          </a:p>
        </p:txBody>
      </p:sp>
    </p:spTree>
    <p:extLst>
      <p:ext uri="{BB962C8B-B14F-4D97-AF65-F5344CB8AC3E}">
        <p14:creationId xmlns:p14="http://schemas.microsoft.com/office/powerpoint/2010/main" val="2364544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78B00E-0BA3-49B1-A64D-279CCF27EB08}" type="datetimeFigureOut">
              <a:rPr lang="en-US" smtClean="0"/>
              <a:t>8/31/2014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AB34D-4837-4A7F-B89E-ECC886902CF2}" type="slidenum">
              <a:rPr lang="en-US" smtClean="0"/>
              <a:t>‹#›</a:t>
            </a:fld>
            <a:endParaRPr lang="en-US"/>
          </a:p>
        </p:txBody>
      </p:sp>
    </p:spTree>
    <p:extLst>
      <p:ext uri="{BB962C8B-B14F-4D97-AF65-F5344CB8AC3E}">
        <p14:creationId xmlns:p14="http://schemas.microsoft.com/office/powerpoint/2010/main" val="3981224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78B00E-0BA3-49B1-A64D-279CCF27EB08}" type="datetimeFigureOut">
              <a:rPr lang="en-US" smtClean="0"/>
              <a:t>8/31/2014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AB34D-4837-4A7F-B89E-ECC886902CF2}" type="slidenum">
              <a:rPr lang="en-US" smtClean="0"/>
              <a:t>‹#›</a:t>
            </a:fld>
            <a:endParaRPr lang="en-US"/>
          </a:p>
        </p:txBody>
      </p:sp>
    </p:spTree>
    <p:extLst>
      <p:ext uri="{BB962C8B-B14F-4D97-AF65-F5344CB8AC3E}">
        <p14:creationId xmlns:p14="http://schemas.microsoft.com/office/powerpoint/2010/main" val="3631019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78B00E-0BA3-49B1-A64D-279CCF27EB08}" type="datetimeFigureOut">
              <a:rPr lang="en-US" smtClean="0"/>
              <a:t>8/31/2014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AB34D-4837-4A7F-B89E-ECC886902CF2}" type="slidenum">
              <a:rPr lang="en-US" smtClean="0"/>
              <a:t>‹#›</a:t>
            </a:fld>
            <a:endParaRPr lang="en-US"/>
          </a:p>
        </p:txBody>
      </p:sp>
    </p:spTree>
    <p:extLst>
      <p:ext uri="{BB962C8B-B14F-4D97-AF65-F5344CB8AC3E}">
        <p14:creationId xmlns:p14="http://schemas.microsoft.com/office/powerpoint/2010/main" val="2120604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78B00E-0BA3-49B1-A64D-279CCF27EB08}" type="datetimeFigureOut">
              <a:rPr lang="en-US" smtClean="0"/>
              <a:t>8/31/2014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9AB34D-4837-4A7F-B89E-ECC886902CF2}" type="slidenum">
              <a:rPr lang="en-US" smtClean="0"/>
              <a:t>‹#›</a:t>
            </a:fld>
            <a:endParaRPr lang="en-US"/>
          </a:p>
        </p:txBody>
      </p:sp>
    </p:spTree>
    <p:extLst>
      <p:ext uri="{BB962C8B-B14F-4D97-AF65-F5344CB8AC3E}">
        <p14:creationId xmlns:p14="http://schemas.microsoft.com/office/powerpoint/2010/main" val="2909698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78B00E-0BA3-49B1-A64D-279CCF27EB08}" type="datetimeFigureOut">
              <a:rPr lang="en-US" smtClean="0"/>
              <a:t>8/31/2014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9AB34D-4837-4A7F-B89E-ECC886902CF2}" type="slidenum">
              <a:rPr lang="en-US" smtClean="0"/>
              <a:t>‹#›</a:t>
            </a:fld>
            <a:endParaRPr lang="en-US"/>
          </a:p>
        </p:txBody>
      </p:sp>
    </p:spTree>
    <p:extLst>
      <p:ext uri="{BB962C8B-B14F-4D97-AF65-F5344CB8AC3E}">
        <p14:creationId xmlns:p14="http://schemas.microsoft.com/office/powerpoint/2010/main" val="4197154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78B00E-0BA3-49B1-A64D-279CCF27EB08}" type="datetimeFigureOut">
              <a:rPr lang="en-US" smtClean="0"/>
              <a:t>8/31/2014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9AB34D-4837-4A7F-B89E-ECC886902CF2}" type="slidenum">
              <a:rPr lang="en-US" smtClean="0"/>
              <a:t>‹#›</a:t>
            </a:fld>
            <a:endParaRPr lang="en-US"/>
          </a:p>
        </p:txBody>
      </p:sp>
    </p:spTree>
    <p:extLst>
      <p:ext uri="{BB962C8B-B14F-4D97-AF65-F5344CB8AC3E}">
        <p14:creationId xmlns:p14="http://schemas.microsoft.com/office/powerpoint/2010/main" val="1305632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78B00E-0BA3-49B1-A64D-279CCF27EB08}" type="datetimeFigureOut">
              <a:rPr lang="en-US" smtClean="0"/>
              <a:t>8/31/2014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AB34D-4837-4A7F-B89E-ECC886902CF2}" type="slidenum">
              <a:rPr lang="en-US" smtClean="0"/>
              <a:t>‹#›</a:t>
            </a:fld>
            <a:endParaRPr lang="en-US"/>
          </a:p>
        </p:txBody>
      </p:sp>
    </p:spTree>
    <p:extLst>
      <p:ext uri="{BB962C8B-B14F-4D97-AF65-F5344CB8AC3E}">
        <p14:creationId xmlns:p14="http://schemas.microsoft.com/office/powerpoint/2010/main" val="3787487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78B00E-0BA3-49B1-A64D-279CCF27EB08}" type="datetimeFigureOut">
              <a:rPr lang="en-US" smtClean="0"/>
              <a:t>8/31/2014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AB34D-4837-4A7F-B89E-ECC886902CF2}" type="slidenum">
              <a:rPr lang="en-US" smtClean="0"/>
              <a:t>‹#›</a:t>
            </a:fld>
            <a:endParaRPr lang="en-US"/>
          </a:p>
        </p:txBody>
      </p:sp>
    </p:spTree>
    <p:extLst>
      <p:ext uri="{BB962C8B-B14F-4D97-AF65-F5344CB8AC3E}">
        <p14:creationId xmlns:p14="http://schemas.microsoft.com/office/powerpoint/2010/main" val="1918000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78B00E-0BA3-49B1-A64D-279CCF27EB08}" type="datetimeFigureOut">
              <a:rPr lang="en-US" smtClean="0"/>
              <a:t>8/31/2014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AB34D-4837-4A7F-B89E-ECC886902CF2}" type="slidenum">
              <a:rPr lang="en-US" smtClean="0"/>
              <a:t>‹#›</a:t>
            </a:fld>
            <a:endParaRPr lang="en-US"/>
          </a:p>
        </p:txBody>
      </p:sp>
    </p:spTree>
    <p:extLst>
      <p:ext uri="{BB962C8B-B14F-4D97-AF65-F5344CB8AC3E}">
        <p14:creationId xmlns:p14="http://schemas.microsoft.com/office/powerpoint/2010/main" val="1737812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03052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Shawn McCracken\Documents\My Dropbox\Auditorium\Artwork\Better Together\just-the-people-short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533400"/>
            <a:ext cx="8153400" cy="971550"/>
          </a:xfrm>
        </p:spPr>
        <p:txBody>
          <a:bodyPr>
            <a:noAutofit/>
          </a:bodyPr>
          <a:lstStyle/>
          <a:p>
            <a:pPr algn="r"/>
            <a:r>
              <a:rPr lang="en-US" sz="3600" b="1" dirty="0">
                <a:solidFill>
                  <a:srgbClr val="C4BD97"/>
                </a:solidFill>
              </a:rPr>
              <a:t>“</a:t>
            </a:r>
            <a:r>
              <a:rPr lang="en-US" sz="3600" b="1" dirty="0">
                <a:solidFill>
                  <a:srgbClr val="FFFF66"/>
                </a:solidFill>
              </a:rPr>
              <a:t>God</a:t>
            </a:r>
            <a:r>
              <a:rPr lang="en-US" sz="3600" b="1" dirty="0">
                <a:solidFill>
                  <a:srgbClr val="C4BD97"/>
                </a:solidFill>
              </a:rPr>
              <a:t> gives lonely people a </a:t>
            </a:r>
            <a:r>
              <a:rPr lang="en-US" sz="3600" b="1" dirty="0">
                <a:solidFill>
                  <a:srgbClr val="FFFF66"/>
                </a:solidFill>
              </a:rPr>
              <a:t>family</a:t>
            </a:r>
            <a:r>
              <a:rPr lang="en-US" sz="3600" b="1" dirty="0">
                <a:solidFill>
                  <a:srgbClr val="C4BD97"/>
                </a:solidFill>
              </a:rPr>
              <a:t>. He sets prisoners free, and they </a:t>
            </a:r>
            <a:r>
              <a:rPr lang="en-US" sz="3600" b="1" dirty="0">
                <a:solidFill>
                  <a:srgbClr val="FFFF66"/>
                </a:solidFill>
              </a:rPr>
              <a:t>go out </a:t>
            </a:r>
            <a:r>
              <a:rPr lang="en-US" sz="3600" b="1" dirty="0">
                <a:solidFill>
                  <a:srgbClr val="C4BD97"/>
                </a:solidFill>
              </a:rPr>
              <a:t>singing.” </a:t>
            </a:r>
            <a:r>
              <a:rPr lang="en-US" sz="3600" b="1" dirty="0" smtClean="0">
                <a:solidFill>
                  <a:srgbClr val="C4BD97"/>
                </a:solidFill>
              </a:rPr>
              <a:t/>
            </a:r>
            <a:br>
              <a:rPr lang="en-US" sz="3600" b="1" dirty="0" smtClean="0">
                <a:solidFill>
                  <a:srgbClr val="C4BD97"/>
                </a:solidFill>
              </a:rPr>
            </a:br>
            <a:r>
              <a:rPr lang="en-US" sz="3600" b="1" dirty="0" smtClean="0">
                <a:solidFill>
                  <a:srgbClr val="C4BD97"/>
                </a:solidFill>
              </a:rPr>
              <a:t>Psalm </a:t>
            </a:r>
            <a:r>
              <a:rPr lang="en-US" sz="3600" b="1" dirty="0">
                <a:solidFill>
                  <a:srgbClr val="C4BD97"/>
                </a:solidFill>
              </a:rPr>
              <a:t>68:6 </a:t>
            </a:r>
            <a:r>
              <a:rPr lang="en-US" sz="2600" b="1" dirty="0">
                <a:solidFill>
                  <a:srgbClr val="C4BD97"/>
                </a:solidFill>
              </a:rPr>
              <a:t>(NIRV)</a:t>
            </a:r>
          </a:p>
        </p:txBody>
      </p:sp>
      <p:sp>
        <p:nvSpPr>
          <p:cNvPr id="3" name="Content Placeholder 2"/>
          <p:cNvSpPr>
            <a:spLocks noGrp="1"/>
          </p:cNvSpPr>
          <p:nvPr>
            <p:ph idx="1"/>
          </p:nvPr>
        </p:nvSpPr>
        <p:spPr>
          <a:xfrm>
            <a:off x="304800" y="1524000"/>
            <a:ext cx="8610600" cy="4602163"/>
          </a:xfrm>
        </p:spPr>
        <p:txBody>
          <a:bodyPr>
            <a:noAutofit/>
          </a:bodyPr>
          <a:lstStyle/>
          <a:p>
            <a:pPr marL="514350" indent="-514350">
              <a:spcBef>
                <a:spcPts val="0"/>
              </a:spcBef>
              <a:spcAft>
                <a:spcPts val="600"/>
              </a:spcAft>
              <a:buClr>
                <a:schemeClr val="bg1"/>
              </a:buClr>
              <a:buFont typeface="+mj-lt"/>
              <a:buAutoNum type="arabicParenR" startAt="3"/>
            </a:pPr>
            <a:r>
              <a:rPr lang="en-US" b="1" dirty="0" smtClean="0">
                <a:solidFill>
                  <a:srgbClr val="FFFF66"/>
                </a:solidFill>
              </a:rPr>
              <a:t>Go out-</a:t>
            </a:r>
          </a:p>
          <a:p>
            <a:pPr marL="914400" lvl="1" indent="-514350">
              <a:spcBef>
                <a:spcPts val="0"/>
              </a:spcBef>
              <a:spcAft>
                <a:spcPts val="600"/>
              </a:spcAft>
              <a:buFont typeface="Courier New" panose="02070309020205020404" pitchFamily="49" charset="0"/>
              <a:buChar char="o"/>
            </a:pPr>
            <a:r>
              <a:rPr lang="en-US" sz="3000" dirty="0" smtClean="0">
                <a:solidFill>
                  <a:schemeClr val="bg1"/>
                </a:solidFill>
              </a:rPr>
              <a:t>Time </a:t>
            </a:r>
            <a:r>
              <a:rPr lang="en-US" sz="3000" dirty="0">
                <a:solidFill>
                  <a:schemeClr val="bg1"/>
                </a:solidFill>
              </a:rPr>
              <a:t>spent with those who don’t know Jesus yet</a:t>
            </a:r>
          </a:p>
          <a:p>
            <a:pPr marL="914400" lvl="1" indent="-514350">
              <a:spcBef>
                <a:spcPts val="0"/>
              </a:spcBef>
              <a:spcAft>
                <a:spcPts val="600"/>
              </a:spcAft>
              <a:buFont typeface="Courier New" panose="02070309020205020404" pitchFamily="49" charset="0"/>
              <a:buChar char="o"/>
            </a:pPr>
            <a:r>
              <a:rPr lang="en-US" sz="3000" dirty="0" smtClean="0">
                <a:solidFill>
                  <a:schemeClr val="bg1"/>
                </a:solidFill>
              </a:rPr>
              <a:t>The </a:t>
            </a:r>
            <a:r>
              <a:rPr lang="en-US" sz="3000" dirty="0">
                <a:solidFill>
                  <a:schemeClr val="bg1"/>
                </a:solidFill>
              </a:rPr>
              <a:t>third of people’s fundamental needs is </a:t>
            </a:r>
            <a:r>
              <a:rPr lang="en-US" sz="3000" b="1" i="1" dirty="0">
                <a:solidFill>
                  <a:schemeClr val="bg1"/>
                </a:solidFill>
              </a:rPr>
              <a:t>significance</a:t>
            </a:r>
            <a:r>
              <a:rPr lang="en-US" sz="3000" dirty="0">
                <a:solidFill>
                  <a:schemeClr val="bg1"/>
                </a:solidFill>
              </a:rPr>
              <a:t> (the need to have a purpose in life and do something meaningful)</a:t>
            </a:r>
          </a:p>
          <a:p>
            <a:pPr marL="400050" lvl="1" indent="0">
              <a:spcBef>
                <a:spcPts val="200"/>
              </a:spcBef>
              <a:spcAft>
                <a:spcPts val="600"/>
              </a:spcAft>
              <a:buNone/>
            </a:pPr>
            <a:r>
              <a:rPr lang="en-US" sz="3200" b="1" u="sng" dirty="0" smtClean="0">
                <a:solidFill>
                  <a:schemeClr val="bg1"/>
                </a:solidFill>
              </a:rPr>
              <a:t>Acts </a:t>
            </a:r>
            <a:r>
              <a:rPr lang="en-US" sz="3200" b="1" u="sng" dirty="0">
                <a:solidFill>
                  <a:schemeClr val="bg1"/>
                </a:solidFill>
              </a:rPr>
              <a:t>20:21</a:t>
            </a:r>
            <a:r>
              <a:rPr lang="en-US" sz="3200" b="1" dirty="0">
                <a:solidFill>
                  <a:schemeClr val="bg1"/>
                </a:solidFill>
              </a:rPr>
              <a:t> </a:t>
            </a:r>
            <a:r>
              <a:rPr lang="en-US" sz="3200" b="1" dirty="0" smtClean="0">
                <a:solidFill>
                  <a:srgbClr val="FFFF66"/>
                </a:solidFill>
              </a:rPr>
              <a:t>I </a:t>
            </a:r>
            <a:r>
              <a:rPr lang="en-US" sz="3200" b="1" dirty="0">
                <a:solidFill>
                  <a:srgbClr val="FFFF66"/>
                </a:solidFill>
              </a:rPr>
              <a:t>have declared to both Jews and Greeks</a:t>
            </a:r>
            <a:r>
              <a:rPr lang="en-US" sz="3200" b="1" dirty="0">
                <a:solidFill>
                  <a:schemeClr val="bg1"/>
                </a:solidFill>
              </a:rPr>
              <a:t> that they must turn to God in repentance and have faith in our Lord Jesus.</a:t>
            </a:r>
            <a:endParaRPr lang="en-US" b="1" dirty="0">
              <a:solidFill>
                <a:schemeClr val="bg1"/>
              </a:solidFill>
            </a:endParaRPr>
          </a:p>
        </p:txBody>
      </p:sp>
      <p:sp>
        <p:nvSpPr>
          <p:cNvPr id="5" name="Rounded Rectangle 4"/>
          <p:cNvSpPr/>
          <p:nvPr/>
        </p:nvSpPr>
        <p:spPr>
          <a:xfrm>
            <a:off x="609601" y="4114800"/>
            <a:ext cx="7924800" cy="1600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1627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Shawn McCracken\Documents\My Dropbox\Auditorium\Artwork\Better Together\just-the-people-short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533400"/>
            <a:ext cx="8153400" cy="971550"/>
          </a:xfrm>
        </p:spPr>
        <p:txBody>
          <a:bodyPr>
            <a:noAutofit/>
          </a:bodyPr>
          <a:lstStyle/>
          <a:p>
            <a:pPr algn="r"/>
            <a:r>
              <a:rPr lang="en-US" sz="3600" b="1" dirty="0">
                <a:solidFill>
                  <a:srgbClr val="C4BD97"/>
                </a:solidFill>
              </a:rPr>
              <a:t>“</a:t>
            </a:r>
            <a:r>
              <a:rPr lang="en-US" sz="3600" b="1" dirty="0">
                <a:solidFill>
                  <a:srgbClr val="FFFF66"/>
                </a:solidFill>
              </a:rPr>
              <a:t>God</a:t>
            </a:r>
            <a:r>
              <a:rPr lang="en-US" sz="3600" b="1" dirty="0">
                <a:solidFill>
                  <a:srgbClr val="C4BD97"/>
                </a:solidFill>
              </a:rPr>
              <a:t> gives lonely people a </a:t>
            </a:r>
            <a:r>
              <a:rPr lang="en-US" sz="3600" b="1" dirty="0">
                <a:solidFill>
                  <a:srgbClr val="FFFF66"/>
                </a:solidFill>
              </a:rPr>
              <a:t>family</a:t>
            </a:r>
            <a:r>
              <a:rPr lang="en-US" sz="3600" b="1" dirty="0">
                <a:solidFill>
                  <a:srgbClr val="C4BD97"/>
                </a:solidFill>
              </a:rPr>
              <a:t>. He sets prisoners free, and they </a:t>
            </a:r>
            <a:r>
              <a:rPr lang="en-US" sz="3600" b="1" dirty="0">
                <a:solidFill>
                  <a:srgbClr val="FFFF66"/>
                </a:solidFill>
              </a:rPr>
              <a:t>go out </a:t>
            </a:r>
            <a:r>
              <a:rPr lang="en-US" sz="3600" b="1" dirty="0">
                <a:solidFill>
                  <a:srgbClr val="C4BD97"/>
                </a:solidFill>
              </a:rPr>
              <a:t>singing.” </a:t>
            </a:r>
            <a:r>
              <a:rPr lang="en-US" sz="3600" b="1" dirty="0" smtClean="0">
                <a:solidFill>
                  <a:srgbClr val="C4BD97"/>
                </a:solidFill>
              </a:rPr>
              <a:t/>
            </a:r>
            <a:br>
              <a:rPr lang="en-US" sz="3600" b="1" dirty="0" smtClean="0">
                <a:solidFill>
                  <a:srgbClr val="C4BD97"/>
                </a:solidFill>
              </a:rPr>
            </a:br>
            <a:r>
              <a:rPr lang="en-US" sz="3600" b="1" dirty="0" smtClean="0">
                <a:solidFill>
                  <a:srgbClr val="C4BD97"/>
                </a:solidFill>
              </a:rPr>
              <a:t>Psalm </a:t>
            </a:r>
            <a:r>
              <a:rPr lang="en-US" sz="3600" b="1" dirty="0">
                <a:solidFill>
                  <a:srgbClr val="C4BD97"/>
                </a:solidFill>
              </a:rPr>
              <a:t>68:6 </a:t>
            </a:r>
            <a:r>
              <a:rPr lang="en-US" sz="2600" b="1" dirty="0">
                <a:solidFill>
                  <a:srgbClr val="C4BD97"/>
                </a:solidFill>
              </a:rPr>
              <a:t>(NIRV)</a:t>
            </a:r>
          </a:p>
        </p:txBody>
      </p:sp>
      <p:sp>
        <p:nvSpPr>
          <p:cNvPr id="3" name="Content Placeholder 2"/>
          <p:cNvSpPr>
            <a:spLocks noGrp="1"/>
          </p:cNvSpPr>
          <p:nvPr>
            <p:ph idx="1"/>
          </p:nvPr>
        </p:nvSpPr>
        <p:spPr>
          <a:xfrm>
            <a:off x="304800" y="1752600"/>
            <a:ext cx="8610600" cy="4373563"/>
          </a:xfrm>
        </p:spPr>
        <p:txBody>
          <a:bodyPr>
            <a:noAutofit/>
          </a:bodyPr>
          <a:lstStyle/>
          <a:p>
            <a:pPr marL="0" indent="0">
              <a:spcBef>
                <a:spcPts val="0"/>
              </a:spcBef>
              <a:spcAft>
                <a:spcPts val="600"/>
              </a:spcAft>
              <a:buNone/>
            </a:pPr>
            <a:r>
              <a:rPr lang="en-US" sz="3400" b="1" dirty="0">
                <a:solidFill>
                  <a:schemeClr val="bg1"/>
                </a:solidFill>
              </a:rPr>
              <a:t>T</a:t>
            </a:r>
            <a:r>
              <a:rPr lang="en-US" sz="3400" b="1" dirty="0" smtClean="0">
                <a:solidFill>
                  <a:schemeClr val="bg1"/>
                </a:solidFill>
              </a:rPr>
              <a:t>he three dimensions:</a:t>
            </a:r>
          </a:p>
          <a:p>
            <a:pPr marL="514350" indent="-514350">
              <a:spcBef>
                <a:spcPts val="0"/>
              </a:spcBef>
              <a:spcAft>
                <a:spcPts val="600"/>
              </a:spcAft>
              <a:buClr>
                <a:srgbClr val="FFFF66"/>
              </a:buClr>
              <a:buFont typeface="+mj-lt"/>
              <a:buAutoNum type="arabicParenR"/>
            </a:pPr>
            <a:r>
              <a:rPr lang="en-US" sz="3400" dirty="0" smtClean="0">
                <a:solidFill>
                  <a:schemeClr val="bg1"/>
                </a:solidFill>
              </a:rPr>
              <a:t>Time </a:t>
            </a:r>
            <a:r>
              <a:rPr lang="en-US" sz="3400" dirty="0">
                <a:solidFill>
                  <a:schemeClr val="bg1"/>
                </a:solidFill>
              </a:rPr>
              <a:t>set aside with </a:t>
            </a:r>
            <a:r>
              <a:rPr lang="en-US" sz="3400" dirty="0" smtClean="0">
                <a:solidFill>
                  <a:schemeClr val="bg1"/>
                </a:solidFill>
              </a:rPr>
              <a:t>God</a:t>
            </a:r>
          </a:p>
          <a:p>
            <a:pPr marL="514350" indent="-514350">
              <a:spcBef>
                <a:spcPts val="0"/>
              </a:spcBef>
              <a:spcAft>
                <a:spcPts val="600"/>
              </a:spcAft>
              <a:buClr>
                <a:srgbClr val="FFFF66"/>
              </a:buClr>
              <a:buFont typeface="+mj-lt"/>
              <a:buAutoNum type="arabicParenR"/>
            </a:pPr>
            <a:r>
              <a:rPr lang="en-US" sz="3400" dirty="0" smtClean="0">
                <a:solidFill>
                  <a:schemeClr val="bg1"/>
                </a:solidFill>
              </a:rPr>
              <a:t>Time </a:t>
            </a:r>
            <a:r>
              <a:rPr lang="en-US" sz="3400" dirty="0">
                <a:solidFill>
                  <a:schemeClr val="bg1"/>
                </a:solidFill>
              </a:rPr>
              <a:t>spent with the body of </a:t>
            </a:r>
            <a:r>
              <a:rPr lang="en-US" sz="3400" dirty="0" smtClean="0">
                <a:solidFill>
                  <a:schemeClr val="bg1"/>
                </a:solidFill>
              </a:rPr>
              <a:t>Christ</a:t>
            </a:r>
          </a:p>
          <a:p>
            <a:pPr marL="514350" indent="-514350">
              <a:spcBef>
                <a:spcPts val="0"/>
              </a:spcBef>
              <a:spcAft>
                <a:spcPts val="600"/>
              </a:spcAft>
              <a:buClr>
                <a:srgbClr val="FFFF66"/>
              </a:buClr>
              <a:buFont typeface="+mj-lt"/>
              <a:buAutoNum type="arabicParenR"/>
            </a:pPr>
            <a:r>
              <a:rPr lang="en-US" sz="3400" dirty="0" smtClean="0">
                <a:solidFill>
                  <a:schemeClr val="bg1"/>
                </a:solidFill>
              </a:rPr>
              <a:t>Time </a:t>
            </a:r>
            <a:r>
              <a:rPr lang="en-US" sz="3400" dirty="0">
                <a:solidFill>
                  <a:schemeClr val="bg1"/>
                </a:solidFill>
              </a:rPr>
              <a:t>spent with those who don’t know </a:t>
            </a:r>
            <a:r>
              <a:rPr lang="en-US" sz="3400" dirty="0" smtClean="0">
                <a:solidFill>
                  <a:schemeClr val="bg1"/>
                </a:solidFill>
              </a:rPr>
              <a:t/>
            </a:r>
            <a:br>
              <a:rPr lang="en-US" sz="3400" dirty="0" smtClean="0">
                <a:solidFill>
                  <a:schemeClr val="bg1"/>
                </a:solidFill>
              </a:rPr>
            </a:br>
            <a:r>
              <a:rPr lang="en-US" sz="3400" dirty="0" smtClean="0">
                <a:solidFill>
                  <a:schemeClr val="bg1"/>
                </a:solidFill>
              </a:rPr>
              <a:t>Jesus </a:t>
            </a:r>
            <a:r>
              <a:rPr lang="en-US" sz="3400" dirty="0">
                <a:solidFill>
                  <a:schemeClr val="bg1"/>
                </a:solidFill>
              </a:rPr>
              <a:t>yet</a:t>
            </a:r>
            <a:endParaRPr lang="en-US" sz="3400" dirty="0" smtClean="0">
              <a:solidFill>
                <a:schemeClr val="bg1"/>
              </a:solidFill>
            </a:endParaRPr>
          </a:p>
        </p:txBody>
      </p:sp>
    </p:spTree>
    <p:extLst>
      <p:ext uri="{BB962C8B-B14F-4D97-AF65-F5344CB8AC3E}">
        <p14:creationId xmlns:p14="http://schemas.microsoft.com/office/powerpoint/2010/main" val="1699498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Shawn McCracken\Documents\My Dropbox\Auditorium\Artwork\Better Together\just-the-people-short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95300" y="381000"/>
            <a:ext cx="8153400" cy="971550"/>
          </a:xfrm>
        </p:spPr>
        <p:txBody>
          <a:bodyPr>
            <a:noAutofit/>
          </a:bodyPr>
          <a:lstStyle/>
          <a:p>
            <a:r>
              <a:rPr lang="en-US" sz="4000" b="1" dirty="0" smtClean="0">
                <a:solidFill>
                  <a:srgbClr val="FFFF66"/>
                </a:solidFill>
              </a:rPr>
              <a:t>A </a:t>
            </a:r>
            <a:r>
              <a:rPr lang="en-US" sz="4000" b="1" dirty="0">
                <a:solidFill>
                  <a:srgbClr val="FFFF66"/>
                </a:solidFill>
              </a:rPr>
              <a:t>Life Group is a family that lives out </a:t>
            </a:r>
            <a:r>
              <a:rPr lang="en-US" sz="4000" b="1" dirty="0" smtClean="0">
                <a:solidFill>
                  <a:srgbClr val="FFFF66"/>
                </a:solidFill>
              </a:rPr>
              <a:t/>
            </a:r>
            <a:br>
              <a:rPr lang="en-US" sz="4000" b="1" dirty="0" smtClean="0">
                <a:solidFill>
                  <a:srgbClr val="FFFF66"/>
                </a:solidFill>
              </a:rPr>
            </a:br>
            <a:r>
              <a:rPr lang="en-US" sz="4000" b="1" dirty="0" smtClean="0">
                <a:solidFill>
                  <a:srgbClr val="FFFF66"/>
                </a:solidFill>
              </a:rPr>
              <a:t>the </a:t>
            </a:r>
            <a:r>
              <a:rPr lang="en-US" sz="4000" b="1" dirty="0">
                <a:solidFill>
                  <a:srgbClr val="FFFF66"/>
                </a:solidFill>
              </a:rPr>
              <a:t>mission of God </a:t>
            </a:r>
            <a:r>
              <a:rPr lang="en-US" sz="4000" b="1" dirty="0" smtClean="0">
                <a:solidFill>
                  <a:srgbClr val="FFFF66"/>
                </a:solidFill>
              </a:rPr>
              <a:t>together</a:t>
            </a:r>
            <a:endParaRPr lang="en-US" sz="4000" b="1" dirty="0">
              <a:solidFill>
                <a:srgbClr val="FFFF66"/>
              </a:solidFill>
            </a:endParaRPr>
          </a:p>
        </p:txBody>
      </p:sp>
      <p:sp>
        <p:nvSpPr>
          <p:cNvPr id="3" name="Content Placeholder 2"/>
          <p:cNvSpPr>
            <a:spLocks noGrp="1"/>
          </p:cNvSpPr>
          <p:nvPr>
            <p:ph idx="1"/>
          </p:nvPr>
        </p:nvSpPr>
        <p:spPr>
          <a:xfrm>
            <a:off x="304800" y="1676400"/>
            <a:ext cx="8610600" cy="4449763"/>
          </a:xfrm>
        </p:spPr>
        <p:txBody>
          <a:bodyPr>
            <a:noAutofit/>
          </a:bodyPr>
          <a:lstStyle/>
          <a:p>
            <a:pPr marL="0" indent="0">
              <a:spcBef>
                <a:spcPts val="0"/>
              </a:spcBef>
              <a:spcAft>
                <a:spcPts val="600"/>
              </a:spcAft>
              <a:buNone/>
            </a:pPr>
            <a:r>
              <a:rPr lang="en-US" b="1" u="sng" dirty="0" smtClean="0">
                <a:solidFill>
                  <a:schemeClr val="bg1"/>
                </a:solidFill>
              </a:rPr>
              <a:t>Numbers 10:1-2</a:t>
            </a:r>
            <a:r>
              <a:rPr lang="en-US" b="1" dirty="0" smtClean="0">
                <a:solidFill>
                  <a:schemeClr val="bg1"/>
                </a:solidFill>
              </a:rPr>
              <a:t> </a:t>
            </a:r>
            <a:r>
              <a:rPr lang="en-US" sz="2200" b="1" dirty="0" smtClean="0">
                <a:solidFill>
                  <a:schemeClr val="bg1"/>
                </a:solidFill>
              </a:rPr>
              <a:t>(NIV) </a:t>
            </a:r>
            <a:r>
              <a:rPr lang="en-US" dirty="0" smtClean="0">
                <a:solidFill>
                  <a:schemeClr val="bg1"/>
                </a:solidFill>
              </a:rPr>
              <a:t>The </a:t>
            </a:r>
            <a:r>
              <a:rPr lang="en-US" dirty="0">
                <a:solidFill>
                  <a:schemeClr val="bg1"/>
                </a:solidFill>
              </a:rPr>
              <a:t>LORD said to Moses: “Make two trumpets of hammered silver, and use them for calling the community together and for having the camps set out</a:t>
            </a:r>
            <a:r>
              <a:rPr lang="en-US" dirty="0" smtClean="0">
                <a:solidFill>
                  <a:schemeClr val="bg1"/>
                </a:solidFill>
              </a:rPr>
              <a:t>.”</a:t>
            </a:r>
            <a:endParaRPr lang="en-US" dirty="0">
              <a:solidFill>
                <a:schemeClr val="bg1"/>
              </a:solidFill>
            </a:endParaRPr>
          </a:p>
          <a:p>
            <a:pPr marL="914400" lvl="1" indent="-514350">
              <a:spcBef>
                <a:spcPts val="1200"/>
              </a:spcBef>
              <a:spcAft>
                <a:spcPts val="600"/>
              </a:spcAft>
              <a:buFont typeface="Courier New" panose="02070309020205020404" pitchFamily="49" charset="0"/>
              <a:buChar char="o"/>
            </a:pPr>
            <a:r>
              <a:rPr lang="en-US" sz="3000" dirty="0" smtClean="0">
                <a:solidFill>
                  <a:schemeClr val="bg1"/>
                </a:solidFill>
              </a:rPr>
              <a:t>Trumpet </a:t>
            </a:r>
            <a:r>
              <a:rPr lang="en-US" sz="3000" dirty="0">
                <a:solidFill>
                  <a:schemeClr val="bg1"/>
                </a:solidFill>
              </a:rPr>
              <a:t>to call the community together</a:t>
            </a:r>
          </a:p>
          <a:p>
            <a:pPr marL="914400" lvl="1" indent="-514350">
              <a:spcBef>
                <a:spcPts val="0"/>
              </a:spcBef>
              <a:spcAft>
                <a:spcPts val="600"/>
              </a:spcAft>
              <a:buFont typeface="Courier New" panose="02070309020205020404" pitchFamily="49" charset="0"/>
              <a:buChar char="o"/>
            </a:pPr>
            <a:r>
              <a:rPr lang="en-US" sz="3000" dirty="0" smtClean="0">
                <a:solidFill>
                  <a:schemeClr val="bg1"/>
                </a:solidFill>
              </a:rPr>
              <a:t>Trumpet </a:t>
            </a:r>
            <a:r>
              <a:rPr lang="en-US" sz="3000" dirty="0">
                <a:solidFill>
                  <a:schemeClr val="bg1"/>
                </a:solidFill>
              </a:rPr>
              <a:t>to set out </a:t>
            </a:r>
            <a:endParaRPr lang="en-US" b="1" dirty="0">
              <a:solidFill>
                <a:schemeClr val="bg1"/>
              </a:solidFill>
            </a:endParaRPr>
          </a:p>
        </p:txBody>
      </p:sp>
    </p:spTree>
    <p:extLst>
      <p:ext uri="{BB962C8B-B14F-4D97-AF65-F5344CB8AC3E}">
        <p14:creationId xmlns:p14="http://schemas.microsoft.com/office/powerpoint/2010/main" val="3882163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Shawn McCracken\Documents\My Dropbox\Auditorium\Artwork\Better Together\just-the-people-short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95300" y="381000"/>
            <a:ext cx="8153400" cy="971550"/>
          </a:xfrm>
        </p:spPr>
        <p:txBody>
          <a:bodyPr>
            <a:noAutofit/>
          </a:bodyPr>
          <a:lstStyle/>
          <a:p>
            <a:r>
              <a:rPr lang="en-US" sz="4000" b="1" dirty="0" smtClean="0">
                <a:solidFill>
                  <a:srgbClr val="FFFF66"/>
                </a:solidFill>
              </a:rPr>
              <a:t>A </a:t>
            </a:r>
            <a:r>
              <a:rPr lang="en-US" sz="4000" b="1" dirty="0">
                <a:solidFill>
                  <a:srgbClr val="FFFF66"/>
                </a:solidFill>
              </a:rPr>
              <a:t>Life Group is a family that lives out </a:t>
            </a:r>
            <a:r>
              <a:rPr lang="en-US" sz="4000" b="1" dirty="0" smtClean="0">
                <a:solidFill>
                  <a:srgbClr val="FFFF66"/>
                </a:solidFill>
              </a:rPr>
              <a:t/>
            </a:r>
            <a:br>
              <a:rPr lang="en-US" sz="4000" b="1" dirty="0" smtClean="0">
                <a:solidFill>
                  <a:srgbClr val="FFFF66"/>
                </a:solidFill>
              </a:rPr>
            </a:br>
            <a:r>
              <a:rPr lang="en-US" sz="4000" b="1" dirty="0" smtClean="0">
                <a:solidFill>
                  <a:srgbClr val="FFFF66"/>
                </a:solidFill>
              </a:rPr>
              <a:t>the </a:t>
            </a:r>
            <a:r>
              <a:rPr lang="en-US" sz="4000" b="1" dirty="0">
                <a:solidFill>
                  <a:srgbClr val="FFFF66"/>
                </a:solidFill>
              </a:rPr>
              <a:t>mission of God </a:t>
            </a:r>
            <a:r>
              <a:rPr lang="en-US" sz="4000" b="1" dirty="0" smtClean="0">
                <a:solidFill>
                  <a:srgbClr val="FFFF66"/>
                </a:solidFill>
              </a:rPr>
              <a:t>together</a:t>
            </a:r>
            <a:endParaRPr lang="en-US" sz="4000" b="1" dirty="0">
              <a:solidFill>
                <a:srgbClr val="FFFF66"/>
              </a:solidFill>
            </a:endParaRPr>
          </a:p>
        </p:txBody>
      </p:sp>
      <p:sp>
        <p:nvSpPr>
          <p:cNvPr id="3" name="Content Placeholder 2"/>
          <p:cNvSpPr>
            <a:spLocks noGrp="1"/>
          </p:cNvSpPr>
          <p:nvPr>
            <p:ph idx="1"/>
          </p:nvPr>
        </p:nvSpPr>
        <p:spPr>
          <a:xfrm>
            <a:off x="457200" y="1752600"/>
            <a:ext cx="8458200" cy="4373563"/>
          </a:xfrm>
        </p:spPr>
        <p:txBody>
          <a:bodyPr>
            <a:noAutofit/>
          </a:bodyPr>
          <a:lstStyle/>
          <a:p>
            <a:pPr marL="0" indent="0">
              <a:spcBef>
                <a:spcPts val="600"/>
              </a:spcBef>
              <a:spcAft>
                <a:spcPts val="600"/>
              </a:spcAft>
              <a:buNone/>
            </a:pPr>
            <a:r>
              <a:rPr lang="en-US" sz="4000" b="1" u="sng" dirty="0" smtClean="0">
                <a:solidFill>
                  <a:schemeClr val="bg1"/>
                </a:solidFill>
              </a:rPr>
              <a:t>Acts 20:7</a:t>
            </a:r>
            <a:r>
              <a:rPr lang="en-US" sz="3000" b="1" dirty="0" smtClean="0">
                <a:solidFill>
                  <a:schemeClr val="bg1"/>
                </a:solidFill>
              </a:rPr>
              <a:t> (NLT</a:t>
            </a:r>
            <a:r>
              <a:rPr lang="en-US" sz="3000" b="1" dirty="0">
                <a:solidFill>
                  <a:schemeClr val="bg1"/>
                </a:solidFill>
              </a:rPr>
              <a:t>) </a:t>
            </a:r>
            <a:r>
              <a:rPr lang="en-US" sz="4000" b="1" dirty="0">
                <a:solidFill>
                  <a:schemeClr val="bg1"/>
                </a:solidFill>
              </a:rPr>
              <a:t>On the first day of the week, we gathered with the local believers to share in the Lord’s Supper.</a:t>
            </a:r>
          </a:p>
        </p:txBody>
      </p:sp>
      <p:sp>
        <p:nvSpPr>
          <p:cNvPr id="5" name="Rounded Rectangle 4"/>
          <p:cNvSpPr/>
          <p:nvPr/>
        </p:nvSpPr>
        <p:spPr>
          <a:xfrm>
            <a:off x="381000" y="1752600"/>
            <a:ext cx="8381999" cy="1981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4593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Shawn McCracken\Documents\My Dropbox\Auditorium\Artwork\Better Together\just-the-peopl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400" y="-228600"/>
            <a:ext cx="6248278" cy="4339284"/>
          </a:xfrm>
          <a:prstGeom prst="rect">
            <a:avLst/>
          </a:prstGeom>
        </p:spPr>
      </p:pic>
      <p:sp>
        <p:nvSpPr>
          <p:cNvPr id="2" name="Title 1"/>
          <p:cNvSpPr>
            <a:spLocks noGrp="1"/>
          </p:cNvSpPr>
          <p:nvPr>
            <p:ph type="ctrTitle"/>
          </p:nvPr>
        </p:nvSpPr>
        <p:spPr>
          <a:xfrm>
            <a:off x="1981200" y="2925763"/>
            <a:ext cx="5181600" cy="1006474"/>
          </a:xfrm>
        </p:spPr>
        <p:txBody>
          <a:bodyPr/>
          <a:lstStyle/>
          <a:p>
            <a:r>
              <a:rPr lang="en-US" b="1" dirty="0" smtClean="0">
                <a:solidFill>
                  <a:schemeClr val="bg1"/>
                </a:solidFill>
              </a:rPr>
              <a:t>How We Do Church</a:t>
            </a:r>
            <a:endParaRPr lang="en-US" b="1" dirty="0">
              <a:solidFill>
                <a:schemeClr val="bg1"/>
              </a:solidFill>
            </a:endParaRPr>
          </a:p>
        </p:txBody>
      </p:sp>
      <p:sp>
        <p:nvSpPr>
          <p:cNvPr id="7" name="Subtitle 2"/>
          <p:cNvSpPr>
            <a:spLocks noGrp="1"/>
          </p:cNvSpPr>
          <p:nvPr>
            <p:ph type="subTitle" idx="1"/>
          </p:nvPr>
        </p:nvSpPr>
        <p:spPr>
          <a:xfrm>
            <a:off x="1828800" y="3729684"/>
            <a:ext cx="5562600" cy="762000"/>
          </a:xfrm>
        </p:spPr>
        <p:txBody>
          <a:bodyPr>
            <a:normAutofit/>
          </a:bodyPr>
          <a:lstStyle/>
          <a:p>
            <a:r>
              <a:rPr lang="en-US" sz="4400" b="1" dirty="0" smtClean="0">
                <a:solidFill>
                  <a:schemeClr val="bg2">
                    <a:lumMod val="75000"/>
                  </a:schemeClr>
                </a:solidFill>
              </a:rPr>
              <a:t>(</a:t>
            </a:r>
            <a:r>
              <a:rPr lang="en-US" sz="4400" b="1" dirty="0" smtClean="0">
                <a:solidFill>
                  <a:srgbClr val="C4BD97"/>
                </a:solidFill>
              </a:rPr>
              <a:t>Acts</a:t>
            </a:r>
            <a:r>
              <a:rPr lang="en-US" sz="4400" b="1" dirty="0" smtClean="0">
                <a:solidFill>
                  <a:schemeClr val="bg2">
                    <a:lumMod val="75000"/>
                  </a:schemeClr>
                </a:solidFill>
              </a:rPr>
              <a:t> 20:1-21)</a:t>
            </a:r>
            <a:endParaRPr lang="en-US" sz="4400" b="1" dirty="0">
              <a:solidFill>
                <a:schemeClr val="bg2">
                  <a:lumMod val="75000"/>
                </a:schemeClr>
              </a:solidFill>
            </a:endParaRPr>
          </a:p>
        </p:txBody>
      </p:sp>
    </p:spTree>
    <p:extLst>
      <p:ext uri="{BB962C8B-B14F-4D97-AF65-F5344CB8AC3E}">
        <p14:creationId xmlns:p14="http://schemas.microsoft.com/office/powerpoint/2010/main" val="1517758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fade">
                                      <p:cBhvr>
                                        <p:cTn id="10"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Shawn McCracken\Documents\My Dropbox\Auditorium\Artwork\Better Together\just-the-people-short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95300" y="381000"/>
            <a:ext cx="8153400" cy="1143000"/>
          </a:xfrm>
        </p:spPr>
        <p:txBody>
          <a:bodyPr>
            <a:noAutofit/>
          </a:bodyPr>
          <a:lstStyle/>
          <a:p>
            <a:pPr algn="l">
              <a:lnSpc>
                <a:spcPct val="90000"/>
              </a:lnSpc>
            </a:pPr>
            <a:r>
              <a:rPr lang="en-US" sz="3200" b="1" baseline="30000" dirty="0">
                <a:solidFill>
                  <a:schemeClr val="bg1"/>
                </a:solidFill>
              </a:rPr>
              <a:t>20</a:t>
            </a:r>
            <a:r>
              <a:rPr lang="en-US" sz="3200" b="1" dirty="0">
                <a:solidFill>
                  <a:schemeClr val="bg1"/>
                </a:solidFill>
              </a:rPr>
              <a:t> You know that I have not hesitated to preach anything that would be helpful to you but have taught you </a:t>
            </a:r>
            <a:r>
              <a:rPr lang="en-US" sz="3200" b="1" dirty="0">
                <a:solidFill>
                  <a:srgbClr val="FFFF66"/>
                </a:solidFill>
              </a:rPr>
              <a:t>publicly</a:t>
            </a:r>
            <a:r>
              <a:rPr lang="en-US" sz="3200" b="1" dirty="0">
                <a:solidFill>
                  <a:schemeClr val="bg1"/>
                </a:solidFill>
              </a:rPr>
              <a:t> and from </a:t>
            </a:r>
            <a:r>
              <a:rPr lang="en-US" sz="3200" b="1" dirty="0">
                <a:solidFill>
                  <a:srgbClr val="FFFF66"/>
                </a:solidFill>
              </a:rPr>
              <a:t>house to house</a:t>
            </a:r>
            <a:r>
              <a:rPr lang="en-US" sz="3200" b="1" dirty="0">
                <a:solidFill>
                  <a:schemeClr val="bg1"/>
                </a:solidFill>
              </a:rPr>
              <a:t>.</a:t>
            </a:r>
          </a:p>
        </p:txBody>
      </p:sp>
      <p:sp>
        <p:nvSpPr>
          <p:cNvPr id="6" name="Content Placeholder 5"/>
          <p:cNvSpPr>
            <a:spLocks noGrp="1"/>
          </p:cNvSpPr>
          <p:nvPr>
            <p:ph idx="1"/>
          </p:nvPr>
        </p:nvSpPr>
        <p:spPr>
          <a:xfrm>
            <a:off x="304800" y="1905000"/>
            <a:ext cx="8610600" cy="3886201"/>
          </a:xfrm>
        </p:spPr>
        <p:txBody>
          <a:bodyPr>
            <a:noAutofit/>
          </a:bodyPr>
          <a:lstStyle/>
          <a:p>
            <a:pPr marL="0" indent="0">
              <a:lnSpc>
                <a:spcPct val="90000"/>
              </a:lnSpc>
              <a:spcBef>
                <a:spcPts val="0"/>
              </a:spcBef>
              <a:spcAft>
                <a:spcPts val="300"/>
              </a:spcAft>
              <a:buNone/>
            </a:pPr>
            <a:r>
              <a:rPr lang="en-US" sz="3150" b="1" dirty="0">
                <a:solidFill>
                  <a:srgbClr val="FFFF66"/>
                </a:solidFill>
              </a:rPr>
              <a:t>Gathering Together</a:t>
            </a:r>
          </a:p>
          <a:p>
            <a:pPr marL="0" indent="0">
              <a:lnSpc>
                <a:spcPct val="90000"/>
              </a:lnSpc>
              <a:spcBef>
                <a:spcPts val="0"/>
              </a:spcBef>
              <a:buNone/>
            </a:pPr>
            <a:r>
              <a:rPr lang="en-US" sz="3150" dirty="0">
                <a:solidFill>
                  <a:schemeClr val="bg1"/>
                </a:solidFill>
              </a:rPr>
              <a:t>We join together weekly to be unified, empowered, challenged and encouraged. Our Sunday morning service is about corporate worship, connecting people, vision casting, expounding Scripture, ministering to children on their level, and celebration. This gathering provides the stage for God to speak vision into our collective mission.</a:t>
            </a:r>
          </a:p>
        </p:txBody>
      </p:sp>
      <p:sp>
        <p:nvSpPr>
          <p:cNvPr id="7" name="Rounded Rectangle 6"/>
          <p:cNvSpPr/>
          <p:nvPr/>
        </p:nvSpPr>
        <p:spPr>
          <a:xfrm>
            <a:off x="381000" y="152400"/>
            <a:ext cx="8382000" cy="1600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2095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wipe(left)">
                                      <p:cBhvr>
                                        <p:cTn id="15" dur="500"/>
                                        <p:tgtEl>
                                          <p:spTgt spid="6">
                                            <p:txEl>
                                              <p:pRg st="0" end="0"/>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wipe(left)">
                                      <p:cBhvr>
                                        <p:cTn id="18"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Shawn McCracken\Documents\My Dropbox\Auditorium\Artwork\Better Together\just-the-people-short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95300" y="381000"/>
            <a:ext cx="8153400" cy="1143000"/>
          </a:xfrm>
        </p:spPr>
        <p:txBody>
          <a:bodyPr>
            <a:noAutofit/>
          </a:bodyPr>
          <a:lstStyle/>
          <a:p>
            <a:pPr algn="l">
              <a:lnSpc>
                <a:spcPct val="90000"/>
              </a:lnSpc>
            </a:pPr>
            <a:r>
              <a:rPr lang="en-US" sz="3200" b="1" baseline="30000" dirty="0">
                <a:solidFill>
                  <a:schemeClr val="bg1"/>
                </a:solidFill>
              </a:rPr>
              <a:t>20</a:t>
            </a:r>
            <a:r>
              <a:rPr lang="en-US" sz="3200" b="1" dirty="0">
                <a:solidFill>
                  <a:schemeClr val="bg1"/>
                </a:solidFill>
              </a:rPr>
              <a:t> You know that I have not hesitated to preach anything that would be helpful to you but have taught you </a:t>
            </a:r>
            <a:r>
              <a:rPr lang="en-US" sz="3200" b="1" dirty="0">
                <a:solidFill>
                  <a:srgbClr val="FFFF66"/>
                </a:solidFill>
              </a:rPr>
              <a:t>publicly</a:t>
            </a:r>
            <a:r>
              <a:rPr lang="en-US" sz="3200" b="1" dirty="0">
                <a:solidFill>
                  <a:schemeClr val="bg1"/>
                </a:solidFill>
              </a:rPr>
              <a:t> and from </a:t>
            </a:r>
            <a:r>
              <a:rPr lang="en-US" sz="3200" b="1" dirty="0">
                <a:solidFill>
                  <a:srgbClr val="FFFF66"/>
                </a:solidFill>
              </a:rPr>
              <a:t>house to house</a:t>
            </a:r>
            <a:r>
              <a:rPr lang="en-US" sz="3200" b="1" dirty="0">
                <a:solidFill>
                  <a:schemeClr val="bg1"/>
                </a:solidFill>
              </a:rPr>
              <a:t>.</a:t>
            </a:r>
          </a:p>
        </p:txBody>
      </p:sp>
      <p:sp>
        <p:nvSpPr>
          <p:cNvPr id="6" name="Content Placeholder 5"/>
          <p:cNvSpPr>
            <a:spLocks noGrp="1"/>
          </p:cNvSpPr>
          <p:nvPr>
            <p:ph idx="1"/>
          </p:nvPr>
        </p:nvSpPr>
        <p:spPr>
          <a:xfrm>
            <a:off x="304800" y="1905000"/>
            <a:ext cx="8763000" cy="3886201"/>
          </a:xfrm>
        </p:spPr>
        <p:txBody>
          <a:bodyPr>
            <a:noAutofit/>
          </a:bodyPr>
          <a:lstStyle/>
          <a:p>
            <a:pPr marL="0" indent="0">
              <a:lnSpc>
                <a:spcPct val="90000"/>
              </a:lnSpc>
              <a:spcBef>
                <a:spcPts val="0"/>
              </a:spcBef>
              <a:spcAft>
                <a:spcPts val="300"/>
              </a:spcAft>
              <a:buNone/>
            </a:pPr>
            <a:r>
              <a:rPr lang="en-US" sz="3150" b="1" dirty="0">
                <a:solidFill>
                  <a:srgbClr val="FFFF66"/>
                </a:solidFill>
              </a:rPr>
              <a:t>Life </a:t>
            </a:r>
            <a:r>
              <a:rPr lang="en-US" sz="3150" b="1" dirty="0" smtClean="0">
                <a:solidFill>
                  <a:srgbClr val="FFFF66"/>
                </a:solidFill>
              </a:rPr>
              <a:t>Groups</a:t>
            </a:r>
          </a:p>
          <a:p>
            <a:pPr marL="0" indent="0">
              <a:lnSpc>
                <a:spcPct val="90000"/>
              </a:lnSpc>
              <a:spcBef>
                <a:spcPts val="0"/>
              </a:spcBef>
              <a:spcAft>
                <a:spcPts val="600"/>
              </a:spcAft>
              <a:buNone/>
            </a:pPr>
            <a:r>
              <a:rPr lang="en-US" sz="3150" dirty="0" smtClean="0">
                <a:solidFill>
                  <a:schemeClr val="bg1"/>
                </a:solidFill>
              </a:rPr>
              <a:t>Life </a:t>
            </a:r>
            <a:r>
              <a:rPr lang="en-US" sz="3150" dirty="0">
                <a:solidFill>
                  <a:schemeClr val="bg1"/>
                </a:solidFill>
              </a:rPr>
              <a:t>Groups are a small number of people joined to share </a:t>
            </a:r>
            <a:r>
              <a:rPr lang="en-US" sz="3150" dirty="0" smtClean="0">
                <a:solidFill>
                  <a:schemeClr val="bg1"/>
                </a:solidFill>
              </a:rPr>
              <a:t>the life of Christ and common </a:t>
            </a:r>
            <a:r>
              <a:rPr lang="en-US" sz="3150" dirty="0">
                <a:solidFill>
                  <a:schemeClr val="bg1"/>
                </a:solidFill>
              </a:rPr>
              <a:t>experience together. These groups are our primary environment for fellowship, developing deep relationships, intentional discipleship, and receiving and giving care. We are not a church </a:t>
            </a:r>
            <a:r>
              <a:rPr lang="en-US" sz="3150" i="1" dirty="0">
                <a:solidFill>
                  <a:schemeClr val="bg1"/>
                </a:solidFill>
              </a:rPr>
              <a:t>with</a:t>
            </a:r>
            <a:r>
              <a:rPr lang="en-US" sz="3150" dirty="0">
                <a:solidFill>
                  <a:schemeClr val="bg1"/>
                </a:solidFill>
              </a:rPr>
              <a:t> life groups; we are a church </a:t>
            </a:r>
            <a:r>
              <a:rPr lang="en-US" sz="3150" i="1" dirty="0">
                <a:solidFill>
                  <a:schemeClr val="bg1"/>
                </a:solidFill>
              </a:rPr>
              <a:t>of</a:t>
            </a:r>
            <a:r>
              <a:rPr lang="en-US" sz="3150" dirty="0">
                <a:solidFill>
                  <a:schemeClr val="bg1"/>
                </a:solidFill>
              </a:rPr>
              <a:t> life groups. It’s how we do church.</a:t>
            </a:r>
          </a:p>
        </p:txBody>
      </p:sp>
      <p:sp>
        <p:nvSpPr>
          <p:cNvPr id="5" name="Rounded Rectangle 4"/>
          <p:cNvSpPr/>
          <p:nvPr/>
        </p:nvSpPr>
        <p:spPr>
          <a:xfrm>
            <a:off x="381000" y="152400"/>
            <a:ext cx="8382000" cy="1600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7150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right)">
                                      <p:cBhvr>
                                        <p:cTn id="7" dur="500"/>
                                        <p:tgtEl>
                                          <p:spTgt spid="6">
                                            <p:txEl>
                                              <p:pRg st="0" end="0"/>
                                            </p:txEl>
                                          </p:spTgt>
                                        </p:tgtEl>
                                      </p:cBhvr>
                                    </p:animEffect>
                                  </p:childTnLst>
                                </p:cTn>
                              </p:par>
                              <p:par>
                                <p:cTn id="8" presetID="22" presetClass="entr" presetSubtype="2"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wipe(right)">
                                      <p:cBhvr>
                                        <p:cTn id="10"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Shawn McCracken\Documents\My Dropbox\Auditorium\Artwork\Better Together\just-the-people-short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533400"/>
            <a:ext cx="8153400" cy="971550"/>
          </a:xfrm>
        </p:spPr>
        <p:txBody>
          <a:bodyPr>
            <a:noAutofit/>
          </a:bodyPr>
          <a:lstStyle/>
          <a:p>
            <a:pPr algn="r"/>
            <a:r>
              <a:rPr lang="en-US" sz="3600" b="1" dirty="0">
                <a:solidFill>
                  <a:srgbClr val="C4BD97"/>
                </a:solidFill>
              </a:rPr>
              <a:t>“God gives lonely people a family. He sets prisoners free, and they go out singing.” </a:t>
            </a:r>
            <a:r>
              <a:rPr lang="en-US" sz="3600" b="1" dirty="0" smtClean="0">
                <a:solidFill>
                  <a:srgbClr val="C4BD97"/>
                </a:solidFill>
              </a:rPr>
              <a:t/>
            </a:r>
            <a:br>
              <a:rPr lang="en-US" sz="3600" b="1" dirty="0" smtClean="0">
                <a:solidFill>
                  <a:srgbClr val="C4BD97"/>
                </a:solidFill>
              </a:rPr>
            </a:br>
            <a:r>
              <a:rPr lang="en-US" sz="3600" b="1" dirty="0" smtClean="0">
                <a:solidFill>
                  <a:srgbClr val="C4BD97"/>
                </a:solidFill>
              </a:rPr>
              <a:t>Psalm </a:t>
            </a:r>
            <a:r>
              <a:rPr lang="en-US" sz="3600" b="1" dirty="0">
                <a:solidFill>
                  <a:srgbClr val="C4BD97"/>
                </a:solidFill>
              </a:rPr>
              <a:t>68:6 </a:t>
            </a:r>
            <a:r>
              <a:rPr lang="en-US" sz="2600" b="1" dirty="0">
                <a:solidFill>
                  <a:srgbClr val="C4BD97"/>
                </a:solidFill>
              </a:rPr>
              <a:t>(NIRV)</a:t>
            </a:r>
          </a:p>
        </p:txBody>
      </p:sp>
      <p:sp>
        <p:nvSpPr>
          <p:cNvPr id="3" name="Content Placeholder 2"/>
          <p:cNvSpPr>
            <a:spLocks noGrp="1"/>
          </p:cNvSpPr>
          <p:nvPr>
            <p:ph idx="1"/>
          </p:nvPr>
        </p:nvSpPr>
        <p:spPr>
          <a:xfrm>
            <a:off x="2819400" y="2667000"/>
            <a:ext cx="6019800" cy="1524000"/>
          </a:xfrm>
        </p:spPr>
        <p:txBody>
          <a:bodyPr>
            <a:noAutofit/>
          </a:bodyPr>
          <a:lstStyle/>
          <a:p>
            <a:pPr marL="0" indent="0" algn="ctr">
              <a:spcBef>
                <a:spcPts val="0"/>
              </a:spcBef>
              <a:spcAft>
                <a:spcPts val="600"/>
              </a:spcAft>
              <a:buNone/>
            </a:pPr>
            <a:r>
              <a:rPr lang="en-US" sz="4000" b="1" dirty="0" smtClean="0">
                <a:solidFill>
                  <a:schemeClr val="bg1"/>
                </a:solidFill>
              </a:rPr>
              <a:t>Our </a:t>
            </a:r>
            <a:r>
              <a:rPr lang="en-US" sz="4000" b="1" dirty="0">
                <a:solidFill>
                  <a:schemeClr val="bg1"/>
                </a:solidFill>
              </a:rPr>
              <a:t>vision </a:t>
            </a:r>
            <a:r>
              <a:rPr lang="en-US" sz="4000" b="1" dirty="0" smtClean="0">
                <a:solidFill>
                  <a:schemeClr val="bg1"/>
                </a:solidFill>
              </a:rPr>
              <a:t>is for each </a:t>
            </a:r>
            <a:br>
              <a:rPr lang="en-US" sz="4000" b="1" dirty="0" smtClean="0">
                <a:solidFill>
                  <a:schemeClr val="bg1"/>
                </a:solidFill>
              </a:rPr>
            </a:br>
            <a:r>
              <a:rPr lang="en-US" sz="4000" b="1" dirty="0" smtClean="0">
                <a:solidFill>
                  <a:schemeClr val="bg1"/>
                </a:solidFill>
              </a:rPr>
              <a:t>Life Group to </a:t>
            </a:r>
            <a:r>
              <a:rPr lang="en-US" sz="4000" b="1" dirty="0">
                <a:solidFill>
                  <a:schemeClr val="bg1"/>
                </a:solidFill>
              </a:rPr>
              <a:t>have three dimensions…</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2438400"/>
            <a:ext cx="2286000" cy="2294204"/>
          </a:xfrm>
          <a:prstGeom prst="rect">
            <a:avLst/>
          </a:prstGeom>
        </p:spPr>
      </p:pic>
    </p:spTree>
    <p:extLst>
      <p:ext uri="{BB962C8B-B14F-4D97-AF65-F5344CB8AC3E}">
        <p14:creationId xmlns:p14="http://schemas.microsoft.com/office/powerpoint/2010/main" val="2249713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Shawn McCracken\Documents\My Dropbox\Auditorium\Artwork\Better Together\just-the-people-short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533400"/>
            <a:ext cx="8153400" cy="971550"/>
          </a:xfrm>
        </p:spPr>
        <p:txBody>
          <a:bodyPr>
            <a:noAutofit/>
          </a:bodyPr>
          <a:lstStyle/>
          <a:p>
            <a:pPr algn="r"/>
            <a:r>
              <a:rPr lang="en-US" sz="3600" b="1" dirty="0">
                <a:solidFill>
                  <a:srgbClr val="C4BD97"/>
                </a:solidFill>
              </a:rPr>
              <a:t>“</a:t>
            </a:r>
            <a:r>
              <a:rPr lang="en-US" sz="3600" b="1" dirty="0">
                <a:solidFill>
                  <a:srgbClr val="FFFF66"/>
                </a:solidFill>
              </a:rPr>
              <a:t>God</a:t>
            </a:r>
            <a:r>
              <a:rPr lang="en-US" sz="3600" b="1" dirty="0">
                <a:solidFill>
                  <a:srgbClr val="C4BD97"/>
                </a:solidFill>
              </a:rPr>
              <a:t> gives lonely people a family. He sets prisoners free, and they go out singing.” </a:t>
            </a:r>
            <a:r>
              <a:rPr lang="en-US" sz="3600" b="1" dirty="0" smtClean="0">
                <a:solidFill>
                  <a:srgbClr val="C4BD97"/>
                </a:solidFill>
              </a:rPr>
              <a:t/>
            </a:r>
            <a:br>
              <a:rPr lang="en-US" sz="3600" b="1" dirty="0" smtClean="0">
                <a:solidFill>
                  <a:srgbClr val="C4BD97"/>
                </a:solidFill>
              </a:rPr>
            </a:br>
            <a:r>
              <a:rPr lang="en-US" sz="3600" b="1" dirty="0" smtClean="0">
                <a:solidFill>
                  <a:srgbClr val="C4BD97"/>
                </a:solidFill>
              </a:rPr>
              <a:t>Psalm </a:t>
            </a:r>
            <a:r>
              <a:rPr lang="en-US" sz="3600" b="1" dirty="0">
                <a:solidFill>
                  <a:srgbClr val="C4BD97"/>
                </a:solidFill>
              </a:rPr>
              <a:t>68:6 </a:t>
            </a:r>
            <a:r>
              <a:rPr lang="en-US" sz="2600" b="1" dirty="0">
                <a:solidFill>
                  <a:srgbClr val="C4BD97"/>
                </a:solidFill>
              </a:rPr>
              <a:t>(NIRV)</a:t>
            </a:r>
          </a:p>
        </p:txBody>
      </p:sp>
      <p:sp>
        <p:nvSpPr>
          <p:cNvPr id="3" name="Content Placeholder 2"/>
          <p:cNvSpPr>
            <a:spLocks noGrp="1"/>
          </p:cNvSpPr>
          <p:nvPr>
            <p:ph idx="1"/>
          </p:nvPr>
        </p:nvSpPr>
        <p:spPr>
          <a:xfrm>
            <a:off x="304800" y="1524000"/>
            <a:ext cx="8610600" cy="4602163"/>
          </a:xfrm>
        </p:spPr>
        <p:txBody>
          <a:bodyPr>
            <a:noAutofit/>
          </a:bodyPr>
          <a:lstStyle/>
          <a:p>
            <a:pPr marL="514350" indent="-514350">
              <a:spcBef>
                <a:spcPts val="0"/>
              </a:spcBef>
              <a:spcAft>
                <a:spcPts val="600"/>
              </a:spcAft>
              <a:buClr>
                <a:schemeClr val="bg1"/>
              </a:buClr>
              <a:buAutoNum type="arabicParenR"/>
            </a:pPr>
            <a:r>
              <a:rPr lang="en-US" b="1" dirty="0" smtClean="0">
                <a:solidFill>
                  <a:srgbClr val="FFFF66"/>
                </a:solidFill>
              </a:rPr>
              <a:t>God-</a:t>
            </a:r>
          </a:p>
          <a:p>
            <a:pPr marL="914400" lvl="1" indent="-514350">
              <a:spcBef>
                <a:spcPts val="0"/>
              </a:spcBef>
              <a:spcAft>
                <a:spcPts val="600"/>
              </a:spcAft>
              <a:buFont typeface="Courier New" panose="02070309020205020404" pitchFamily="49" charset="0"/>
              <a:buChar char="o"/>
            </a:pPr>
            <a:r>
              <a:rPr lang="en-US" sz="3000" dirty="0" smtClean="0">
                <a:solidFill>
                  <a:schemeClr val="bg1"/>
                </a:solidFill>
              </a:rPr>
              <a:t>Time set aside with God</a:t>
            </a:r>
          </a:p>
          <a:p>
            <a:pPr marL="914400" lvl="1" indent="-514350">
              <a:spcBef>
                <a:spcPts val="0"/>
              </a:spcBef>
              <a:spcAft>
                <a:spcPts val="600"/>
              </a:spcAft>
              <a:buFont typeface="Courier New" panose="02070309020205020404" pitchFamily="49" charset="0"/>
              <a:buChar char="o"/>
            </a:pPr>
            <a:r>
              <a:rPr lang="en-US" sz="3000" dirty="0" smtClean="0">
                <a:solidFill>
                  <a:schemeClr val="bg1"/>
                </a:solidFill>
              </a:rPr>
              <a:t>People have three fundamental needs. The first is </a:t>
            </a:r>
            <a:r>
              <a:rPr lang="en-US" sz="3000" b="1" i="1" dirty="0" smtClean="0">
                <a:solidFill>
                  <a:schemeClr val="bg1"/>
                </a:solidFill>
              </a:rPr>
              <a:t>transcendence</a:t>
            </a:r>
            <a:r>
              <a:rPr lang="en-US" sz="3000" dirty="0" smtClean="0">
                <a:solidFill>
                  <a:schemeClr val="bg1"/>
                </a:solidFill>
              </a:rPr>
              <a:t> (the need to connect with the Creator)</a:t>
            </a:r>
          </a:p>
          <a:p>
            <a:pPr marL="914400" lvl="1" indent="-514350">
              <a:spcBef>
                <a:spcPts val="0"/>
              </a:spcBef>
              <a:spcAft>
                <a:spcPts val="600"/>
              </a:spcAft>
              <a:buFont typeface="Courier New" panose="02070309020205020404" pitchFamily="49" charset="0"/>
              <a:buChar char="o"/>
            </a:pPr>
            <a:r>
              <a:rPr lang="en-US" sz="3000" dirty="0" smtClean="0">
                <a:solidFill>
                  <a:schemeClr val="bg1"/>
                </a:solidFill>
              </a:rPr>
              <a:t>Bible study, prayer, contemplating and discussing the things of God</a:t>
            </a:r>
          </a:p>
          <a:p>
            <a:pPr marL="914400" lvl="1" indent="-514350">
              <a:spcBef>
                <a:spcPts val="0"/>
              </a:spcBef>
              <a:spcAft>
                <a:spcPts val="600"/>
              </a:spcAft>
              <a:buFont typeface="Courier New" panose="02070309020205020404" pitchFamily="49" charset="0"/>
              <a:buChar char="o"/>
            </a:pPr>
            <a:r>
              <a:rPr lang="en-US" sz="3000" dirty="0" smtClean="0">
                <a:solidFill>
                  <a:schemeClr val="bg1"/>
                </a:solidFill>
              </a:rPr>
              <a:t>He sets us free</a:t>
            </a:r>
          </a:p>
          <a:p>
            <a:pPr marL="914400" lvl="1" indent="-514350">
              <a:spcBef>
                <a:spcPts val="0"/>
              </a:spcBef>
              <a:spcAft>
                <a:spcPts val="600"/>
              </a:spcAft>
              <a:buFont typeface="Courier New" panose="02070309020205020404" pitchFamily="49" charset="0"/>
              <a:buChar char="o"/>
            </a:pPr>
            <a:endParaRPr lang="en-US" b="1" dirty="0">
              <a:solidFill>
                <a:schemeClr val="bg1"/>
              </a:solidFill>
            </a:endParaRPr>
          </a:p>
        </p:txBody>
      </p:sp>
    </p:spTree>
    <p:extLst>
      <p:ext uri="{BB962C8B-B14F-4D97-AF65-F5344CB8AC3E}">
        <p14:creationId xmlns:p14="http://schemas.microsoft.com/office/powerpoint/2010/main" val="168463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Shawn McCracken\Documents\My Dropbox\Auditorium\Artwork\Better Together\just-the-people-short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533400"/>
            <a:ext cx="8153400" cy="971550"/>
          </a:xfrm>
        </p:spPr>
        <p:txBody>
          <a:bodyPr>
            <a:noAutofit/>
          </a:bodyPr>
          <a:lstStyle/>
          <a:p>
            <a:pPr algn="r"/>
            <a:r>
              <a:rPr lang="en-US" sz="3600" b="1" dirty="0">
                <a:solidFill>
                  <a:srgbClr val="C4BD97"/>
                </a:solidFill>
              </a:rPr>
              <a:t>“</a:t>
            </a:r>
            <a:r>
              <a:rPr lang="en-US" sz="3600" b="1" dirty="0">
                <a:solidFill>
                  <a:srgbClr val="FFFF66"/>
                </a:solidFill>
              </a:rPr>
              <a:t>God</a:t>
            </a:r>
            <a:r>
              <a:rPr lang="en-US" sz="3600" b="1" dirty="0">
                <a:solidFill>
                  <a:srgbClr val="C4BD97"/>
                </a:solidFill>
              </a:rPr>
              <a:t> gives lonely people a family. He sets prisoners free, and they go out singing.” </a:t>
            </a:r>
            <a:r>
              <a:rPr lang="en-US" sz="3600" b="1" dirty="0" smtClean="0">
                <a:solidFill>
                  <a:srgbClr val="C4BD97"/>
                </a:solidFill>
              </a:rPr>
              <a:t/>
            </a:r>
            <a:br>
              <a:rPr lang="en-US" sz="3600" b="1" dirty="0" smtClean="0">
                <a:solidFill>
                  <a:srgbClr val="C4BD97"/>
                </a:solidFill>
              </a:rPr>
            </a:br>
            <a:r>
              <a:rPr lang="en-US" sz="3600" b="1" dirty="0" smtClean="0">
                <a:solidFill>
                  <a:srgbClr val="C4BD97"/>
                </a:solidFill>
              </a:rPr>
              <a:t>Psalm </a:t>
            </a:r>
            <a:r>
              <a:rPr lang="en-US" sz="3600" b="1" dirty="0">
                <a:solidFill>
                  <a:srgbClr val="C4BD97"/>
                </a:solidFill>
              </a:rPr>
              <a:t>68:6 </a:t>
            </a:r>
            <a:r>
              <a:rPr lang="en-US" sz="2600" b="1" dirty="0">
                <a:solidFill>
                  <a:srgbClr val="C4BD97"/>
                </a:solidFill>
              </a:rPr>
              <a:t>(NIRV)</a:t>
            </a:r>
          </a:p>
        </p:txBody>
      </p:sp>
      <p:sp>
        <p:nvSpPr>
          <p:cNvPr id="3" name="Content Placeholder 2"/>
          <p:cNvSpPr>
            <a:spLocks noGrp="1"/>
          </p:cNvSpPr>
          <p:nvPr>
            <p:ph idx="1"/>
          </p:nvPr>
        </p:nvSpPr>
        <p:spPr>
          <a:xfrm>
            <a:off x="304800" y="1524000"/>
            <a:ext cx="8610600" cy="4602163"/>
          </a:xfrm>
        </p:spPr>
        <p:txBody>
          <a:bodyPr>
            <a:noAutofit/>
          </a:bodyPr>
          <a:lstStyle/>
          <a:p>
            <a:pPr marL="514350" indent="-514350">
              <a:spcBef>
                <a:spcPts val="0"/>
              </a:spcBef>
              <a:spcAft>
                <a:spcPts val="1000"/>
              </a:spcAft>
              <a:buClr>
                <a:schemeClr val="bg1"/>
              </a:buClr>
              <a:buAutoNum type="arabicParenR"/>
            </a:pPr>
            <a:r>
              <a:rPr lang="en-US" b="1" dirty="0" smtClean="0">
                <a:solidFill>
                  <a:srgbClr val="FFFF66"/>
                </a:solidFill>
              </a:rPr>
              <a:t>God-</a:t>
            </a:r>
          </a:p>
          <a:p>
            <a:pPr marL="400050" lvl="1" indent="0">
              <a:spcBef>
                <a:spcPts val="0"/>
              </a:spcBef>
              <a:spcAft>
                <a:spcPts val="600"/>
              </a:spcAft>
              <a:buNone/>
            </a:pPr>
            <a:r>
              <a:rPr lang="en-US" sz="3200" b="1" u="sng" dirty="0">
                <a:solidFill>
                  <a:schemeClr val="bg1"/>
                </a:solidFill>
              </a:rPr>
              <a:t>Acts 20:21</a:t>
            </a:r>
            <a:r>
              <a:rPr lang="en-US" sz="3200" b="1" dirty="0">
                <a:solidFill>
                  <a:schemeClr val="bg1"/>
                </a:solidFill>
              </a:rPr>
              <a:t> </a:t>
            </a:r>
            <a:r>
              <a:rPr lang="en-US" sz="3200" b="1" dirty="0" smtClean="0">
                <a:solidFill>
                  <a:schemeClr val="bg1"/>
                </a:solidFill>
              </a:rPr>
              <a:t>I </a:t>
            </a:r>
            <a:r>
              <a:rPr lang="en-US" sz="3200" b="1" dirty="0">
                <a:solidFill>
                  <a:schemeClr val="bg1"/>
                </a:solidFill>
              </a:rPr>
              <a:t>have declared to both Jews </a:t>
            </a:r>
            <a:r>
              <a:rPr lang="en-US" sz="3200" b="1" dirty="0" smtClean="0">
                <a:solidFill>
                  <a:schemeClr val="bg1"/>
                </a:solidFill>
              </a:rPr>
              <a:t/>
            </a:r>
            <a:br>
              <a:rPr lang="en-US" sz="3200" b="1" dirty="0" smtClean="0">
                <a:solidFill>
                  <a:schemeClr val="bg1"/>
                </a:solidFill>
              </a:rPr>
            </a:br>
            <a:r>
              <a:rPr lang="en-US" sz="3200" b="1" dirty="0" smtClean="0">
                <a:solidFill>
                  <a:schemeClr val="bg1"/>
                </a:solidFill>
              </a:rPr>
              <a:t>and </a:t>
            </a:r>
            <a:r>
              <a:rPr lang="en-US" sz="3200" b="1" dirty="0">
                <a:solidFill>
                  <a:schemeClr val="bg1"/>
                </a:solidFill>
              </a:rPr>
              <a:t>Greeks that they </a:t>
            </a:r>
            <a:r>
              <a:rPr lang="en-US" sz="3200" b="1" dirty="0">
                <a:solidFill>
                  <a:srgbClr val="FFFF66"/>
                </a:solidFill>
              </a:rPr>
              <a:t>must turn to God in repentance</a:t>
            </a:r>
            <a:r>
              <a:rPr lang="en-US" sz="3200" b="1" dirty="0">
                <a:solidFill>
                  <a:schemeClr val="bg1"/>
                </a:solidFill>
              </a:rPr>
              <a:t> and have faith in our Lord Jesus</a:t>
            </a:r>
            <a:r>
              <a:rPr lang="en-US" sz="3200" b="1" dirty="0" smtClean="0">
                <a:solidFill>
                  <a:schemeClr val="bg1"/>
                </a:solidFill>
              </a:rPr>
              <a:t>.</a:t>
            </a:r>
          </a:p>
          <a:p>
            <a:pPr marL="914400" lvl="1" indent="-514350">
              <a:spcBef>
                <a:spcPts val="600"/>
              </a:spcBef>
              <a:spcAft>
                <a:spcPts val="600"/>
              </a:spcAft>
              <a:buFont typeface="Courier New" panose="02070309020205020404" pitchFamily="49" charset="0"/>
              <a:buChar char="o"/>
            </a:pPr>
            <a:r>
              <a:rPr lang="en-US" sz="3200" dirty="0" smtClean="0">
                <a:solidFill>
                  <a:schemeClr val="bg1"/>
                </a:solidFill>
              </a:rPr>
              <a:t>Sin is committed against HIM</a:t>
            </a:r>
          </a:p>
          <a:p>
            <a:pPr marL="914400" lvl="1" indent="-514350">
              <a:spcBef>
                <a:spcPts val="0"/>
              </a:spcBef>
              <a:spcAft>
                <a:spcPts val="600"/>
              </a:spcAft>
              <a:buFont typeface="Courier New" panose="02070309020205020404" pitchFamily="49" charset="0"/>
              <a:buChar char="o"/>
            </a:pPr>
            <a:r>
              <a:rPr lang="en-US" sz="3200" dirty="0" smtClean="0">
                <a:solidFill>
                  <a:schemeClr val="bg1"/>
                </a:solidFill>
              </a:rPr>
              <a:t>Only God can forgive sin</a:t>
            </a:r>
          </a:p>
          <a:p>
            <a:pPr marL="914400" lvl="1" indent="-514350">
              <a:spcBef>
                <a:spcPts val="0"/>
              </a:spcBef>
              <a:spcAft>
                <a:spcPts val="600"/>
              </a:spcAft>
              <a:buFont typeface="Courier New" panose="02070309020205020404" pitchFamily="49" charset="0"/>
              <a:buChar char="o"/>
            </a:pPr>
            <a:endParaRPr lang="en-US" b="1" dirty="0">
              <a:solidFill>
                <a:schemeClr val="bg1"/>
              </a:solidFill>
            </a:endParaRPr>
          </a:p>
        </p:txBody>
      </p:sp>
      <p:sp>
        <p:nvSpPr>
          <p:cNvPr id="5" name="Rounded Rectangle 4"/>
          <p:cNvSpPr/>
          <p:nvPr/>
        </p:nvSpPr>
        <p:spPr>
          <a:xfrm>
            <a:off x="571499" y="2133600"/>
            <a:ext cx="7810501" cy="1600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739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Shawn McCracken\Documents\My Dropbox\Auditorium\Artwork\Better Together\just-the-people-short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533400"/>
            <a:ext cx="8153400" cy="971550"/>
          </a:xfrm>
        </p:spPr>
        <p:txBody>
          <a:bodyPr>
            <a:noAutofit/>
          </a:bodyPr>
          <a:lstStyle/>
          <a:p>
            <a:pPr algn="r"/>
            <a:r>
              <a:rPr lang="en-US" sz="3600" b="1" dirty="0">
                <a:solidFill>
                  <a:srgbClr val="C4BD97"/>
                </a:solidFill>
              </a:rPr>
              <a:t>“</a:t>
            </a:r>
            <a:r>
              <a:rPr lang="en-US" sz="3600" b="1" dirty="0">
                <a:solidFill>
                  <a:srgbClr val="FFFF66"/>
                </a:solidFill>
              </a:rPr>
              <a:t>God</a:t>
            </a:r>
            <a:r>
              <a:rPr lang="en-US" sz="3600" b="1" dirty="0">
                <a:solidFill>
                  <a:srgbClr val="C4BD97"/>
                </a:solidFill>
              </a:rPr>
              <a:t> gives lonely people a </a:t>
            </a:r>
            <a:r>
              <a:rPr lang="en-US" sz="3600" b="1" dirty="0">
                <a:solidFill>
                  <a:srgbClr val="FFFF66"/>
                </a:solidFill>
              </a:rPr>
              <a:t>family</a:t>
            </a:r>
            <a:r>
              <a:rPr lang="en-US" sz="3600" b="1" dirty="0">
                <a:solidFill>
                  <a:srgbClr val="C4BD97"/>
                </a:solidFill>
              </a:rPr>
              <a:t>. He sets prisoners free, and they go out singing.” </a:t>
            </a:r>
            <a:r>
              <a:rPr lang="en-US" sz="3600" b="1" dirty="0" smtClean="0">
                <a:solidFill>
                  <a:srgbClr val="C4BD97"/>
                </a:solidFill>
              </a:rPr>
              <a:t/>
            </a:r>
            <a:br>
              <a:rPr lang="en-US" sz="3600" b="1" dirty="0" smtClean="0">
                <a:solidFill>
                  <a:srgbClr val="C4BD97"/>
                </a:solidFill>
              </a:rPr>
            </a:br>
            <a:r>
              <a:rPr lang="en-US" sz="3600" b="1" dirty="0" smtClean="0">
                <a:solidFill>
                  <a:srgbClr val="C4BD97"/>
                </a:solidFill>
              </a:rPr>
              <a:t>Psalm </a:t>
            </a:r>
            <a:r>
              <a:rPr lang="en-US" sz="3600" b="1" dirty="0">
                <a:solidFill>
                  <a:srgbClr val="C4BD97"/>
                </a:solidFill>
              </a:rPr>
              <a:t>68:6 </a:t>
            </a:r>
            <a:r>
              <a:rPr lang="en-US" sz="2600" b="1" dirty="0">
                <a:solidFill>
                  <a:srgbClr val="C4BD97"/>
                </a:solidFill>
              </a:rPr>
              <a:t>(NIRV)</a:t>
            </a:r>
          </a:p>
        </p:txBody>
      </p:sp>
      <p:sp>
        <p:nvSpPr>
          <p:cNvPr id="3" name="Content Placeholder 2"/>
          <p:cNvSpPr>
            <a:spLocks noGrp="1"/>
          </p:cNvSpPr>
          <p:nvPr>
            <p:ph idx="1"/>
          </p:nvPr>
        </p:nvSpPr>
        <p:spPr>
          <a:xfrm>
            <a:off x="304800" y="1524000"/>
            <a:ext cx="8610600" cy="4602163"/>
          </a:xfrm>
        </p:spPr>
        <p:txBody>
          <a:bodyPr>
            <a:noAutofit/>
          </a:bodyPr>
          <a:lstStyle/>
          <a:p>
            <a:pPr marL="514350" indent="-514350">
              <a:spcBef>
                <a:spcPts val="0"/>
              </a:spcBef>
              <a:spcAft>
                <a:spcPts val="600"/>
              </a:spcAft>
              <a:buClr>
                <a:schemeClr val="bg1"/>
              </a:buClr>
              <a:buFont typeface="+mj-lt"/>
              <a:buAutoNum type="arabicParenR" startAt="2"/>
            </a:pPr>
            <a:r>
              <a:rPr lang="en-US" b="1" dirty="0" smtClean="0">
                <a:solidFill>
                  <a:srgbClr val="FFFF66"/>
                </a:solidFill>
              </a:rPr>
              <a:t>Family-</a:t>
            </a:r>
          </a:p>
          <a:p>
            <a:pPr marL="914400" lvl="1" indent="-514350">
              <a:spcBef>
                <a:spcPts val="0"/>
              </a:spcBef>
              <a:spcAft>
                <a:spcPts val="600"/>
              </a:spcAft>
              <a:buFont typeface="Courier New" panose="02070309020205020404" pitchFamily="49" charset="0"/>
              <a:buChar char="o"/>
            </a:pPr>
            <a:r>
              <a:rPr lang="en-US" sz="3000" dirty="0" smtClean="0">
                <a:solidFill>
                  <a:schemeClr val="bg1"/>
                </a:solidFill>
              </a:rPr>
              <a:t>Time </a:t>
            </a:r>
            <a:r>
              <a:rPr lang="en-US" sz="3000" dirty="0">
                <a:solidFill>
                  <a:schemeClr val="bg1"/>
                </a:solidFill>
              </a:rPr>
              <a:t>spent with the body of Christ</a:t>
            </a:r>
          </a:p>
          <a:p>
            <a:pPr marL="914400" lvl="1" indent="-514350">
              <a:spcBef>
                <a:spcPts val="0"/>
              </a:spcBef>
              <a:spcAft>
                <a:spcPts val="600"/>
              </a:spcAft>
              <a:buFont typeface="Courier New" panose="02070309020205020404" pitchFamily="49" charset="0"/>
              <a:buChar char="o"/>
            </a:pPr>
            <a:r>
              <a:rPr lang="en-US" sz="3000" dirty="0" smtClean="0">
                <a:solidFill>
                  <a:schemeClr val="bg1"/>
                </a:solidFill>
              </a:rPr>
              <a:t>The </a:t>
            </a:r>
            <a:r>
              <a:rPr lang="en-US" sz="3000" dirty="0">
                <a:solidFill>
                  <a:schemeClr val="bg1"/>
                </a:solidFill>
              </a:rPr>
              <a:t>second of people’s fundamental needs is </a:t>
            </a:r>
            <a:r>
              <a:rPr lang="en-US" sz="3000" b="1" i="1" dirty="0">
                <a:solidFill>
                  <a:schemeClr val="bg1"/>
                </a:solidFill>
              </a:rPr>
              <a:t>community</a:t>
            </a:r>
            <a:r>
              <a:rPr lang="en-US" sz="3000" dirty="0">
                <a:solidFill>
                  <a:schemeClr val="bg1"/>
                </a:solidFill>
              </a:rPr>
              <a:t> (the need to connect with others through deeply satisfying relationships)</a:t>
            </a:r>
          </a:p>
          <a:p>
            <a:pPr marL="400050" lvl="1" indent="0">
              <a:spcBef>
                <a:spcPts val="200"/>
              </a:spcBef>
              <a:spcAft>
                <a:spcPts val="600"/>
              </a:spcAft>
              <a:buNone/>
            </a:pPr>
            <a:r>
              <a:rPr lang="en-US" sz="3200" b="1" u="sng" dirty="0">
                <a:solidFill>
                  <a:schemeClr val="bg1"/>
                </a:solidFill>
              </a:rPr>
              <a:t>Acts </a:t>
            </a:r>
            <a:r>
              <a:rPr lang="en-US" sz="3200" b="1" u="sng" dirty="0" smtClean="0">
                <a:solidFill>
                  <a:schemeClr val="bg1"/>
                </a:solidFill>
              </a:rPr>
              <a:t>20:18</a:t>
            </a:r>
            <a:r>
              <a:rPr lang="en-US" sz="3200" b="1" dirty="0" smtClean="0">
                <a:solidFill>
                  <a:schemeClr val="bg1"/>
                </a:solidFill>
              </a:rPr>
              <a:t> “</a:t>
            </a:r>
            <a:r>
              <a:rPr lang="en-US" sz="3200" b="1" dirty="0" smtClean="0">
                <a:solidFill>
                  <a:srgbClr val="FFFF66"/>
                </a:solidFill>
              </a:rPr>
              <a:t>You </a:t>
            </a:r>
            <a:r>
              <a:rPr lang="en-US" sz="3200" b="1" dirty="0">
                <a:solidFill>
                  <a:srgbClr val="FFFF66"/>
                </a:solidFill>
              </a:rPr>
              <a:t>know how I lived the whole time I was with you</a:t>
            </a:r>
            <a:r>
              <a:rPr lang="en-US" sz="3200" b="1" dirty="0">
                <a:solidFill>
                  <a:schemeClr val="bg1"/>
                </a:solidFill>
              </a:rPr>
              <a:t>, from the first day I came into the province of Asia</a:t>
            </a:r>
            <a:r>
              <a:rPr lang="en-US" sz="3200" b="1" dirty="0" smtClean="0">
                <a:solidFill>
                  <a:schemeClr val="bg1"/>
                </a:solidFill>
              </a:rPr>
              <a:t>.”</a:t>
            </a:r>
            <a:endParaRPr lang="en-US" b="1" dirty="0">
              <a:solidFill>
                <a:schemeClr val="bg1"/>
              </a:solidFill>
            </a:endParaRPr>
          </a:p>
        </p:txBody>
      </p:sp>
      <p:sp>
        <p:nvSpPr>
          <p:cNvPr id="5" name="Rounded Rectangle 4"/>
          <p:cNvSpPr/>
          <p:nvPr/>
        </p:nvSpPr>
        <p:spPr>
          <a:xfrm>
            <a:off x="609601" y="4114800"/>
            <a:ext cx="7924800" cy="1600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116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Shawn McCracken\Documents\My Dropbox\Auditorium\Artwork\Better Together\just-the-people-short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533400"/>
            <a:ext cx="8153400" cy="971550"/>
          </a:xfrm>
        </p:spPr>
        <p:txBody>
          <a:bodyPr>
            <a:noAutofit/>
          </a:bodyPr>
          <a:lstStyle/>
          <a:p>
            <a:pPr algn="r"/>
            <a:r>
              <a:rPr lang="en-US" sz="3600" b="1" dirty="0">
                <a:solidFill>
                  <a:srgbClr val="C4BD97"/>
                </a:solidFill>
              </a:rPr>
              <a:t>“</a:t>
            </a:r>
            <a:r>
              <a:rPr lang="en-US" sz="3600" b="1" dirty="0">
                <a:solidFill>
                  <a:srgbClr val="FFFF66"/>
                </a:solidFill>
              </a:rPr>
              <a:t>God</a:t>
            </a:r>
            <a:r>
              <a:rPr lang="en-US" sz="3600" b="1" dirty="0">
                <a:solidFill>
                  <a:srgbClr val="C4BD97"/>
                </a:solidFill>
              </a:rPr>
              <a:t> gives lonely people a </a:t>
            </a:r>
            <a:r>
              <a:rPr lang="en-US" sz="3600" b="1" dirty="0">
                <a:solidFill>
                  <a:srgbClr val="FFFF66"/>
                </a:solidFill>
              </a:rPr>
              <a:t>family</a:t>
            </a:r>
            <a:r>
              <a:rPr lang="en-US" sz="3600" b="1" dirty="0">
                <a:solidFill>
                  <a:srgbClr val="C4BD97"/>
                </a:solidFill>
              </a:rPr>
              <a:t>. He sets prisoners free, and they go out singing.” </a:t>
            </a:r>
            <a:r>
              <a:rPr lang="en-US" sz="3600" b="1" dirty="0" smtClean="0">
                <a:solidFill>
                  <a:srgbClr val="C4BD97"/>
                </a:solidFill>
              </a:rPr>
              <a:t/>
            </a:r>
            <a:br>
              <a:rPr lang="en-US" sz="3600" b="1" dirty="0" smtClean="0">
                <a:solidFill>
                  <a:srgbClr val="C4BD97"/>
                </a:solidFill>
              </a:rPr>
            </a:br>
            <a:r>
              <a:rPr lang="en-US" sz="3600" b="1" dirty="0" smtClean="0">
                <a:solidFill>
                  <a:srgbClr val="C4BD97"/>
                </a:solidFill>
              </a:rPr>
              <a:t>Psalm </a:t>
            </a:r>
            <a:r>
              <a:rPr lang="en-US" sz="3600" b="1" dirty="0">
                <a:solidFill>
                  <a:srgbClr val="C4BD97"/>
                </a:solidFill>
              </a:rPr>
              <a:t>68:6 </a:t>
            </a:r>
            <a:r>
              <a:rPr lang="en-US" sz="2600" b="1" dirty="0">
                <a:solidFill>
                  <a:srgbClr val="C4BD97"/>
                </a:solidFill>
              </a:rPr>
              <a:t>(NIRV)</a:t>
            </a:r>
          </a:p>
        </p:txBody>
      </p:sp>
      <p:sp>
        <p:nvSpPr>
          <p:cNvPr id="3" name="Content Placeholder 2"/>
          <p:cNvSpPr>
            <a:spLocks noGrp="1"/>
          </p:cNvSpPr>
          <p:nvPr>
            <p:ph idx="1"/>
          </p:nvPr>
        </p:nvSpPr>
        <p:spPr>
          <a:xfrm>
            <a:off x="304800" y="1524000"/>
            <a:ext cx="8610600" cy="4602163"/>
          </a:xfrm>
        </p:spPr>
        <p:txBody>
          <a:bodyPr>
            <a:noAutofit/>
          </a:bodyPr>
          <a:lstStyle/>
          <a:p>
            <a:pPr marL="514350" indent="-514350">
              <a:spcBef>
                <a:spcPts val="0"/>
              </a:spcBef>
              <a:spcAft>
                <a:spcPts val="600"/>
              </a:spcAft>
              <a:buClr>
                <a:schemeClr val="bg1"/>
              </a:buClr>
              <a:buFont typeface="+mj-lt"/>
              <a:buAutoNum type="arabicParenR" startAt="2"/>
            </a:pPr>
            <a:r>
              <a:rPr lang="en-US" b="1" dirty="0" smtClean="0">
                <a:solidFill>
                  <a:srgbClr val="FFFF66"/>
                </a:solidFill>
              </a:rPr>
              <a:t>Family-</a:t>
            </a:r>
          </a:p>
          <a:p>
            <a:pPr marL="0" indent="0">
              <a:lnSpc>
                <a:spcPct val="80000"/>
              </a:lnSpc>
              <a:spcBef>
                <a:spcPts val="0"/>
              </a:spcBef>
              <a:buNone/>
            </a:pPr>
            <a:r>
              <a:rPr lang="en-US" sz="3000" u="sng" dirty="0">
                <a:solidFill>
                  <a:schemeClr val="bg1"/>
                </a:solidFill>
              </a:rPr>
              <a:t>Eccl 4:8-12</a:t>
            </a:r>
            <a:r>
              <a:rPr lang="en-US" sz="3000" dirty="0">
                <a:solidFill>
                  <a:schemeClr val="bg1"/>
                </a:solidFill>
              </a:rPr>
              <a:t> </a:t>
            </a:r>
            <a:r>
              <a:rPr lang="en-US" sz="3000" baseline="30000" dirty="0" smtClean="0">
                <a:solidFill>
                  <a:schemeClr val="bg1"/>
                </a:solidFill>
              </a:rPr>
              <a:t>8</a:t>
            </a:r>
            <a:r>
              <a:rPr lang="en-US" sz="3000" dirty="0" smtClean="0">
                <a:solidFill>
                  <a:schemeClr val="bg1"/>
                </a:solidFill>
              </a:rPr>
              <a:t> </a:t>
            </a:r>
            <a:r>
              <a:rPr lang="en-US" sz="3000" dirty="0">
                <a:solidFill>
                  <a:schemeClr val="bg1"/>
                </a:solidFill>
              </a:rPr>
              <a:t>There was a man all alone; </a:t>
            </a:r>
            <a:r>
              <a:rPr lang="en-US" sz="3000" dirty="0" smtClean="0">
                <a:solidFill>
                  <a:schemeClr val="bg1"/>
                </a:solidFill>
              </a:rPr>
              <a:t>he </a:t>
            </a:r>
            <a:r>
              <a:rPr lang="en-US" sz="3000" dirty="0">
                <a:solidFill>
                  <a:schemeClr val="bg1"/>
                </a:solidFill>
              </a:rPr>
              <a:t>had neither son nor brother. </a:t>
            </a:r>
            <a:r>
              <a:rPr lang="en-US" sz="3000" dirty="0" smtClean="0">
                <a:solidFill>
                  <a:schemeClr val="bg1"/>
                </a:solidFill>
              </a:rPr>
              <a:t>There </a:t>
            </a:r>
            <a:r>
              <a:rPr lang="en-US" sz="3000" dirty="0">
                <a:solidFill>
                  <a:schemeClr val="bg1"/>
                </a:solidFill>
              </a:rPr>
              <a:t>was no end to his </a:t>
            </a:r>
            <a:r>
              <a:rPr lang="en-US" sz="3000" dirty="0" smtClean="0">
                <a:solidFill>
                  <a:schemeClr val="bg1"/>
                </a:solidFill>
              </a:rPr>
              <a:t>toil… </a:t>
            </a:r>
            <a:r>
              <a:rPr lang="en-US" sz="3000" baseline="30000" dirty="0" smtClean="0">
                <a:solidFill>
                  <a:schemeClr val="bg1"/>
                </a:solidFill>
              </a:rPr>
              <a:t>9</a:t>
            </a:r>
            <a:r>
              <a:rPr lang="en-US" sz="3000" dirty="0" smtClean="0">
                <a:solidFill>
                  <a:schemeClr val="bg1"/>
                </a:solidFill>
              </a:rPr>
              <a:t> </a:t>
            </a:r>
            <a:r>
              <a:rPr lang="en-US" sz="3000" dirty="0">
                <a:solidFill>
                  <a:schemeClr val="bg1"/>
                </a:solidFill>
              </a:rPr>
              <a:t>Two are better than one, </a:t>
            </a:r>
            <a:r>
              <a:rPr lang="en-US" sz="3000" dirty="0" smtClean="0">
                <a:solidFill>
                  <a:schemeClr val="bg1"/>
                </a:solidFill>
              </a:rPr>
              <a:t>because </a:t>
            </a:r>
            <a:r>
              <a:rPr lang="en-US" sz="3000" dirty="0">
                <a:solidFill>
                  <a:schemeClr val="bg1"/>
                </a:solidFill>
              </a:rPr>
              <a:t>they have a good return for their work: </a:t>
            </a:r>
            <a:r>
              <a:rPr lang="en-US" sz="3000" baseline="30000" dirty="0" smtClean="0">
                <a:solidFill>
                  <a:schemeClr val="bg1"/>
                </a:solidFill>
              </a:rPr>
              <a:t>10</a:t>
            </a:r>
            <a:r>
              <a:rPr lang="en-US" sz="3000" dirty="0" smtClean="0">
                <a:solidFill>
                  <a:schemeClr val="bg1"/>
                </a:solidFill>
              </a:rPr>
              <a:t> </a:t>
            </a:r>
            <a:r>
              <a:rPr lang="en-US" sz="3000" dirty="0">
                <a:solidFill>
                  <a:schemeClr val="bg1"/>
                </a:solidFill>
              </a:rPr>
              <a:t>If one falls down, </a:t>
            </a:r>
            <a:r>
              <a:rPr lang="en-US" sz="3000" dirty="0" smtClean="0">
                <a:solidFill>
                  <a:schemeClr val="bg1"/>
                </a:solidFill>
              </a:rPr>
              <a:t>his </a:t>
            </a:r>
            <a:r>
              <a:rPr lang="en-US" sz="3000" dirty="0">
                <a:solidFill>
                  <a:schemeClr val="bg1"/>
                </a:solidFill>
              </a:rPr>
              <a:t>friend can help him up. </a:t>
            </a:r>
            <a:r>
              <a:rPr lang="en-US" sz="3000" dirty="0" smtClean="0">
                <a:solidFill>
                  <a:schemeClr val="bg1"/>
                </a:solidFill>
              </a:rPr>
              <a:t>But </a:t>
            </a:r>
            <a:r>
              <a:rPr lang="en-US" sz="3000" dirty="0">
                <a:solidFill>
                  <a:schemeClr val="bg1"/>
                </a:solidFill>
              </a:rPr>
              <a:t>pity the man who falls </a:t>
            </a:r>
            <a:r>
              <a:rPr lang="en-US" sz="3000" dirty="0" smtClean="0">
                <a:solidFill>
                  <a:schemeClr val="bg1"/>
                </a:solidFill>
              </a:rPr>
              <a:t>and </a:t>
            </a:r>
            <a:r>
              <a:rPr lang="en-US" sz="3000" dirty="0">
                <a:solidFill>
                  <a:schemeClr val="bg1"/>
                </a:solidFill>
              </a:rPr>
              <a:t>has no one to help him up! </a:t>
            </a:r>
            <a:r>
              <a:rPr lang="en-US" sz="3000" baseline="30000" dirty="0" smtClean="0">
                <a:solidFill>
                  <a:schemeClr val="bg1"/>
                </a:solidFill>
              </a:rPr>
              <a:t>11</a:t>
            </a:r>
            <a:r>
              <a:rPr lang="en-US" sz="3000" dirty="0" smtClean="0">
                <a:solidFill>
                  <a:schemeClr val="bg1"/>
                </a:solidFill>
              </a:rPr>
              <a:t> </a:t>
            </a:r>
            <a:r>
              <a:rPr lang="en-US" sz="3000" dirty="0">
                <a:solidFill>
                  <a:schemeClr val="bg1"/>
                </a:solidFill>
              </a:rPr>
              <a:t>Also, if two lie down together, they will keep warm. </a:t>
            </a:r>
            <a:r>
              <a:rPr lang="en-US" sz="3000" dirty="0" smtClean="0">
                <a:solidFill>
                  <a:schemeClr val="bg1"/>
                </a:solidFill>
              </a:rPr>
              <a:t>But </a:t>
            </a:r>
            <a:r>
              <a:rPr lang="en-US" sz="3000" dirty="0">
                <a:solidFill>
                  <a:schemeClr val="bg1"/>
                </a:solidFill>
              </a:rPr>
              <a:t>how can one keep warm alone? </a:t>
            </a:r>
            <a:r>
              <a:rPr lang="en-US" sz="3000" baseline="30000" dirty="0" smtClean="0">
                <a:solidFill>
                  <a:schemeClr val="bg1"/>
                </a:solidFill>
              </a:rPr>
              <a:t>12</a:t>
            </a:r>
            <a:r>
              <a:rPr lang="en-US" sz="3000" dirty="0" smtClean="0">
                <a:solidFill>
                  <a:schemeClr val="bg1"/>
                </a:solidFill>
              </a:rPr>
              <a:t> </a:t>
            </a:r>
            <a:r>
              <a:rPr lang="en-US" sz="3000" dirty="0">
                <a:solidFill>
                  <a:schemeClr val="bg1"/>
                </a:solidFill>
              </a:rPr>
              <a:t>Though one may be </a:t>
            </a:r>
            <a:r>
              <a:rPr lang="en-US" sz="3000" dirty="0" smtClean="0">
                <a:solidFill>
                  <a:schemeClr val="bg1"/>
                </a:solidFill>
              </a:rPr>
              <a:t>overpowered, two </a:t>
            </a:r>
            <a:r>
              <a:rPr lang="en-US" sz="3000" dirty="0">
                <a:solidFill>
                  <a:schemeClr val="bg1"/>
                </a:solidFill>
              </a:rPr>
              <a:t>can defend themselves. </a:t>
            </a:r>
            <a:r>
              <a:rPr lang="en-US" sz="3000" dirty="0" smtClean="0">
                <a:solidFill>
                  <a:schemeClr val="bg1"/>
                </a:solidFill>
              </a:rPr>
              <a:t>A </a:t>
            </a:r>
            <a:r>
              <a:rPr lang="en-US" sz="3000" dirty="0">
                <a:solidFill>
                  <a:schemeClr val="bg1"/>
                </a:solidFill>
              </a:rPr>
              <a:t>cord of three strands is not quickly broken. </a:t>
            </a:r>
          </a:p>
        </p:txBody>
      </p:sp>
    </p:spTree>
    <p:extLst>
      <p:ext uri="{BB962C8B-B14F-4D97-AF65-F5344CB8AC3E}">
        <p14:creationId xmlns:p14="http://schemas.microsoft.com/office/powerpoint/2010/main" val="6422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1802</TotalTime>
  <Words>720</Words>
  <Application>Microsoft Office PowerPoint</Application>
  <PresentationFormat>On-screen Show (4:3)</PresentationFormat>
  <Paragraphs>45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How We Do Church</vt:lpstr>
      <vt:lpstr>20 You know that I have not hesitated to preach anything that would be helpful to you but have taught you publicly and from house to house.</vt:lpstr>
      <vt:lpstr>20 You know that I have not hesitated to preach anything that would be helpful to you but have taught you publicly and from house to house.</vt:lpstr>
      <vt:lpstr>“God gives lonely people a family. He sets prisoners free, and they go out singing.”  Psalm 68:6 (NIRV)</vt:lpstr>
      <vt:lpstr>“God gives lonely people a family. He sets prisoners free, and they go out singing.”  Psalm 68:6 (NIRV)</vt:lpstr>
      <vt:lpstr>“God gives lonely people a family. He sets prisoners free, and they go out singing.”  Psalm 68:6 (NIRV)</vt:lpstr>
      <vt:lpstr>“God gives lonely people a family. He sets prisoners free, and they go out singing.”  Psalm 68:6 (NIRV)</vt:lpstr>
      <vt:lpstr>“God gives lonely people a family. He sets prisoners free, and they go out singing.”  Psalm 68:6 (NIRV)</vt:lpstr>
      <vt:lpstr>“God gives lonely people a family. He sets prisoners free, and they go out singing.”  Psalm 68:6 (NIRV)</vt:lpstr>
      <vt:lpstr>“God gives lonely people a family. He sets prisoners free, and they go out singing.”  Psalm 68:6 (NIRV)</vt:lpstr>
      <vt:lpstr>A Life Group is a family that lives out  the mission of God together</vt:lpstr>
      <vt:lpstr>A Life Group is a family that lives out  the mission of God together</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 McCracken</dc:creator>
  <cp:lastModifiedBy>Shawn</cp:lastModifiedBy>
  <cp:revision>40</cp:revision>
  <dcterms:created xsi:type="dcterms:W3CDTF">2011-08-19T17:22:51Z</dcterms:created>
  <dcterms:modified xsi:type="dcterms:W3CDTF">2014-08-31T12:09:55Z</dcterms:modified>
</cp:coreProperties>
</file>