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02A"/>
    <a:srgbClr val="FE6C06"/>
    <a:srgbClr val="C36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1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7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7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9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3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7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0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6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1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4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5007-7D96-4AFE-999C-1C9AA72C3387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9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39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Galatians 1:1-9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7947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different gospel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|God-is-who-I-want-Him-to-be gospel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|Half-truth gospel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endParaRPr lang="en-US" sz="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endParaRPr lang="en-US" sz="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261938" y="3033326"/>
            <a:ext cx="8305800" cy="840230"/>
            <a:chOff x="304800" y="3124200"/>
            <a:chExt cx="8305800" cy="840230"/>
          </a:xfrm>
        </p:grpSpPr>
        <p:sp>
          <p:nvSpPr>
            <p:cNvPr id="3" name="TextBox 2"/>
            <p:cNvSpPr txBox="1"/>
            <p:nvPr/>
          </p:nvSpPr>
          <p:spPr>
            <a:xfrm>
              <a:off x="304800" y="3124200"/>
              <a:ext cx="1295400" cy="84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3000" dirty="0" smtClean="0">
                  <a:solidFill>
                    <a:schemeClr val="bg1"/>
                  </a:solidFill>
                </a:rPr>
                <a:t>God is Love</a:t>
              </a:r>
              <a:endParaRPr lang="en-US" sz="3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15200" y="3124200"/>
              <a:ext cx="1295400" cy="84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3000" dirty="0" smtClean="0">
                  <a:solidFill>
                    <a:schemeClr val="bg1"/>
                  </a:solidFill>
                </a:rPr>
                <a:t>God is Judge</a:t>
              </a:r>
              <a:endParaRPr lang="en-US" sz="3000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600200" y="3544315"/>
              <a:ext cx="5715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295275" y="4100126"/>
            <a:ext cx="8696325" cy="830997"/>
            <a:chOff x="219075" y="4204307"/>
            <a:chExt cx="8696325" cy="830997"/>
          </a:xfrm>
        </p:grpSpPr>
        <p:sp>
          <p:nvSpPr>
            <p:cNvPr id="14" name="TextBox 13"/>
            <p:cNvSpPr txBox="1"/>
            <p:nvPr/>
          </p:nvSpPr>
          <p:spPr>
            <a:xfrm>
              <a:off x="219075" y="4204307"/>
              <a:ext cx="1724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3000" dirty="0" smtClean="0">
                  <a:solidFill>
                    <a:schemeClr val="bg1"/>
                  </a:solidFill>
                </a:rPr>
                <a:t>Salvation is free</a:t>
              </a:r>
              <a:endParaRPr lang="en-US" sz="3000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81800" y="4204307"/>
              <a:ext cx="2133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3000" dirty="0" smtClean="0">
                  <a:solidFill>
                    <a:schemeClr val="bg1"/>
                  </a:solidFill>
                </a:rPr>
                <a:t>Discipleship is costly</a:t>
              </a:r>
              <a:endParaRPr lang="en-US" sz="3000" dirty="0">
                <a:solidFill>
                  <a:schemeClr val="bg1"/>
                </a:solidFill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981200" y="4619806"/>
              <a:ext cx="47244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271462" y="5350422"/>
            <a:ext cx="8305800" cy="470898"/>
            <a:chOff x="304800" y="3124200"/>
            <a:chExt cx="8305800" cy="470898"/>
          </a:xfrm>
        </p:grpSpPr>
        <p:sp>
          <p:nvSpPr>
            <p:cNvPr id="27" name="TextBox 26"/>
            <p:cNvSpPr txBox="1"/>
            <p:nvPr/>
          </p:nvSpPr>
          <p:spPr>
            <a:xfrm>
              <a:off x="304800" y="3124200"/>
              <a:ext cx="1295400" cy="470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3000" dirty="0" smtClean="0">
                  <a:solidFill>
                    <a:schemeClr val="bg1"/>
                  </a:solidFill>
                </a:rPr>
                <a:t>Grace</a:t>
              </a:r>
              <a:endParaRPr lang="en-US" sz="3000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15200" y="3124200"/>
              <a:ext cx="1295400" cy="470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3000" dirty="0" smtClean="0">
                  <a:solidFill>
                    <a:schemeClr val="bg1"/>
                  </a:solidFill>
                </a:rPr>
                <a:t>Law</a:t>
              </a:r>
              <a:endParaRPr lang="en-US" sz="3000" dirty="0">
                <a:solidFill>
                  <a:schemeClr val="bg1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604962" y="3325981"/>
              <a:ext cx="5715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/>
          <p:cNvCxnSpPr/>
          <p:nvPr/>
        </p:nvCxnSpPr>
        <p:spPr>
          <a:xfrm>
            <a:off x="304800" y="1524000"/>
            <a:ext cx="3505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94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Galatians 1:1-9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7947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different gospel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|God-is-who-I-want-Him-to-be gospel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|Half-truth gospel</a:t>
            </a:r>
            <a:endParaRPr lang="en-US" sz="38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90000"/>
              </a:lnSpc>
              <a:spcBef>
                <a:spcPts val="2400"/>
              </a:spcBef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Gospel resides in between the misuse of grace and the misuse of the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4800" y="1524000"/>
            <a:ext cx="3505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96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Galatians 1:1-9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7947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different gospel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Anything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supplants the </a:t>
            </a: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sufficiency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Christ and the </a:t>
            </a: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Holy Spirit plays in our life</a:t>
            </a:r>
            <a:r>
              <a:rPr lang="en-US" sz="3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38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Anything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supplants the </a:t>
            </a: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dependency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Spirit of God in our life</a:t>
            </a:r>
            <a:r>
              <a:rPr lang="en-US" sz="3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" y="1524000"/>
            <a:ext cx="3505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93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6934200" cy="1752600"/>
          </a:xfrm>
        </p:spPr>
        <p:txBody>
          <a:bodyPr/>
          <a:lstStyle/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 1</a:t>
            </a:r>
          </a:p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Different Gospel</a:t>
            </a:r>
          </a:p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(Galatians 1:1-9)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3" y="1629346"/>
            <a:ext cx="8163653" cy="198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90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b="1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Overview of Galatians</a:t>
            </a:r>
            <a:endParaRPr lang="en-US" sz="4500" b="1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Freedom</a:t>
            </a:r>
            <a:r>
              <a:rPr lang="en-US" sz="4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man be accepted by God?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it means to live in Christ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it means to live by the Spirit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Definitions…</a:t>
            </a:r>
            <a:endParaRPr lang="en-US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31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Overview of Galatians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211763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Law (of Moses)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God's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instructions concerning the moral,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spiritual behavior of his people found in the first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books of the Bible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law reveals sin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a covenant of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between God and man and was (and is) unable to deliver us into eternal fellowship with the Lord because of man's inability to keep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endParaRPr lang="en-US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3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Overview of Galatians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2117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Grace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Grace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unmerited favor. It is God's free action for the benefit of his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|G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od's </a:t>
            </a:r>
            <a:r>
              <a:rPr lang="en-US" sz="38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iches </a:t>
            </a:r>
            <a:r>
              <a:rPr lang="en-US" sz="38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 </a:t>
            </a:r>
            <a:r>
              <a:rPr lang="en-US" sz="38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hrist's </a:t>
            </a: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xpense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Grace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 out all </a:t>
            </a:r>
            <a:r>
              <a:rPr lang="en-US" sz="38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merit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God through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</a:t>
            </a:r>
            <a:endParaRPr lang="en-US" sz="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57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Overview of Galatians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2117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flesh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lived before God </a:t>
            </a:r>
            <a:r>
              <a:rPr lang="en-US" sz="38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dependence on the </a:t>
            </a: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Flesh naturally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aligns itself with the law because the one who wants to be governed by the law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 live with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dependence on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and in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  <a:endParaRPr lang="en-US" sz="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74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Overview of Galatians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2117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Legalism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Adherence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law of Moses as a necessary step in being pleasing to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38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en-US" sz="38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abandonment of the Holy Spirit as God’s way of guiding Christian </a:t>
            </a: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ethics</a:t>
            </a:r>
            <a:endParaRPr lang="en-US" sz="3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Modern-day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legalism is the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legislation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any specific Christian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(in order to be right before God)</a:t>
            </a:r>
            <a:endParaRPr lang="en-US" sz="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05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Overview of Galatians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2117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Legalism vs. Spiritual Disciplines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is self-reliant, the other relies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Self-righteousness vs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Christ-righteousness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Legalism is a state of the heart and not necessarily what you do or don’t do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95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Galatians 1:1-9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562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different gospel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not moral rules as such that Paul opposes. It is the transformation of the gospel into something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8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|Jesus-plus-something gospel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FE802A"/>
              </a:buClr>
              <a:buFont typeface="Arial" panose="020B0604020202020204" pitchFamily="34" charset="0"/>
              <a:buChar char="•"/>
            </a:pP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FE802A"/>
              </a:buClr>
              <a:buFont typeface="Arial" panose="020B0604020202020204" pitchFamily="34" charset="0"/>
              <a:buChar char="•"/>
            </a:pP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Experiences/gifts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FE802A"/>
              </a:buClr>
              <a:buFont typeface="Arial" panose="020B0604020202020204" pitchFamily="34" charset="0"/>
              <a:buChar char="•"/>
            </a:pP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Extra-Biblical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FE802A"/>
              </a:buClr>
              <a:buFont typeface="Arial" panose="020B0604020202020204" pitchFamily="34" charset="0"/>
              <a:buChar char="•"/>
            </a:pP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Pluralism/tolerance</a:t>
            </a:r>
            <a:endParaRPr lang="en-US" sz="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" y="1524000"/>
            <a:ext cx="3505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21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419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Overview of Galatians</vt:lpstr>
      <vt:lpstr>Overview of Galatians</vt:lpstr>
      <vt:lpstr>Overview of Galatians</vt:lpstr>
      <vt:lpstr>Overview of Galatians</vt:lpstr>
      <vt:lpstr>Overview of Galatians</vt:lpstr>
      <vt:lpstr>Overview of Galatians</vt:lpstr>
      <vt:lpstr>Galatians 1:1-9</vt:lpstr>
      <vt:lpstr>Galatians 1:1-9</vt:lpstr>
      <vt:lpstr>Galatians 1:1-9</vt:lpstr>
      <vt:lpstr>Galatians 1:1-9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McCracken</dc:creator>
  <cp:lastModifiedBy>Tobie</cp:lastModifiedBy>
  <cp:revision>35</cp:revision>
  <dcterms:created xsi:type="dcterms:W3CDTF">2015-05-11T17:01:00Z</dcterms:created>
  <dcterms:modified xsi:type="dcterms:W3CDTF">2015-06-07T12:56:12Z</dcterms:modified>
</cp:coreProperties>
</file>