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3"/>
  </p:notesMasterIdLst>
  <p:sldIdLst>
    <p:sldId id="260" r:id="rId2"/>
    <p:sldId id="280" r:id="rId3"/>
    <p:sldId id="293" r:id="rId4"/>
    <p:sldId id="317" r:id="rId5"/>
    <p:sldId id="309" r:id="rId6"/>
    <p:sldId id="318" r:id="rId7"/>
    <p:sldId id="319" r:id="rId8"/>
    <p:sldId id="320" r:id="rId9"/>
    <p:sldId id="321" r:id="rId10"/>
    <p:sldId id="322" r:id="rId11"/>
    <p:sldId id="32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CD1"/>
    <a:srgbClr val="3EA1BC"/>
    <a:srgbClr val="317E93"/>
    <a:srgbClr val="2C7184"/>
    <a:srgbClr val="235B6A"/>
    <a:srgbClr val="215968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 autoAdjust="0"/>
    <p:restoredTop sz="50000" autoAdjust="0"/>
  </p:normalViewPr>
  <p:slideViewPr>
    <p:cSldViewPr>
      <p:cViewPr>
        <p:scale>
          <a:sx n="70" d="100"/>
          <a:sy n="70" d="100"/>
        </p:scale>
        <p:origin x="244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9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7D2D1-436F-4325-B615-0CAB0AC74F3C}" type="datetimeFigureOut">
              <a:rPr lang="en-US" smtClean="0"/>
              <a:t>11/7/15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990DE-5B6C-481A-A3AC-03345B00F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4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11/7/15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11/7/15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11/7/15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11/7/15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11/7/15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11/7/15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11/7/15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11/7/15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8999-CE9A-4518-A544-46D460C012E1}" type="datetimeFigureOut">
              <a:rPr lang="en-US" smtClean="0"/>
              <a:t>11/7/15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A1B8999-CE9A-4518-A544-46D460C012E1}" type="datetimeFigureOut">
              <a:rPr lang="en-US" smtClean="0"/>
              <a:t>11/7/15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7E4A7CC-DF4B-4F57-88B8-83FE164F01E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34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12"/>
          <p:cNvSpPr>
            <a:spLocks noGrp="1"/>
          </p:cNvSpPr>
          <p:nvPr>
            <p:ph idx="1"/>
          </p:nvPr>
        </p:nvSpPr>
        <p:spPr>
          <a:xfrm>
            <a:off x="2209800" y="5334000"/>
            <a:ext cx="5867400" cy="685799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4500" b="1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(James </a:t>
            </a:r>
            <a:r>
              <a:rPr lang="en-US" sz="4500" b="1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2:1-13)</a:t>
            </a:r>
            <a:endParaRPr lang="en-US" sz="4500" b="1" dirty="0">
              <a:solidFill>
                <a:schemeClr val="tx1">
                  <a:lumMod val="8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47244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4500" b="1" cap="none" dirty="0">
                <a:solidFill>
                  <a:srgbClr val="71BCD1"/>
                </a:solidFill>
                <a:latin typeface="Calibri" panose="020F0502020204030204" pitchFamily="34" charset="0"/>
              </a:rPr>
              <a:t>Week </a:t>
            </a:r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5: Favoritism</a:t>
            </a:r>
            <a:endParaRPr lang="en-US" sz="4500" b="1" cap="none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0" y="762000"/>
            <a:ext cx="8278900" cy="303066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4343400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2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471744" y="-660838"/>
            <a:ext cx="3063534" cy="2355270"/>
            <a:chOff x="-472734" y="-660838"/>
            <a:chExt cx="3063534" cy="2355270"/>
          </a:xfrm>
        </p:grpSpPr>
        <p:sp>
          <p:nvSpPr>
            <p:cNvPr id="14" name="TextBox 13"/>
            <p:cNvSpPr txBox="1"/>
            <p:nvPr/>
          </p:nvSpPr>
          <p:spPr>
            <a:xfrm rot="19620000">
              <a:off x="-472734" y="86282"/>
              <a:ext cx="2976018" cy="7848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   </a:t>
              </a:r>
              <a:r>
                <a:rPr lang="en-US" sz="45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Vs. 5-7</a:t>
              </a:r>
              <a:endParaRPr lang="en-US" sz="45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-87741" y="-76200"/>
              <a:ext cx="2678541" cy="1770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-446399" y="-660838"/>
              <a:ext cx="2515340" cy="157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5673" y="108584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Our Neighbor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4648199"/>
          </a:xfrm>
        </p:spPr>
        <p:txBody>
          <a:bodyPr numCol="1" anchor="t">
            <a:noAutofit/>
          </a:bodyPr>
          <a:lstStyle/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To love your neighbor as yourself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is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tied to loving God </a:t>
            </a:r>
            <a:endParaRPr lang="en-US" sz="3800" b="1" dirty="0" smtClean="0">
              <a:solidFill>
                <a:srgbClr val="71BCD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 Christians cannot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pick and choose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who is to be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their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neighbor or when they are to follow this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law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Favoritism is </a:t>
            </a:r>
            <a:r>
              <a:rPr lang="en-US" sz="38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sin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James guards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us against a selective obedience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-445409" y="-667662"/>
            <a:ext cx="3063533" cy="2355270"/>
            <a:chOff x="-472734" y="-660838"/>
            <a:chExt cx="3063533" cy="2355270"/>
          </a:xfrm>
        </p:grpSpPr>
        <p:sp>
          <p:nvSpPr>
            <p:cNvPr id="12" name="TextBox 11"/>
            <p:cNvSpPr txBox="1"/>
            <p:nvPr/>
          </p:nvSpPr>
          <p:spPr>
            <a:xfrm rot="19620000">
              <a:off x="-472734" y="86282"/>
              <a:ext cx="2976018" cy="7848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  </a:t>
              </a:r>
              <a:r>
                <a:rPr lang="en-US" sz="42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Vs. 8-11</a:t>
              </a:r>
              <a:endParaRPr lang="en-US" sz="4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-87742" y="-76200"/>
              <a:ext cx="2678541" cy="1770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-446399" y="-660838"/>
              <a:ext cx="2515340" cy="157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934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3352799"/>
          </a:xfrm>
        </p:spPr>
        <p:txBody>
          <a:bodyPr anchor="t">
            <a:noAutofit/>
          </a:bodyPr>
          <a:lstStyle/>
          <a:p>
            <a:pPr marL="18288" indent="0" algn="ctr">
              <a:lnSpc>
                <a:spcPct val="8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12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Mercy</a:t>
            </a:r>
            <a:endParaRPr lang="en-US" sz="12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-445409" y="-667662"/>
            <a:ext cx="3063533" cy="2355270"/>
            <a:chOff x="-472734" y="-660838"/>
            <a:chExt cx="3063533" cy="2355270"/>
          </a:xfrm>
        </p:grpSpPr>
        <p:sp>
          <p:nvSpPr>
            <p:cNvPr id="11" name="TextBox 10"/>
            <p:cNvSpPr txBox="1"/>
            <p:nvPr/>
          </p:nvSpPr>
          <p:spPr>
            <a:xfrm rot="19620000">
              <a:off x="-472734" y="86282"/>
              <a:ext cx="2976018" cy="7848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  </a:t>
              </a:r>
              <a:r>
                <a:rPr lang="en-US" sz="42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Vs. 8-11</a:t>
              </a:r>
              <a:endParaRPr lang="en-US" sz="4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-87742" y="-76200"/>
              <a:ext cx="2678541" cy="1770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-446399" y="-660838"/>
              <a:ext cx="2515340" cy="157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-489167" y="-640353"/>
            <a:ext cx="3063533" cy="2355270"/>
            <a:chOff x="-472734" y="-660838"/>
            <a:chExt cx="3063533" cy="2355270"/>
          </a:xfrm>
        </p:grpSpPr>
        <p:sp>
          <p:nvSpPr>
            <p:cNvPr id="15" name="TextBox 14"/>
            <p:cNvSpPr txBox="1"/>
            <p:nvPr/>
          </p:nvSpPr>
          <p:spPr>
            <a:xfrm rot="19620000">
              <a:off x="-472734" y="86282"/>
              <a:ext cx="2976018" cy="7848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  </a:t>
              </a:r>
              <a:r>
                <a:rPr lang="en-US" sz="40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Vs. 12-13</a:t>
              </a:r>
              <a:endParaRPr lang="en-US" sz="4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-87742" y="-76200"/>
              <a:ext cx="2678541" cy="1770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-446399" y="-660838"/>
              <a:ext cx="2515340" cy="157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22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191000"/>
          </a:xfrm>
        </p:spPr>
        <p:txBody>
          <a:bodyPr anchor="t">
            <a:noAutofit/>
          </a:bodyPr>
          <a:lstStyle/>
          <a:p>
            <a:pPr marL="18288" indent="0" algn="ctr">
              <a:lnSpc>
                <a:spcPct val="80000"/>
              </a:lnSpc>
              <a:spcBef>
                <a:spcPts val="0"/>
              </a:spcBef>
              <a:buClr>
                <a:srgbClr val="317E93"/>
              </a:buClr>
              <a:buSzPct val="100000"/>
              <a:buNone/>
            </a:pPr>
            <a:r>
              <a:rPr lang="en-US" sz="12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Be like Jesus!</a:t>
            </a:r>
            <a:endParaRPr lang="en-US" sz="125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-472734" y="-660838"/>
            <a:ext cx="3063534" cy="2355270"/>
            <a:chOff x="-472734" y="-660838"/>
            <a:chExt cx="3063534" cy="2355270"/>
          </a:xfrm>
        </p:grpSpPr>
        <p:sp>
          <p:nvSpPr>
            <p:cNvPr id="3" name="TextBox 2"/>
            <p:cNvSpPr txBox="1"/>
            <p:nvPr/>
          </p:nvSpPr>
          <p:spPr>
            <a:xfrm rot="-1980000">
              <a:off x="-472734" y="86282"/>
              <a:ext cx="2976018" cy="7848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    </a:t>
              </a:r>
              <a:r>
                <a:rPr lang="en-US" sz="45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Vs. 1</a:t>
              </a:r>
              <a:endParaRPr lang="en-US" sz="45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-87741" y="-76200"/>
              <a:ext cx="2678541" cy="1770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-446399" y="-660838"/>
              <a:ext cx="2515340" cy="157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431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98761" y="108584"/>
            <a:ext cx="7886700" cy="609600"/>
          </a:xfrm>
        </p:spPr>
        <p:txBody>
          <a:bodyPr anchor="t"/>
          <a:lstStyle/>
          <a:p>
            <a:pPr algn="r"/>
            <a:r>
              <a:rPr lang="en-US" sz="4500" b="1" dirty="0">
                <a:solidFill>
                  <a:srgbClr val="71BCD1"/>
                </a:solidFill>
                <a:latin typeface="Calibri" panose="020F0502020204030204" pitchFamily="34" charset="0"/>
              </a:rPr>
              <a:t>1 Samuel 16:7 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4800600"/>
          </a:xfrm>
        </p:spPr>
        <p:txBody>
          <a:bodyPr numCol="1" anchor="t">
            <a:noAutofit/>
          </a:bodyPr>
          <a:lstStyle/>
          <a:p>
            <a:pPr marL="18288" indent="0" algn="r">
              <a:lnSpc>
                <a:spcPct val="90000"/>
              </a:lnSpc>
              <a:spcBef>
                <a:spcPts val="0"/>
              </a:spcBef>
              <a:buClr>
                <a:srgbClr val="71BCD1"/>
              </a:buClr>
              <a:buSzPct val="80000"/>
              <a:buNone/>
            </a:pPr>
            <a:r>
              <a:rPr lang="en-US" sz="4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       But </a:t>
            </a:r>
            <a:r>
              <a:rPr lang="en-US" sz="45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 Lord said to Samuel, “Do not consider his appearance or his height, for I have rejected him. The Lord does not look at the things people look at. People look at the outward appearance, but the Lord looks at the heart</a:t>
            </a:r>
            <a:r>
              <a:rPr lang="en-US" sz="45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.”</a:t>
            </a:r>
            <a:endParaRPr lang="en-US" sz="45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-472734" y="-660838"/>
            <a:ext cx="3063534" cy="2355270"/>
            <a:chOff x="-472734" y="-660838"/>
            <a:chExt cx="3063534" cy="2355270"/>
          </a:xfrm>
        </p:grpSpPr>
        <p:sp>
          <p:nvSpPr>
            <p:cNvPr id="10" name="TextBox 9"/>
            <p:cNvSpPr txBox="1"/>
            <p:nvPr/>
          </p:nvSpPr>
          <p:spPr>
            <a:xfrm rot="-1980000">
              <a:off x="-472734" y="86282"/>
              <a:ext cx="2976018" cy="7848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    </a:t>
              </a:r>
              <a:r>
                <a:rPr lang="en-US" sz="45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Vs. 1</a:t>
              </a:r>
              <a:endParaRPr lang="en-US" sz="45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-87741" y="-76200"/>
              <a:ext cx="2678541" cy="1770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-446399" y="-660838"/>
              <a:ext cx="2515340" cy="157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874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4447" y="126781"/>
            <a:ext cx="7886700" cy="609600"/>
          </a:xfrm>
        </p:spPr>
        <p:txBody>
          <a:bodyPr anchor="t"/>
          <a:lstStyle/>
          <a:p>
            <a:pPr algn="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Acts 10:34-35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724399"/>
          </a:xfrm>
        </p:spPr>
        <p:txBody>
          <a:bodyPr numCol="1" anchor="t">
            <a:noAutofit/>
          </a:bodyPr>
          <a:lstStyle/>
          <a:p>
            <a:pPr marL="18288" indent="0" algn="r">
              <a:lnSpc>
                <a:spcPct val="90000"/>
              </a:lnSpc>
              <a:spcBef>
                <a:spcPts val="0"/>
              </a:spcBef>
              <a:buClr>
                <a:srgbClr val="71BCD1"/>
              </a:buClr>
              <a:buSzPct val="80000"/>
              <a:buNone/>
            </a:pPr>
            <a:r>
              <a:rPr lang="en-US" sz="43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           </a:t>
            </a:r>
            <a:r>
              <a:rPr lang="en-US" sz="4200" b="1" baseline="30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34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Then Peter began to speak: “I 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now </a:t>
            </a: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realize how true it is that God does not show favoritism </a:t>
            </a:r>
            <a:r>
              <a:rPr lang="en-US" sz="4200" b="1" baseline="30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35</a:t>
            </a: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but accepts from every nation the one who fears him and does what is right</a:t>
            </a:r>
            <a:r>
              <a:rPr lang="en-US" sz="4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2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Based </a:t>
            </a:r>
            <a:r>
              <a:rPr lang="en-US" sz="4200" b="1" dirty="0">
                <a:solidFill>
                  <a:srgbClr val="71BCD1"/>
                </a:solidFill>
                <a:latin typeface="Calibri" panose="020F0502020204030204" pitchFamily="34" charset="0"/>
              </a:rPr>
              <a:t>on who Jesus </a:t>
            </a:r>
            <a:r>
              <a:rPr lang="en-US" sz="42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is; don’t </a:t>
            </a:r>
            <a:br>
              <a:rPr lang="en-US" sz="4200" b="1" dirty="0" smtClean="0">
                <a:solidFill>
                  <a:srgbClr val="71BCD1"/>
                </a:solidFill>
                <a:latin typeface="Calibri" panose="020F0502020204030204" pitchFamily="34" charset="0"/>
              </a:rPr>
            </a:br>
            <a:r>
              <a:rPr lang="en-US" sz="42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  show favoritism</a:t>
            </a:r>
            <a:r>
              <a:rPr lang="en-US" sz="4200" b="1" i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!</a:t>
            </a:r>
            <a:endParaRPr lang="en-US" sz="4200" b="1" i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-472734" y="-660838"/>
            <a:ext cx="3063534" cy="2355270"/>
            <a:chOff x="-472734" y="-660838"/>
            <a:chExt cx="3063534" cy="2355270"/>
          </a:xfrm>
        </p:grpSpPr>
        <p:sp>
          <p:nvSpPr>
            <p:cNvPr id="10" name="TextBox 9"/>
            <p:cNvSpPr txBox="1"/>
            <p:nvPr/>
          </p:nvSpPr>
          <p:spPr>
            <a:xfrm rot="-1980000">
              <a:off x="-472734" y="86282"/>
              <a:ext cx="2976018" cy="7848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    </a:t>
              </a:r>
              <a:r>
                <a:rPr lang="en-US" sz="45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Vs. 1</a:t>
              </a:r>
              <a:endParaRPr lang="en-US" sz="45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-87741" y="-76200"/>
              <a:ext cx="2678541" cy="1770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-446399" y="-660838"/>
              <a:ext cx="2515340" cy="157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11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4648199"/>
          </a:xfrm>
        </p:spPr>
        <p:txBody>
          <a:bodyPr numCol="1" anchor="t">
            <a:noAutofit/>
          </a:bodyPr>
          <a:lstStyle/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practice of giving unfair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preferential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treatment to one person or group at the expense of another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Partiality; discrimination; prejudice; inequality; bias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Rich/poor economic divide (social status)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Jew/Gentile; slave/free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-472734" y="-660838"/>
            <a:ext cx="3063534" cy="2355270"/>
            <a:chOff x="-472734" y="-660838"/>
            <a:chExt cx="3063534" cy="2355270"/>
          </a:xfrm>
        </p:grpSpPr>
        <p:sp>
          <p:nvSpPr>
            <p:cNvPr id="10" name="TextBox 9"/>
            <p:cNvSpPr txBox="1"/>
            <p:nvPr/>
          </p:nvSpPr>
          <p:spPr>
            <a:xfrm rot="-1980000">
              <a:off x="-472734" y="86282"/>
              <a:ext cx="2976018" cy="7848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    </a:t>
              </a:r>
              <a:r>
                <a:rPr lang="en-US" sz="45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Vs. 1</a:t>
              </a:r>
              <a:endParaRPr lang="en-US" sz="45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-87741" y="-76200"/>
              <a:ext cx="2678541" cy="1770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-446399" y="-660838"/>
              <a:ext cx="2515340" cy="157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-471744" y="-660838"/>
            <a:ext cx="3063534" cy="2355270"/>
            <a:chOff x="-472734" y="-660838"/>
            <a:chExt cx="3063534" cy="2355270"/>
          </a:xfrm>
        </p:grpSpPr>
        <p:sp>
          <p:nvSpPr>
            <p:cNvPr id="14" name="TextBox 13"/>
            <p:cNvSpPr txBox="1"/>
            <p:nvPr/>
          </p:nvSpPr>
          <p:spPr>
            <a:xfrm rot="19620000">
              <a:off x="-472734" y="86282"/>
              <a:ext cx="2976018" cy="7848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   </a:t>
              </a:r>
              <a:r>
                <a:rPr lang="en-US" sz="45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Vs. 2-4</a:t>
              </a:r>
              <a:endParaRPr lang="en-US" sz="45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-87741" y="-76200"/>
              <a:ext cx="2678541" cy="1770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-446399" y="-660838"/>
              <a:ext cx="2515340" cy="157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812261" y="122232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>
                <a:solidFill>
                  <a:srgbClr val="71BCD1"/>
                </a:solidFill>
                <a:latin typeface="Calibri" panose="020F0502020204030204" pitchFamily="34" charset="0"/>
              </a:rPr>
              <a:t>Favoritism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2261" y="126781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>
                <a:solidFill>
                  <a:srgbClr val="71BCD1"/>
                </a:solidFill>
                <a:latin typeface="Calibri" panose="020F0502020204030204" pitchFamily="34" charset="0"/>
              </a:rPr>
              <a:t>Favoritism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648199"/>
          </a:xfrm>
        </p:spPr>
        <p:txBody>
          <a:bodyPr numCol="1" anchor="t">
            <a:noAutofit/>
          </a:bodyPr>
          <a:lstStyle/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Embracing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certain expectations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based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on various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markers and shunning anything else…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What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is and isn’t worship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What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constitutes preaching/teaching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What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is and isn’t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the manifestation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of the gifts of the Spirit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100000"/>
              <a:buFont typeface="Wingdings" panose="05000000000000000000" pitchFamily="2" charset="2"/>
              <a:buChar char="§"/>
            </a:pP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-471744" y="-660838"/>
            <a:ext cx="3063534" cy="2355270"/>
            <a:chOff x="-472734" y="-660838"/>
            <a:chExt cx="3063534" cy="2355270"/>
          </a:xfrm>
        </p:grpSpPr>
        <p:sp>
          <p:nvSpPr>
            <p:cNvPr id="10" name="TextBox 9"/>
            <p:cNvSpPr txBox="1"/>
            <p:nvPr/>
          </p:nvSpPr>
          <p:spPr>
            <a:xfrm rot="19620000">
              <a:off x="-472734" y="86282"/>
              <a:ext cx="2976018" cy="7848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   </a:t>
              </a:r>
              <a:r>
                <a:rPr lang="en-US" sz="45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Vs. 2-4</a:t>
              </a:r>
              <a:endParaRPr lang="en-US" sz="45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-87741" y="-76200"/>
              <a:ext cx="2678541" cy="1770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-446399" y="-660838"/>
              <a:ext cx="2515340" cy="157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012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648199"/>
          </a:xfrm>
        </p:spPr>
        <p:txBody>
          <a:bodyPr numCol="1" anchor="t">
            <a:noAutofit/>
          </a:bodyPr>
          <a:lstStyle/>
          <a:p>
            <a:pPr lvl="3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Racism</a:t>
            </a:r>
            <a:endParaRPr lang="en-US" sz="38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3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Gender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inequality </a:t>
            </a:r>
          </a:p>
          <a:p>
            <a:pPr lvl="3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Cliques</a:t>
            </a:r>
            <a:endParaRPr lang="en-US" sz="38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3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James’ example is that of visitors</a:t>
            </a:r>
            <a:endParaRPr lang="en-US" sz="38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24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significant aspect of the work of Jesus was to break down these walls that divided humanity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100000"/>
              <a:buFont typeface="Wingdings" panose="05000000000000000000" pitchFamily="2" charset="2"/>
              <a:buChar char="§"/>
            </a:pPr>
            <a:endParaRPr lang="en-US" sz="3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-471744" y="-660838"/>
            <a:ext cx="3063534" cy="2355270"/>
            <a:chOff x="-472734" y="-660838"/>
            <a:chExt cx="3063534" cy="2355270"/>
          </a:xfrm>
        </p:grpSpPr>
        <p:sp>
          <p:nvSpPr>
            <p:cNvPr id="10" name="TextBox 9"/>
            <p:cNvSpPr txBox="1"/>
            <p:nvPr/>
          </p:nvSpPr>
          <p:spPr>
            <a:xfrm rot="19620000">
              <a:off x="-472734" y="86282"/>
              <a:ext cx="2976018" cy="7848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   </a:t>
              </a:r>
              <a:r>
                <a:rPr lang="en-US" sz="45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Vs. 2-4</a:t>
              </a:r>
              <a:endParaRPr lang="en-US" sz="45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-87741" y="-76200"/>
              <a:ext cx="2678541" cy="1770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-446399" y="-660838"/>
              <a:ext cx="2515340" cy="157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812261" y="126781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>
                <a:solidFill>
                  <a:srgbClr val="71BCD1"/>
                </a:solidFill>
                <a:latin typeface="Calibri" panose="020F0502020204030204" pitchFamily="34" charset="0"/>
              </a:rPr>
              <a:t>Favoritism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3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471744" y="-660838"/>
            <a:ext cx="3063534" cy="2355270"/>
            <a:chOff x="-472734" y="-660838"/>
            <a:chExt cx="3063534" cy="2355270"/>
          </a:xfrm>
        </p:grpSpPr>
        <p:sp>
          <p:nvSpPr>
            <p:cNvPr id="14" name="TextBox 13"/>
            <p:cNvSpPr txBox="1"/>
            <p:nvPr/>
          </p:nvSpPr>
          <p:spPr>
            <a:xfrm rot="19620000">
              <a:off x="-472734" y="86282"/>
              <a:ext cx="2976018" cy="7848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   </a:t>
              </a:r>
              <a:r>
                <a:rPr lang="en-US" sz="45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Vs. 5-7</a:t>
              </a:r>
              <a:endParaRPr lang="en-US" sz="45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-87741" y="-76200"/>
              <a:ext cx="2678541" cy="1770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-446399" y="-660838"/>
              <a:ext cx="2515340" cy="157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5673" y="108584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The Poor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648199"/>
          </a:xfrm>
        </p:spPr>
        <p:txBody>
          <a:bodyPr numCol="1" anchor="t">
            <a:noAutofit/>
          </a:bodyPr>
          <a:lstStyle/>
          <a:p>
            <a:pPr marL="18288" indent="0" algn="r">
              <a:lnSpc>
                <a:spcPct val="90000"/>
              </a:lnSpc>
              <a:spcBef>
                <a:spcPts val="600"/>
              </a:spcBef>
              <a:buClr>
                <a:srgbClr val="71BCD1"/>
              </a:buClr>
              <a:buSzPct val="80000"/>
              <a:buNone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800" b="1" u="sng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Proverbs </a:t>
            </a:r>
            <a:r>
              <a:rPr lang="en-US" sz="3800" b="1" u="sng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14:31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He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who oppresses the poor shows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contempt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for their Maker, but whoever is kind to the needy honors </a:t>
            </a: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God.</a:t>
            </a:r>
          </a:p>
          <a:p>
            <a:pPr>
              <a:lnSpc>
                <a:spcPct val="90000"/>
              </a:lnSpc>
              <a:spcBef>
                <a:spcPts val="24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In the Roman world the poor were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faceless nothings in the eyes of the wealthy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69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572000"/>
          </a:xfrm>
        </p:spPr>
        <p:txBody>
          <a:bodyPr numCol="1" anchor="t">
            <a:noAutofit/>
          </a:bodyPr>
          <a:lstStyle/>
          <a:p>
            <a:pPr lvl="2"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Materially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and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spiritually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800" b="1" u="sng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Matthew 5:3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“Blessed are the </a:t>
            </a:r>
            <a:r>
              <a:rPr lang="en-US" sz="3800" b="1" dirty="0">
                <a:solidFill>
                  <a:srgbClr val="71BCD1"/>
                </a:solidFill>
                <a:latin typeface="Calibri" panose="020F0502020204030204" pitchFamily="34" charset="0"/>
              </a:rPr>
              <a:t>poor in spirit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for theirs is the kingdom of heaven.”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71BCD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8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The 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rich man </a:t>
            </a:r>
            <a:r>
              <a:rPr lang="en-US" sz="3800" b="1" i="1" dirty="0">
                <a:solidFill>
                  <a:srgbClr val="71BCD1"/>
                </a:solidFill>
                <a:latin typeface="Calibri" panose="020F0502020204030204" pitchFamily="34" charset="0"/>
              </a:rPr>
              <a:t>may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trust Him; but the poor man </a:t>
            </a:r>
            <a:r>
              <a:rPr lang="en-US" sz="3800" b="1" i="1" dirty="0">
                <a:solidFill>
                  <a:srgbClr val="71BCD1"/>
                </a:solidFill>
                <a:latin typeface="Calibri" panose="020F0502020204030204" pitchFamily="34" charset="0"/>
              </a:rPr>
              <a:t>must</a:t>
            </a:r>
            <a:r>
              <a:rPr lang="en-US" sz="3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4" y="5791200"/>
            <a:ext cx="2146110" cy="9839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638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815673" y="108584"/>
            <a:ext cx="7543800" cy="609600"/>
          </a:xfrm>
        </p:spPr>
        <p:txBody>
          <a:bodyPr anchor="t"/>
          <a:lstStyle/>
          <a:p>
            <a:pPr algn="ctr"/>
            <a:r>
              <a:rPr lang="en-US" sz="4500" b="1" dirty="0" smtClean="0">
                <a:solidFill>
                  <a:srgbClr val="71BCD1"/>
                </a:solidFill>
                <a:latin typeface="Calibri" panose="020F0502020204030204" pitchFamily="34" charset="0"/>
              </a:rPr>
              <a:t>The Poor</a:t>
            </a:r>
            <a:endParaRPr lang="en-US" sz="3000" b="1" dirty="0">
              <a:solidFill>
                <a:srgbClr val="71BCD1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471744" y="-660838"/>
            <a:ext cx="3063534" cy="2355270"/>
            <a:chOff x="-472734" y="-660838"/>
            <a:chExt cx="3063534" cy="2355270"/>
          </a:xfrm>
        </p:grpSpPr>
        <p:sp>
          <p:nvSpPr>
            <p:cNvPr id="11" name="TextBox 10"/>
            <p:cNvSpPr txBox="1"/>
            <p:nvPr/>
          </p:nvSpPr>
          <p:spPr>
            <a:xfrm rot="19620000">
              <a:off x="-472734" y="86282"/>
              <a:ext cx="2976018" cy="7848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</a:rPr>
                <a:t>   </a:t>
              </a:r>
              <a:r>
                <a:rPr lang="en-US" sz="45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Vs. 5-7</a:t>
              </a:r>
              <a:endParaRPr lang="en-US" sz="45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-87741" y="-76200"/>
              <a:ext cx="2678541" cy="17706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-446399" y="-660838"/>
              <a:ext cx="2515340" cy="157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56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5014</TotalTime>
  <Words>200</Words>
  <Application>Microsoft Macintosh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Palatino Linotype</vt:lpstr>
      <vt:lpstr>Wingdings</vt:lpstr>
      <vt:lpstr>Elemental</vt:lpstr>
      <vt:lpstr>Week 5: Favoritism</vt:lpstr>
      <vt:lpstr>PowerPoint Presentation</vt:lpstr>
      <vt:lpstr>1 Samuel 16:7 </vt:lpstr>
      <vt:lpstr>Acts 10:34-35</vt:lpstr>
      <vt:lpstr>Favoritism</vt:lpstr>
      <vt:lpstr>Favoritism</vt:lpstr>
      <vt:lpstr>Favoritism</vt:lpstr>
      <vt:lpstr>The Poor</vt:lpstr>
      <vt:lpstr>The Poor</vt:lpstr>
      <vt:lpstr>Our Neighbor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tobie@whistlingpines.org</cp:lastModifiedBy>
  <cp:revision>151</cp:revision>
  <dcterms:created xsi:type="dcterms:W3CDTF">2015-08-04T19:29:33Z</dcterms:created>
  <dcterms:modified xsi:type="dcterms:W3CDTF">2015-11-07T19:03:34Z</dcterms:modified>
</cp:coreProperties>
</file>