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Lst>
  <p:sldIdLst>
    <p:sldId id="259" r:id="rId2"/>
    <p:sldId id="257" r:id="rId3"/>
    <p:sldId id="260" r:id="rId4"/>
    <p:sldId id="264" r:id="rId5"/>
    <p:sldId id="266" r:id="rId6"/>
    <p:sldId id="276" r:id="rId7"/>
    <p:sldId id="270" r:id="rId8"/>
    <p:sldId id="277" r:id="rId9"/>
    <p:sldId id="268" r:id="rId10"/>
    <p:sldId id="278" r:id="rId11"/>
    <p:sldId id="280" r:id="rId12"/>
    <p:sldId id="279" r:id="rId13"/>
    <p:sldId id="27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7E93"/>
    <a:srgbClr val="2C7184"/>
    <a:srgbClr val="235B6A"/>
    <a:srgbClr val="215968"/>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11" autoAdjust="0"/>
    <p:restoredTop sz="94639" autoAdjust="0"/>
  </p:normalViewPr>
  <p:slideViewPr>
    <p:cSldViewPr>
      <p:cViewPr varScale="1">
        <p:scale>
          <a:sx n="107" d="100"/>
          <a:sy n="107" d="100"/>
        </p:scale>
        <p:origin x="-978"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FA1B8999-CE9A-4518-A544-46D460C012E1}" type="datetimeFigureOut">
              <a:rPr lang="en-US" smtClean="0"/>
              <a:t>12/6/2015</a:t>
            </a:fld>
            <a:endParaRPr lang="en-US"/>
          </a:p>
        </p:txBody>
      </p:sp>
      <p:sp>
        <p:nvSpPr>
          <p:cNvPr id="16" name="Slide Number Placeholder 15"/>
          <p:cNvSpPr>
            <a:spLocks noGrp="1"/>
          </p:cNvSpPr>
          <p:nvPr>
            <p:ph type="sldNum" sz="quarter" idx="11"/>
          </p:nvPr>
        </p:nvSpPr>
        <p:spPr/>
        <p:txBody>
          <a:bodyPr/>
          <a:lstStyle/>
          <a:p>
            <a:fld id="{77E4A7CC-DF4B-4F57-88B8-83FE164F01E0}"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FA1B8999-CE9A-4518-A544-46D460C012E1}" type="datetimeFigureOut">
              <a:rPr lang="en-US" smtClean="0"/>
              <a:t>12/6/2015</a:t>
            </a:fld>
            <a:endParaRPr lang="en-US"/>
          </a:p>
        </p:txBody>
      </p:sp>
      <p:sp>
        <p:nvSpPr>
          <p:cNvPr id="15" name="Slide Number Placeholder 14"/>
          <p:cNvSpPr>
            <a:spLocks noGrp="1"/>
          </p:cNvSpPr>
          <p:nvPr>
            <p:ph type="sldNum" sz="quarter" idx="11"/>
          </p:nvPr>
        </p:nvSpPr>
        <p:spPr/>
        <p:txBody>
          <a:bodyPr/>
          <a:lstStyle/>
          <a:p>
            <a:fld id="{77E4A7CC-DF4B-4F57-88B8-83FE164F01E0}"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FA1B8999-CE9A-4518-A544-46D460C012E1}" type="datetimeFigureOut">
              <a:rPr lang="en-US" smtClean="0"/>
              <a:t>12/6/2015</a:t>
            </a:fld>
            <a:endParaRPr lang="en-US"/>
          </a:p>
        </p:txBody>
      </p:sp>
      <p:sp>
        <p:nvSpPr>
          <p:cNvPr id="13" name="Slide Number Placeholder 12"/>
          <p:cNvSpPr>
            <a:spLocks noGrp="1"/>
          </p:cNvSpPr>
          <p:nvPr>
            <p:ph type="sldNum" sz="quarter" idx="11"/>
          </p:nvPr>
        </p:nvSpPr>
        <p:spPr/>
        <p:txBody>
          <a:bodyPr/>
          <a:lstStyle/>
          <a:p>
            <a:fld id="{77E4A7CC-DF4B-4F57-88B8-83FE164F01E0}"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FA1B8999-CE9A-4518-A544-46D460C012E1}" type="datetimeFigureOut">
              <a:rPr lang="en-US" smtClean="0"/>
              <a:t>12/6/2015</a:t>
            </a:fld>
            <a:endParaRPr lang="en-US"/>
          </a:p>
        </p:txBody>
      </p:sp>
      <p:sp>
        <p:nvSpPr>
          <p:cNvPr id="9" name="Slide Number Placeholder 8"/>
          <p:cNvSpPr>
            <a:spLocks noGrp="1"/>
          </p:cNvSpPr>
          <p:nvPr>
            <p:ph type="sldNum" sz="quarter" idx="11"/>
          </p:nvPr>
        </p:nvSpPr>
        <p:spPr/>
        <p:txBody>
          <a:bodyPr/>
          <a:lstStyle/>
          <a:p>
            <a:fld id="{77E4A7CC-DF4B-4F57-88B8-83FE164F01E0}"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FA1B8999-CE9A-4518-A544-46D460C012E1}" type="datetimeFigureOut">
              <a:rPr lang="en-US" smtClean="0"/>
              <a:t>12/6/2015</a:t>
            </a:fld>
            <a:endParaRPr lang="en-US"/>
          </a:p>
        </p:txBody>
      </p:sp>
      <p:sp>
        <p:nvSpPr>
          <p:cNvPr id="15" name="Slide Number Placeholder 14"/>
          <p:cNvSpPr>
            <a:spLocks noGrp="1"/>
          </p:cNvSpPr>
          <p:nvPr>
            <p:ph type="sldNum" sz="quarter" idx="11"/>
          </p:nvPr>
        </p:nvSpPr>
        <p:spPr/>
        <p:txBody>
          <a:bodyPr/>
          <a:lstStyle/>
          <a:p>
            <a:fld id="{77E4A7CC-DF4B-4F57-88B8-83FE164F01E0}"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FA1B8999-CE9A-4518-A544-46D460C012E1}" type="datetimeFigureOut">
              <a:rPr lang="en-US" smtClean="0"/>
              <a:t>12/6/2015</a:t>
            </a:fld>
            <a:endParaRPr lang="en-US"/>
          </a:p>
        </p:txBody>
      </p:sp>
      <p:sp>
        <p:nvSpPr>
          <p:cNvPr id="8" name="Slide Number Placeholder 7"/>
          <p:cNvSpPr>
            <a:spLocks noGrp="1"/>
          </p:cNvSpPr>
          <p:nvPr>
            <p:ph type="sldNum" sz="quarter" idx="11"/>
          </p:nvPr>
        </p:nvSpPr>
        <p:spPr/>
        <p:txBody>
          <a:bodyPr/>
          <a:lstStyle/>
          <a:p>
            <a:fld id="{77E4A7CC-DF4B-4F57-88B8-83FE164F01E0}"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A1B8999-CE9A-4518-A544-46D460C012E1}" type="datetimeFigureOut">
              <a:rPr lang="en-US" smtClean="0"/>
              <a:t>12/6/2015</a:t>
            </a:fld>
            <a:endParaRPr lang="en-US"/>
          </a:p>
        </p:txBody>
      </p:sp>
      <p:sp>
        <p:nvSpPr>
          <p:cNvPr id="6" name="Slide Number Placeholder 5"/>
          <p:cNvSpPr>
            <a:spLocks noGrp="1"/>
          </p:cNvSpPr>
          <p:nvPr>
            <p:ph type="sldNum" sz="quarter" idx="11"/>
          </p:nvPr>
        </p:nvSpPr>
        <p:spPr/>
        <p:txBody>
          <a:bodyPr/>
          <a:lstStyle/>
          <a:p>
            <a:fld id="{77E4A7CC-DF4B-4F57-88B8-83FE164F01E0}" type="slidenum">
              <a:rPr lang="en-US" smtClean="0"/>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FA1B8999-CE9A-4518-A544-46D460C012E1}" type="datetimeFigureOut">
              <a:rPr lang="en-US" smtClean="0"/>
              <a:t>12/6/2015</a:t>
            </a:fld>
            <a:endParaRPr lang="en-US"/>
          </a:p>
        </p:txBody>
      </p:sp>
      <p:sp>
        <p:nvSpPr>
          <p:cNvPr id="16" name="Slide Number Placeholder 15"/>
          <p:cNvSpPr>
            <a:spLocks noGrp="1"/>
          </p:cNvSpPr>
          <p:nvPr>
            <p:ph type="sldNum" sz="quarter" idx="11"/>
          </p:nvPr>
        </p:nvSpPr>
        <p:spPr/>
        <p:txBody>
          <a:bodyPr/>
          <a:lstStyle/>
          <a:p>
            <a:fld id="{77E4A7CC-DF4B-4F57-88B8-83FE164F01E0}"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FA1B8999-CE9A-4518-A544-46D460C012E1}" type="datetimeFigureOut">
              <a:rPr lang="en-US" smtClean="0"/>
              <a:t>12/6/2015</a:t>
            </a:fld>
            <a:endParaRPr lang="en-US"/>
          </a:p>
        </p:txBody>
      </p:sp>
      <p:sp>
        <p:nvSpPr>
          <p:cNvPr id="14" name="Slide Number Placeholder 13"/>
          <p:cNvSpPr>
            <a:spLocks noGrp="1"/>
          </p:cNvSpPr>
          <p:nvPr>
            <p:ph type="sldNum" sz="quarter" idx="11"/>
          </p:nvPr>
        </p:nvSpPr>
        <p:spPr/>
        <p:txBody>
          <a:bodyPr/>
          <a:lstStyle/>
          <a:p>
            <a:fld id="{77E4A7CC-DF4B-4F57-88B8-83FE164F01E0}"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1B8999-CE9A-4518-A544-46D460C012E1}" type="datetimeFigureOut">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E4A7CC-DF4B-4F57-88B8-83FE164F01E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1B8999-CE9A-4518-A544-46D460C012E1}" type="datetimeFigureOut">
              <a:rPr lang="en-US" smtClean="0"/>
              <a:t>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E4A7CC-DF4B-4F57-88B8-83FE164F01E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schemeClr val="bg2">
                <a:shade val="14000"/>
                <a:satMod val="280000"/>
              </a:schemeClr>
              <a:schemeClr val="bg2">
                <a:tint val="60000"/>
                <a:satMod val="120000"/>
              </a:schemeClr>
            </a:duotone>
            <a:extLst>
              <a:ext uri="{BEBA8EAE-BF5A-486C-A8C5-ECC9F3942E4B}">
                <a14:imgProps xmlns:a14="http://schemas.microsoft.com/office/drawing/2010/main">
                  <a14:imgLayer r:embed="rId14">
                    <a14:imgEffect>
                      <a14:artisticGlowDiffused/>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FA1B8999-CE9A-4518-A544-46D460C012E1}" type="datetimeFigureOut">
              <a:rPr lang="en-US" smtClean="0"/>
              <a:t>12/6/2015</a:t>
            </a:fld>
            <a:endParaRPr lang="en-US"/>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77E4A7CC-DF4B-4F57-88B8-83FE164F01E0}"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074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447800" y="5812970"/>
            <a:ext cx="7639050" cy="3505200"/>
            <a:chOff x="800100" y="1066800"/>
            <a:chExt cx="7639050" cy="3505200"/>
          </a:xfrm>
        </p:grpSpPr>
        <p:sp>
          <p:nvSpPr>
            <p:cNvPr id="3" name="Rounded Rectangle 2"/>
            <p:cNvSpPr/>
            <p:nvPr/>
          </p:nvSpPr>
          <p:spPr>
            <a:xfrm>
              <a:off x="800100" y="1066800"/>
              <a:ext cx="7543800" cy="3505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238250" y="1342072"/>
              <a:ext cx="7200900" cy="2954655"/>
            </a:xfrm>
            <a:prstGeom prst="rect">
              <a:avLst/>
            </a:prstGeom>
            <a:noFill/>
          </p:spPr>
          <p:txBody>
            <a:bodyPr wrap="square" rtlCol="0">
              <a:spAutoFit/>
            </a:bodyPr>
            <a:lstStyle/>
            <a:p>
              <a:pPr algn="ctr">
                <a:lnSpc>
                  <a:spcPct val="150000"/>
                </a:lnSpc>
              </a:pPr>
              <a:r>
                <a:rPr lang="en-US" sz="4000" b="1" dirty="0" smtClean="0">
                  <a:solidFill>
                    <a:schemeClr val="bg1">
                      <a:lumMod val="85000"/>
                      <a:lumOff val="15000"/>
                    </a:schemeClr>
                  </a:solidFill>
                  <a:latin typeface="Calibri" panose="020F0502020204030204" pitchFamily="34" charset="0"/>
                </a:rPr>
                <a:t>Two Types of Faith</a:t>
              </a:r>
            </a:p>
            <a:p>
              <a:pPr>
                <a:lnSpc>
                  <a:spcPct val="150000"/>
                </a:lnSpc>
              </a:pPr>
              <a:r>
                <a:rPr lang="en-US" sz="3600" b="1" dirty="0" smtClean="0">
                  <a:solidFill>
                    <a:srgbClr val="FFC000"/>
                  </a:solidFill>
                  <a:latin typeface="Calibri" panose="020F0502020204030204" pitchFamily="34" charset="0"/>
                </a:rPr>
                <a:t>One with works (living and genuine)</a:t>
              </a:r>
            </a:p>
            <a:p>
              <a:pPr>
                <a:lnSpc>
                  <a:spcPct val="150000"/>
                </a:lnSpc>
              </a:pPr>
              <a:r>
                <a:rPr lang="en-US" sz="3600" b="1" dirty="0" smtClean="0">
                  <a:solidFill>
                    <a:srgbClr val="FFC000"/>
                  </a:solidFill>
                  <a:latin typeface="Calibri" panose="020F0502020204030204" pitchFamily="34" charset="0"/>
                </a:rPr>
                <a:t>One without works (dead)</a:t>
              </a:r>
            </a:p>
            <a:p>
              <a:endParaRPr lang="en-US" dirty="0"/>
            </a:p>
          </p:txBody>
        </p:sp>
      </p:grpSp>
      <p:sp>
        <p:nvSpPr>
          <p:cNvPr id="6" name="Rectangle 5"/>
          <p:cNvSpPr/>
          <p:nvPr/>
        </p:nvSpPr>
        <p:spPr>
          <a:xfrm>
            <a:off x="0" y="5638800"/>
            <a:ext cx="9144000" cy="1219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00100" y="0"/>
            <a:ext cx="7543800" cy="609600"/>
          </a:xfrm>
        </p:spPr>
        <p:txBody>
          <a:bodyPr anchor="t"/>
          <a:lstStyle/>
          <a:p>
            <a:pPr algn="ctr"/>
            <a:r>
              <a:rPr lang="en-US" sz="4500" b="1" dirty="0" smtClean="0">
                <a:solidFill>
                  <a:srgbClr val="317E93"/>
                </a:solidFill>
                <a:latin typeface="Calibri" panose="020F0502020204030204" pitchFamily="34" charset="0"/>
              </a:rPr>
              <a:t>James 4:11-12</a:t>
            </a:r>
            <a:endParaRPr lang="en-US" sz="4500" b="1" dirty="0">
              <a:solidFill>
                <a:srgbClr val="317E93"/>
              </a:solidFill>
              <a:latin typeface="Calibri" panose="020F0502020204030204" pitchFamily="34" charset="0"/>
            </a:endParaRPr>
          </a:p>
        </p:txBody>
      </p:sp>
      <p:sp>
        <p:nvSpPr>
          <p:cNvPr id="8" name="Content Placeholder 7"/>
          <p:cNvSpPr>
            <a:spLocks noGrp="1"/>
          </p:cNvSpPr>
          <p:nvPr>
            <p:ph idx="1"/>
          </p:nvPr>
        </p:nvSpPr>
        <p:spPr>
          <a:xfrm>
            <a:off x="304800" y="762000"/>
            <a:ext cx="8229600" cy="4724402"/>
          </a:xfrm>
        </p:spPr>
        <p:txBody>
          <a:bodyPr anchor="t">
            <a:noAutofit/>
          </a:bodyPr>
          <a:lstStyle/>
          <a:p>
            <a:pPr marL="18288" indent="0">
              <a:buClr>
                <a:srgbClr val="317E93"/>
              </a:buClr>
              <a:buSzPct val="100000"/>
              <a:buNone/>
            </a:pPr>
            <a:r>
              <a:rPr lang="en-US" sz="3200" b="1" dirty="0" smtClean="0">
                <a:solidFill>
                  <a:schemeClr val="tx1">
                    <a:lumMod val="75000"/>
                  </a:schemeClr>
                </a:solidFill>
                <a:latin typeface="Calibri" panose="020F0502020204030204" pitchFamily="34" charset="0"/>
              </a:rPr>
              <a:t>Do not speak against one another, brethren.  He who speaks against a brother or judges his brother, speaks against the law and judges the law; but if you judge the law, you are not a doer of the law but a judge of it.  There is only one Lawgiver and Judge, the One who is able to save and to destroy; but who are you who judge your neighbor?</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604" y="5791200"/>
            <a:ext cx="2146110" cy="983930"/>
          </a:xfrm>
          <a:prstGeom prst="rect">
            <a:avLst/>
          </a:prstGeom>
        </p:spPr>
      </p:pic>
      <p:cxnSp>
        <p:nvCxnSpPr>
          <p:cNvPr id="4" name="Straight Connector 3"/>
          <p:cNvCxnSpPr/>
          <p:nvPr/>
        </p:nvCxnSpPr>
        <p:spPr>
          <a:xfrm>
            <a:off x="0" y="5638800"/>
            <a:ext cx="9144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030550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43434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ubtitle 12"/>
          <p:cNvSpPr>
            <a:spLocks noGrp="1"/>
          </p:cNvSpPr>
          <p:nvPr>
            <p:ph idx="1"/>
          </p:nvPr>
        </p:nvSpPr>
        <p:spPr>
          <a:xfrm>
            <a:off x="1981200" y="5257800"/>
            <a:ext cx="6096000" cy="761999"/>
          </a:xfrm>
        </p:spPr>
        <p:txBody>
          <a:bodyPr>
            <a:normAutofit/>
          </a:bodyPr>
          <a:lstStyle/>
          <a:p>
            <a:pPr marL="18288" indent="0">
              <a:buNone/>
            </a:pPr>
            <a:r>
              <a:rPr lang="en-US" sz="3500" b="1" dirty="0">
                <a:solidFill>
                  <a:srgbClr val="317E93"/>
                </a:solidFill>
                <a:latin typeface="Calibri" panose="020F0502020204030204" pitchFamily="34" charset="0"/>
              </a:rPr>
              <a:t>(James </a:t>
            </a:r>
            <a:r>
              <a:rPr lang="en-US" sz="3500" b="1" dirty="0" smtClean="0">
                <a:solidFill>
                  <a:srgbClr val="317E93"/>
                </a:solidFill>
                <a:latin typeface="Calibri" panose="020F0502020204030204" pitchFamily="34" charset="0"/>
              </a:rPr>
              <a:t>4:11-12)</a:t>
            </a:r>
            <a:endParaRPr lang="en-US" sz="3500" b="1" dirty="0">
              <a:solidFill>
                <a:srgbClr val="317E93"/>
              </a:solidFill>
              <a:latin typeface="Calibri" panose="020F0502020204030204" pitchFamily="34" charset="0"/>
            </a:endParaRPr>
          </a:p>
        </p:txBody>
      </p:sp>
      <p:sp>
        <p:nvSpPr>
          <p:cNvPr id="12" name="Title 11"/>
          <p:cNvSpPr>
            <a:spLocks noGrp="1"/>
          </p:cNvSpPr>
          <p:nvPr>
            <p:ph type="title"/>
          </p:nvPr>
        </p:nvSpPr>
        <p:spPr>
          <a:xfrm>
            <a:off x="1981200" y="4724400"/>
            <a:ext cx="6886063" cy="685800"/>
          </a:xfrm>
        </p:spPr>
        <p:txBody>
          <a:bodyPr>
            <a:noAutofit/>
          </a:bodyPr>
          <a:lstStyle/>
          <a:p>
            <a:r>
              <a:rPr lang="en-US" sz="3500" b="1" cap="none" dirty="0">
                <a:solidFill>
                  <a:srgbClr val="317E93"/>
                </a:solidFill>
                <a:latin typeface="Calibri" panose="020F0502020204030204" pitchFamily="34" charset="0"/>
              </a:rPr>
              <a:t>Week </a:t>
            </a:r>
            <a:r>
              <a:rPr lang="en-US" sz="3500" b="1" cap="none" dirty="0" smtClean="0">
                <a:solidFill>
                  <a:srgbClr val="317E93"/>
                </a:solidFill>
                <a:latin typeface="Calibri" panose="020F0502020204030204" pitchFamily="34" charset="0"/>
              </a:rPr>
              <a:t>6: Who Are You to Judge?</a:t>
            </a:r>
            <a:endParaRPr lang="en-US" sz="3500" b="1" cap="none" dirty="0">
              <a:solidFill>
                <a:srgbClr val="317E93"/>
              </a:solidFill>
              <a:latin typeface="Calibri" panose="020F050202020403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863" y="914400"/>
            <a:ext cx="7446274" cy="2725866"/>
          </a:xfrm>
          <a:prstGeom prst="rect">
            <a:avLst/>
          </a:prstGeom>
        </p:spPr>
      </p:pic>
      <p:cxnSp>
        <p:nvCxnSpPr>
          <p:cNvPr id="4" name="Straight Connector 3"/>
          <p:cNvCxnSpPr/>
          <p:nvPr/>
        </p:nvCxnSpPr>
        <p:spPr>
          <a:xfrm>
            <a:off x="0" y="4343400"/>
            <a:ext cx="9144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23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38800"/>
            <a:ext cx="9144000" cy="1219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00100" y="0"/>
            <a:ext cx="7543800" cy="609600"/>
          </a:xfrm>
        </p:spPr>
        <p:txBody>
          <a:bodyPr anchor="t"/>
          <a:lstStyle/>
          <a:p>
            <a:pPr algn="ctr"/>
            <a:r>
              <a:rPr lang="en-US" sz="4500" b="1" dirty="0" smtClean="0">
                <a:solidFill>
                  <a:srgbClr val="317E93"/>
                </a:solidFill>
                <a:latin typeface="Calibri" panose="020F0502020204030204" pitchFamily="34" charset="0"/>
              </a:rPr>
              <a:t>Speak Against &amp; Judging</a:t>
            </a:r>
            <a:endParaRPr lang="en-US" sz="4500" b="1" dirty="0">
              <a:solidFill>
                <a:srgbClr val="317E93"/>
              </a:solidFill>
              <a:latin typeface="Calibri" panose="020F0502020204030204" pitchFamily="34" charset="0"/>
            </a:endParaRPr>
          </a:p>
        </p:txBody>
      </p:sp>
      <p:sp>
        <p:nvSpPr>
          <p:cNvPr id="8" name="Content Placeholder 7"/>
          <p:cNvSpPr>
            <a:spLocks noGrp="1"/>
          </p:cNvSpPr>
          <p:nvPr>
            <p:ph idx="1"/>
          </p:nvPr>
        </p:nvSpPr>
        <p:spPr>
          <a:xfrm>
            <a:off x="304800" y="762000"/>
            <a:ext cx="8458200" cy="4724402"/>
          </a:xfrm>
        </p:spPr>
        <p:txBody>
          <a:bodyPr anchor="t">
            <a:noAutofit/>
          </a:bodyPr>
          <a:lstStyle/>
          <a:p>
            <a:pPr marL="18288" indent="0">
              <a:buClr>
                <a:srgbClr val="317E93"/>
              </a:buClr>
              <a:buSzPct val="100000"/>
              <a:buNone/>
            </a:pPr>
            <a:r>
              <a:rPr lang="en-US" sz="3200" b="1" dirty="0" smtClean="0">
                <a:solidFill>
                  <a:schemeClr val="tx1">
                    <a:lumMod val="75000"/>
                  </a:schemeClr>
                </a:solidFill>
                <a:latin typeface="Calibri" panose="020F0502020204030204" pitchFamily="34" charset="0"/>
              </a:rPr>
              <a:t>Vs. 11 ‘Do not </a:t>
            </a:r>
            <a:r>
              <a:rPr lang="en-US" sz="3200" b="1" dirty="0" smtClean="0">
                <a:solidFill>
                  <a:srgbClr val="FFC000"/>
                </a:solidFill>
                <a:latin typeface="Calibri" panose="020F0502020204030204" pitchFamily="34" charset="0"/>
              </a:rPr>
              <a:t>speak against </a:t>
            </a:r>
            <a:r>
              <a:rPr lang="en-US" sz="3200" b="1" dirty="0" smtClean="0">
                <a:solidFill>
                  <a:schemeClr val="tx1">
                    <a:lumMod val="75000"/>
                  </a:schemeClr>
                </a:solidFill>
                <a:latin typeface="Calibri" panose="020F0502020204030204" pitchFamily="34" charset="0"/>
              </a:rPr>
              <a:t>one another, brethren. </a:t>
            </a:r>
            <a:r>
              <a:rPr lang="en-US" sz="3200" b="1" dirty="0">
                <a:solidFill>
                  <a:schemeClr val="tx1">
                    <a:lumMod val="75000"/>
                  </a:schemeClr>
                </a:solidFill>
                <a:latin typeface="Calibri" panose="020F0502020204030204" pitchFamily="34" charset="0"/>
              </a:rPr>
              <a:t>He who speaks against a brother or </a:t>
            </a:r>
            <a:r>
              <a:rPr lang="en-US" sz="3200" b="1" dirty="0">
                <a:solidFill>
                  <a:srgbClr val="FFC000"/>
                </a:solidFill>
                <a:latin typeface="Calibri" panose="020F0502020204030204" pitchFamily="34" charset="0"/>
              </a:rPr>
              <a:t>judges</a:t>
            </a:r>
            <a:r>
              <a:rPr lang="en-US" sz="3200" b="1" dirty="0">
                <a:solidFill>
                  <a:schemeClr val="tx1">
                    <a:lumMod val="75000"/>
                  </a:schemeClr>
                </a:solidFill>
                <a:latin typeface="Calibri" panose="020F0502020204030204" pitchFamily="34" charset="0"/>
              </a:rPr>
              <a:t> his </a:t>
            </a:r>
            <a:r>
              <a:rPr lang="en-US" sz="3200" b="1" dirty="0" smtClean="0">
                <a:solidFill>
                  <a:schemeClr val="tx1">
                    <a:lumMod val="75000"/>
                  </a:schemeClr>
                </a:solidFill>
                <a:latin typeface="Calibri" panose="020F0502020204030204" pitchFamily="34" charset="0"/>
              </a:rPr>
              <a:t>brother…’ </a:t>
            </a:r>
          </a:p>
          <a:p>
            <a:pPr marL="18288" indent="0">
              <a:buClr>
                <a:srgbClr val="317E93"/>
              </a:buClr>
              <a:buSzPct val="100000"/>
              <a:buNone/>
            </a:pPr>
            <a:r>
              <a:rPr lang="en-US" sz="2600" b="1" dirty="0" smtClean="0">
                <a:solidFill>
                  <a:srgbClr val="FFFF00"/>
                </a:solidFill>
                <a:latin typeface="Calibri" panose="020F0502020204030204" pitchFamily="34" charset="0"/>
              </a:rPr>
              <a:t>Speak Against </a:t>
            </a:r>
            <a:r>
              <a:rPr lang="en-US" sz="2600" b="1" i="1" dirty="0" smtClean="0">
                <a:solidFill>
                  <a:schemeClr val="tx1">
                    <a:lumMod val="75000"/>
                  </a:schemeClr>
                </a:solidFill>
                <a:latin typeface="Calibri" panose="020F0502020204030204" pitchFamily="34" charset="0"/>
              </a:rPr>
              <a:t>–</a:t>
            </a:r>
            <a:r>
              <a:rPr lang="en-US" sz="2600" b="1" i="1" dirty="0" err="1" smtClean="0">
                <a:solidFill>
                  <a:schemeClr val="tx1">
                    <a:lumMod val="75000"/>
                  </a:schemeClr>
                </a:solidFill>
                <a:latin typeface="Calibri" panose="020F0502020204030204" pitchFamily="34" charset="0"/>
              </a:rPr>
              <a:t>Katalaleo</a:t>
            </a:r>
            <a:r>
              <a:rPr lang="en-US" sz="2600" b="1" i="1" dirty="0" smtClean="0">
                <a:solidFill>
                  <a:schemeClr val="tx1">
                    <a:lumMod val="75000"/>
                  </a:schemeClr>
                </a:solidFill>
                <a:latin typeface="Calibri" panose="020F0502020204030204" pitchFamily="34" charset="0"/>
              </a:rPr>
              <a:t> </a:t>
            </a:r>
            <a:r>
              <a:rPr lang="en-US" sz="2600" i="1" dirty="0" smtClean="0">
                <a:solidFill>
                  <a:schemeClr val="tx1">
                    <a:lumMod val="75000"/>
                  </a:schemeClr>
                </a:solidFill>
                <a:latin typeface="Calibri" panose="020F0502020204030204" pitchFamily="34" charset="0"/>
              </a:rPr>
              <a:t>(verb</a:t>
            </a:r>
            <a:r>
              <a:rPr lang="en-US" sz="2600" i="1" dirty="0">
                <a:solidFill>
                  <a:schemeClr val="tx1">
                    <a:lumMod val="75000"/>
                  </a:schemeClr>
                </a:solidFill>
                <a:latin typeface="Calibri" panose="020F0502020204030204" pitchFamily="34" charset="0"/>
              </a:rPr>
              <a:t>) </a:t>
            </a:r>
            <a:r>
              <a:rPr lang="en-US" sz="2600" b="1" dirty="0" smtClean="0">
                <a:solidFill>
                  <a:schemeClr val="tx1">
                    <a:lumMod val="75000"/>
                  </a:schemeClr>
                </a:solidFill>
                <a:latin typeface="Calibri" panose="020F0502020204030204" pitchFamily="34" charset="0"/>
              </a:rPr>
              <a:t>– Slander, destructive verbal attacks, gossip.</a:t>
            </a:r>
          </a:p>
          <a:p>
            <a:pPr marL="18288" indent="0">
              <a:buClr>
                <a:srgbClr val="317E93"/>
              </a:buClr>
              <a:buSzPct val="100000"/>
              <a:buNone/>
            </a:pPr>
            <a:r>
              <a:rPr lang="en-US" sz="2600" b="1" dirty="0" smtClean="0">
                <a:solidFill>
                  <a:srgbClr val="FFFF00"/>
                </a:solidFill>
                <a:latin typeface="Calibri" panose="020F0502020204030204" pitchFamily="34" charset="0"/>
              </a:rPr>
              <a:t>Judges</a:t>
            </a:r>
            <a:r>
              <a:rPr lang="en-US" sz="2600" b="1" dirty="0" smtClean="0">
                <a:solidFill>
                  <a:schemeClr val="tx1">
                    <a:lumMod val="75000"/>
                  </a:schemeClr>
                </a:solidFill>
                <a:latin typeface="Calibri" panose="020F0502020204030204" pitchFamily="34" charset="0"/>
              </a:rPr>
              <a:t> – </a:t>
            </a:r>
            <a:r>
              <a:rPr lang="en-US" sz="2600" b="1" i="1" dirty="0" err="1" smtClean="0">
                <a:solidFill>
                  <a:schemeClr val="tx1">
                    <a:lumMod val="75000"/>
                  </a:schemeClr>
                </a:solidFill>
                <a:latin typeface="Calibri" panose="020F0502020204030204" pitchFamily="34" charset="0"/>
              </a:rPr>
              <a:t>Krino</a:t>
            </a:r>
            <a:r>
              <a:rPr lang="en-US" sz="2600" b="1" i="1" dirty="0" smtClean="0">
                <a:solidFill>
                  <a:schemeClr val="tx1">
                    <a:lumMod val="75000"/>
                  </a:schemeClr>
                </a:solidFill>
                <a:latin typeface="Calibri" panose="020F0502020204030204" pitchFamily="34" charset="0"/>
              </a:rPr>
              <a:t> </a:t>
            </a:r>
            <a:r>
              <a:rPr lang="en-US" sz="2600" i="1" dirty="0" smtClean="0">
                <a:solidFill>
                  <a:schemeClr val="tx1">
                    <a:lumMod val="75000"/>
                  </a:schemeClr>
                </a:solidFill>
                <a:latin typeface="Calibri" panose="020F0502020204030204" pitchFamily="34" charset="0"/>
              </a:rPr>
              <a:t>(verb) </a:t>
            </a:r>
            <a:r>
              <a:rPr lang="en-US" sz="2600" b="1" i="1" dirty="0" smtClean="0">
                <a:solidFill>
                  <a:schemeClr val="tx1">
                    <a:lumMod val="75000"/>
                  </a:schemeClr>
                </a:solidFill>
                <a:latin typeface="Calibri" panose="020F0502020204030204" pitchFamily="34" charset="0"/>
              </a:rPr>
              <a:t>– </a:t>
            </a:r>
            <a:r>
              <a:rPr lang="en-US" sz="2600" b="1" dirty="0" smtClean="0">
                <a:solidFill>
                  <a:schemeClr val="tx1">
                    <a:lumMod val="75000"/>
                  </a:schemeClr>
                </a:solidFill>
                <a:latin typeface="Calibri" panose="020F0502020204030204" pitchFamily="34" charset="0"/>
              </a:rPr>
              <a:t>Distinguishing or drawing a distinction between.</a:t>
            </a:r>
          </a:p>
          <a:p>
            <a:pPr marL="18288" indent="0" algn="ctr">
              <a:buClr>
                <a:srgbClr val="317E93"/>
              </a:buClr>
              <a:buSzPct val="100000"/>
              <a:buNone/>
            </a:pPr>
            <a:r>
              <a:rPr lang="en-US" sz="3600" b="1" dirty="0" smtClean="0">
                <a:solidFill>
                  <a:schemeClr val="tx1">
                    <a:lumMod val="75000"/>
                  </a:schemeClr>
                </a:solidFill>
                <a:latin typeface="Calibri" panose="020F0502020204030204" pitchFamily="34" charset="0"/>
              </a:rPr>
              <a:t>Speaking against a brother is placing yourself in a position of being their judge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604" y="5791200"/>
            <a:ext cx="2146110" cy="983930"/>
          </a:xfrm>
          <a:prstGeom prst="rect">
            <a:avLst/>
          </a:prstGeom>
        </p:spPr>
      </p:pic>
      <p:cxnSp>
        <p:nvCxnSpPr>
          <p:cNvPr id="4" name="Straight Connector 3"/>
          <p:cNvCxnSpPr/>
          <p:nvPr/>
        </p:nvCxnSpPr>
        <p:spPr>
          <a:xfrm>
            <a:off x="0" y="5638800"/>
            <a:ext cx="9144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77112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38800"/>
            <a:ext cx="9144000" cy="1219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00100" y="0"/>
            <a:ext cx="7543800" cy="609600"/>
          </a:xfrm>
        </p:spPr>
        <p:txBody>
          <a:bodyPr anchor="t"/>
          <a:lstStyle/>
          <a:p>
            <a:pPr algn="ctr"/>
            <a:r>
              <a:rPr lang="en-US" sz="4500" b="1" dirty="0" smtClean="0">
                <a:solidFill>
                  <a:srgbClr val="317E93"/>
                </a:solidFill>
                <a:latin typeface="Calibri" panose="020F0502020204030204" pitchFamily="34" charset="0"/>
              </a:rPr>
              <a:t>Faith – Judgment - Mercy</a:t>
            </a:r>
            <a:endParaRPr lang="en-US" sz="4500" b="1" dirty="0">
              <a:solidFill>
                <a:srgbClr val="317E93"/>
              </a:solidFill>
              <a:latin typeface="Calibri" panose="020F0502020204030204" pitchFamily="34" charset="0"/>
            </a:endParaRPr>
          </a:p>
        </p:txBody>
      </p:sp>
      <p:sp>
        <p:nvSpPr>
          <p:cNvPr id="8" name="Content Placeholder 7"/>
          <p:cNvSpPr>
            <a:spLocks noGrp="1"/>
          </p:cNvSpPr>
          <p:nvPr>
            <p:ph idx="1"/>
          </p:nvPr>
        </p:nvSpPr>
        <p:spPr>
          <a:xfrm>
            <a:off x="304800" y="761999"/>
            <a:ext cx="8229600" cy="4724401"/>
          </a:xfrm>
        </p:spPr>
        <p:txBody>
          <a:bodyPr anchor="t">
            <a:noAutofit/>
          </a:bodyPr>
          <a:lstStyle/>
          <a:p>
            <a:pPr marL="18288" indent="0">
              <a:buClr>
                <a:srgbClr val="317E93"/>
              </a:buClr>
              <a:buSzPct val="100000"/>
              <a:buNone/>
            </a:pPr>
            <a:r>
              <a:rPr lang="en-US" sz="2800" b="1" dirty="0" smtClean="0">
                <a:solidFill>
                  <a:schemeClr val="tx1">
                    <a:lumMod val="95000"/>
                  </a:schemeClr>
                </a:solidFill>
                <a:latin typeface="Calibri" panose="020F0502020204030204" pitchFamily="34" charset="0"/>
              </a:rPr>
              <a:t>FAITH – </a:t>
            </a:r>
            <a:r>
              <a:rPr lang="en-US" sz="2800" dirty="0" smtClean="0">
                <a:solidFill>
                  <a:schemeClr val="tx1">
                    <a:lumMod val="95000"/>
                  </a:schemeClr>
                </a:solidFill>
                <a:latin typeface="Calibri" panose="020F0502020204030204" pitchFamily="34" charset="0"/>
              </a:rPr>
              <a:t>Belief in God’s mercy and his provision.  God gives us good gifts</a:t>
            </a:r>
          </a:p>
          <a:p>
            <a:pPr marL="18288" indent="0">
              <a:buClr>
                <a:srgbClr val="317E93"/>
              </a:buClr>
              <a:buSzPct val="100000"/>
              <a:buNone/>
            </a:pPr>
            <a:r>
              <a:rPr lang="en-US" sz="2800" b="1" dirty="0" smtClean="0">
                <a:solidFill>
                  <a:schemeClr val="tx1">
                    <a:lumMod val="95000"/>
                  </a:schemeClr>
                </a:solidFill>
                <a:latin typeface="Calibri" panose="020F0502020204030204" pitchFamily="34" charset="0"/>
              </a:rPr>
              <a:t>JUDGMENT – </a:t>
            </a:r>
            <a:r>
              <a:rPr lang="en-US" sz="2800" dirty="0" smtClean="0">
                <a:solidFill>
                  <a:schemeClr val="tx1">
                    <a:lumMod val="95000"/>
                  </a:schemeClr>
                </a:solidFill>
                <a:latin typeface="Calibri" panose="020F0502020204030204" pitchFamily="34" charset="0"/>
              </a:rPr>
              <a:t>Warning against partiality which is a form of judging and not showing mercy (James 2:1-11)</a:t>
            </a:r>
          </a:p>
          <a:p>
            <a:pPr marL="18288" indent="0" algn="ctr">
              <a:buClr>
                <a:srgbClr val="317E93"/>
              </a:buClr>
              <a:buSzPct val="100000"/>
              <a:buNone/>
            </a:pPr>
            <a:r>
              <a:rPr lang="en-US" sz="3200" b="1" dirty="0" smtClean="0">
                <a:solidFill>
                  <a:srgbClr val="FFC000"/>
                </a:solidFill>
                <a:latin typeface="Calibri" panose="020F0502020204030204" pitchFamily="34" charset="0"/>
              </a:rPr>
              <a:t>Judgment and Mercy </a:t>
            </a:r>
          </a:p>
          <a:p>
            <a:pPr marL="18288" indent="0">
              <a:buClr>
                <a:srgbClr val="317E93"/>
              </a:buClr>
              <a:buSzPct val="100000"/>
              <a:buNone/>
            </a:pPr>
            <a:r>
              <a:rPr lang="en-US" sz="2800" b="1" dirty="0" smtClean="0">
                <a:solidFill>
                  <a:schemeClr val="tx1">
                    <a:lumMod val="95000"/>
                  </a:schemeClr>
                </a:solidFill>
                <a:latin typeface="Calibri" panose="020F0502020204030204" pitchFamily="34" charset="0"/>
              </a:rPr>
              <a:t>James 2:12-13 </a:t>
            </a:r>
            <a:r>
              <a:rPr lang="en-US" sz="2800" dirty="0" smtClean="0">
                <a:solidFill>
                  <a:schemeClr val="tx1">
                    <a:lumMod val="75000"/>
                  </a:schemeClr>
                </a:solidFill>
                <a:latin typeface="Calibri" panose="020F0502020204030204" pitchFamily="34" charset="0"/>
              </a:rPr>
              <a:t>–</a:t>
            </a:r>
            <a:r>
              <a:rPr lang="en-US" sz="2800" i="1" dirty="0" smtClean="0">
                <a:solidFill>
                  <a:schemeClr val="tx1">
                    <a:lumMod val="75000"/>
                  </a:schemeClr>
                </a:solidFill>
                <a:latin typeface="Calibri" panose="020F0502020204030204" pitchFamily="34" charset="0"/>
              </a:rPr>
              <a:t>So speak and so act as those who are to be judged by the law of liberty.  For judgment will be merciless to one who has shown no mercy; mercy triumphs over judgment.</a:t>
            </a:r>
          </a:p>
          <a:p>
            <a:pPr marL="18288" indent="0">
              <a:buClr>
                <a:srgbClr val="317E93"/>
              </a:buClr>
              <a:buSzPct val="100000"/>
              <a:buNone/>
            </a:pPr>
            <a:endParaRPr lang="en-US" sz="800" dirty="0">
              <a:solidFill>
                <a:schemeClr val="tx1">
                  <a:lumMod val="75000"/>
                </a:schemeClr>
              </a:solidFill>
              <a:latin typeface="Calibri" panose="020F050202020403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604" y="5791200"/>
            <a:ext cx="2146110" cy="983930"/>
          </a:xfrm>
          <a:prstGeom prst="rect">
            <a:avLst/>
          </a:prstGeom>
        </p:spPr>
      </p:pic>
      <p:cxnSp>
        <p:nvCxnSpPr>
          <p:cNvPr id="4" name="Straight Connector 3"/>
          <p:cNvCxnSpPr/>
          <p:nvPr/>
        </p:nvCxnSpPr>
        <p:spPr>
          <a:xfrm>
            <a:off x="0" y="5638800"/>
            <a:ext cx="9144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595946" y="1295400"/>
            <a:ext cx="8243254" cy="2958439"/>
            <a:chOff x="637797" y="1342072"/>
            <a:chExt cx="7801353" cy="2958439"/>
          </a:xfrm>
        </p:grpSpPr>
        <p:sp>
          <p:nvSpPr>
            <p:cNvPr id="13" name="Rounded Rectangle 12"/>
            <p:cNvSpPr/>
            <p:nvPr/>
          </p:nvSpPr>
          <p:spPr>
            <a:xfrm>
              <a:off x="637797" y="1445811"/>
              <a:ext cx="7543800" cy="2750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832757" y="1342072"/>
              <a:ext cx="7606393" cy="2958439"/>
            </a:xfrm>
            <a:prstGeom prst="rect">
              <a:avLst/>
            </a:prstGeom>
            <a:noFill/>
          </p:spPr>
          <p:txBody>
            <a:bodyPr wrap="square" rtlCol="0">
              <a:spAutoFit/>
            </a:bodyPr>
            <a:lstStyle/>
            <a:p>
              <a:pPr marL="18288" indent="0">
                <a:lnSpc>
                  <a:spcPct val="150000"/>
                </a:lnSpc>
                <a:buClr>
                  <a:srgbClr val="317E93"/>
                </a:buClr>
                <a:buSzPct val="100000"/>
                <a:buNone/>
              </a:pPr>
              <a:r>
                <a:rPr lang="en-US" sz="3600" b="1" dirty="0">
                  <a:solidFill>
                    <a:srgbClr val="FFC000"/>
                  </a:solidFill>
                  <a:latin typeface="Calibri" panose="020F0502020204030204" pitchFamily="34" charset="0"/>
                </a:rPr>
                <a:t>JUSTICE</a:t>
              </a:r>
              <a:r>
                <a:rPr lang="en-US" sz="3600" dirty="0">
                  <a:solidFill>
                    <a:schemeClr val="tx1">
                      <a:lumMod val="75000"/>
                    </a:schemeClr>
                  </a:solidFill>
                  <a:latin typeface="Calibri" panose="020F0502020204030204" pitchFamily="34" charset="0"/>
                </a:rPr>
                <a:t> – Getting what we deserve</a:t>
              </a:r>
            </a:p>
            <a:p>
              <a:pPr marL="18288" indent="0">
                <a:lnSpc>
                  <a:spcPct val="150000"/>
                </a:lnSpc>
                <a:buClr>
                  <a:srgbClr val="317E93"/>
                </a:buClr>
                <a:buSzPct val="100000"/>
                <a:buNone/>
              </a:pPr>
              <a:r>
                <a:rPr lang="en-US" sz="3600" b="1" dirty="0">
                  <a:solidFill>
                    <a:srgbClr val="FFC000"/>
                  </a:solidFill>
                  <a:latin typeface="Calibri" panose="020F0502020204030204" pitchFamily="34" charset="0"/>
                </a:rPr>
                <a:t>MERCY</a:t>
              </a:r>
              <a:r>
                <a:rPr lang="en-US" sz="3600" dirty="0">
                  <a:solidFill>
                    <a:schemeClr val="tx1">
                      <a:lumMod val="75000"/>
                    </a:schemeClr>
                  </a:solidFill>
                  <a:latin typeface="Calibri" panose="020F0502020204030204" pitchFamily="34" charset="0"/>
                </a:rPr>
                <a:t> – Not getting what we deserve</a:t>
              </a:r>
            </a:p>
            <a:p>
              <a:pPr marL="18288" indent="0">
                <a:lnSpc>
                  <a:spcPct val="150000"/>
                </a:lnSpc>
                <a:buClr>
                  <a:srgbClr val="317E93"/>
                </a:buClr>
                <a:buSzPct val="100000"/>
                <a:buNone/>
              </a:pPr>
              <a:r>
                <a:rPr lang="en-US" sz="3600" b="1" dirty="0">
                  <a:solidFill>
                    <a:srgbClr val="FFC000"/>
                  </a:solidFill>
                  <a:latin typeface="Calibri" panose="020F0502020204030204" pitchFamily="34" charset="0"/>
                </a:rPr>
                <a:t>GRACE </a:t>
              </a:r>
              <a:r>
                <a:rPr lang="en-US" sz="3600" dirty="0">
                  <a:solidFill>
                    <a:schemeClr val="tx1">
                      <a:lumMod val="75000"/>
                    </a:schemeClr>
                  </a:solidFill>
                  <a:latin typeface="Calibri" panose="020F0502020204030204" pitchFamily="34" charset="0"/>
                </a:rPr>
                <a:t>– Getting what we don’t deserve</a:t>
              </a:r>
            </a:p>
            <a:p>
              <a:pPr>
                <a:lnSpc>
                  <a:spcPct val="150000"/>
                </a:lnSpc>
              </a:pPr>
              <a:endParaRPr lang="en-US" dirty="0"/>
            </a:p>
          </p:txBody>
        </p:sp>
      </p:grpSp>
    </p:spTree>
    <p:extLst>
      <p:ext uri="{BB962C8B-B14F-4D97-AF65-F5344CB8AC3E}">
        <p14:creationId xmlns:p14="http://schemas.microsoft.com/office/powerpoint/2010/main" val="251465803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fade">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fade">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38800"/>
            <a:ext cx="9144000" cy="1219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647700" y="76199"/>
            <a:ext cx="7543800" cy="609600"/>
          </a:xfrm>
        </p:spPr>
        <p:txBody>
          <a:bodyPr anchor="t"/>
          <a:lstStyle/>
          <a:p>
            <a:pPr algn="ctr"/>
            <a:r>
              <a:rPr lang="en-US" sz="4500" b="1" dirty="0" smtClean="0">
                <a:solidFill>
                  <a:srgbClr val="317E93"/>
                </a:solidFill>
                <a:latin typeface="Calibri" panose="020F0502020204030204" pitchFamily="34" charset="0"/>
              </a:rPr>
              <a:t>Judging without Mercy</a:t>
            </a:r>
            <a:endParaRPr lang="en-US" sz="4500" b="1" dirty="0">
              <a:solidFill>
                <a:srgbClr val="317E93"/>
              </a:solidFill>
              <a:latin typeface="Calibri" panose="020F0502020204030204" pitchFamily="34" charset="0"/>
            </a:endParaRPr>
          </a:p>
        </p:txBody>
      </p:sp>
      <p:sp>
        <p:nvSpPr>
          <p:cNvPr id="8" name="Content Placeholder 7"/>
          <p:cNvSpPr>
            <a:spLocks noGrp="1"/>
          </p:cNvSpPr>
          <p:nvPr>
            <p:ph idx="1"/>
          </p:nvPr>
        </p:nvSpPr>
        <p:spPr>
          <a:xfrm>
            <a:off x="304800" y="761999"/>
            <a:ext cx="8534400" cy="4724401"/>
          </a:xfrm>
        </p:spPr>
        <p:txBody>
          <a:bodyPr anchor="t">
            <a:noAutofit/>
          </a:bodyPr>
          <a:lstStyle/>
          <a:p>
            <a:pPr marL="18288" indent="0">
              <a:buClr>
                <a:srgbClr val="317E93"/>
              </a:buClr>
              <a:buSzPct val="100000"/>
              <a:buNone/>
            </a:pPr>
            <a:r>
              <a:rPr lang="en-US" sz="2800" b="1" dirty="0" smtClean="0">
                <a:solidFill>
                  <a:schemeClr val="tx1">
                    <a:lumMod val="95000"/>
                  </a:schemeClr>
                </a:solidFill>
                <a:latin typeface="Calibri" panose="020F0502020204030204" pitchFamily="34" charset="0"/>
              </a:rPr>
              <a:t>James 4:11-12 </a:t>
            </a:r>
            <a:r>
              <a:rPr lang="en-US" sz="2800" dirty="0" smtClean="0">
                <a:solidFill>
                  <a:schemeClr val="tx1">
                    <a:lumMod val="75000"/>
                  </a:schemeClr>
                </a:solidFill>
                <a:latin typeface="Calibri" panose="020F0502020204030204" pitchFamily="34" charset="0"/>
              </a:rPr>
              <a:t>– </a:t>
            </a:r>
            <a:r>
              <a:rPr lang="en-US" sz="2800" b="1" dirty="0" smtClean="0">
                <a:solidFill>
                  <a:schemeClr val="tx1">
                    <a:lumMod val="75000"/>
                  </a:schemeClr>
                </a:solidFill>
                <a:latin typeface="Calibri" panose="020F0502020204030204" pitchFamily="34" charset="0"/>
              </a:rPr>
              <a:t>Do </a:t>
            </a:r>
            <a:r>
              <a:rPr lang="en-US" sz="2800" b="1" dirty="0">
                <a:solidFill>
                  <a:schemeClr val="tx1">
                    <a:lumMod val="75000"/>
                  </a:schemeClr>
                </a:solidFill>
                <a:latin typeface="Calibri" panose="020F0502020204030204" pitchFamily="34" charset="0"/>
              </a:rPr>
              <a:t>not speak against one another, brethren.  He who speaks against a brother or judges his brother, speaks against the law and judges the law; but if you judge the law, you are not a doer of the law but a judge of it.  There is only one Lawgiver and Judge, the One who is able to save and to destroy; but who are you who judge your neighbor</a:t>
            </a:r>
            <a:r>
              <a:rPr lang="en-US" sz="2800" b="1" dirty="0" smtClean="0">
                <a:solidFill>
                  <a:schemeClr val="tx1">
                    <a:lumMod val="75000"/>
                  </a:schemeClr>
                </a:solidFill>
                <a:latin typeface="Calibri" panose="020F0502020204030204" pitchFamily="34" charset="0"/>
              </a:rPr>
              <a:t>?</a:t>
            </a:r>
          </a:p>
          <a:p>
            <a:pPr marL="18288" indent="0">
              <a:buClr>
                <a:srgbClr val="317E93"/>
              </a:buClr>
              <a:buSzPct val="100000"/>
              <a:buNone/>
            </a:pPr>
            <a:endParaRPr lang="en-US" sz="1200" b="1" dirty="0" smtClean="0">
              <a:solidFill>
                <a:schemeClr val="tx1">
                  <a:lumMod val="75000"/>
                </a:schemeClr>
              </a:solidFill>
              <a:latin typeface="Calibri" panose="020F0502020204030204" pitchFamily="34" charset="0"/>
            </a:endParaRPr>
          </a:p>
          <a:p>
            <a:pPr marL="18288" indent="0" algn="ctr">
              <a:buClr>
                <a:srgbClr val="317E93"/>
              </a:buClr>
              <a:buSzPct val="100000"/>
              <a:buNone/>
            </a:pPr>
            <a:r>
              <a:rPr lang="en-US" sz="2800" b="1" dirty="0" smtClean="0">
                <a:solidFill>
                  <a:srgbClr val="FFC000"/>
                </a:solidFill>
                <a:latin typeface="Calibri" panose="020F0502020204030204" pitchFamily="34" charset="0"/>
              </a:rPr>
              <a:t>When we judge others in a slanderous way (without grace and mercy), we place ourselves in the place of Jesus Christ who is the only righteous and perfect judge.</a:t>
            </a:r>
            <a:endParaRPr lang="en-US" sz="500" b="1" dirty="0">
              <a:solidFill>
                <a:srgbClr val="FFC000"/>
              </a:solidFill>
              <a:latin typeface="Calibri" panose="020F050202020403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604" y="5791200"/>
            <a:ext cx="2146110" cy="983930"/>
          </a:xfrm>
          <a:prstGeom prst="rect">
            <a:avLst/>
          </a:prstGeom>
        </p:spPr>
      </p:pic>
      <p:cxnSp>
        <p:nvCxnSpPr>
          <p:cNvPr id="4" name="Straight Connector 3"/>
          <p:cNvCxnSpPr/>
          <p:nvPr/>
        </p:nvCxnSpPr>
        <p:spPr>
          <a:xfrm>
            <a:off x="0" y="5638800"/>
            <a:ext cx="9144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3873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38800"/>
            <a:ext cx="9144000" cy="1219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00100" y="0"/>
            <a:ext cx="7886700" cy="609600"/>
          </a:xfrm>
        </p:spPr>
        <p:txBody>
          <a:bodyPr anchor="t"/>
          <a:lstStyle/>
          <a:p>
            <a:pPr algn="ctr"/>
            <a:r>
              <a:rPr lang="en-US" sz="4500" b="1" dirty="0" smtClean="0">
                <a:solidFill>
                  <a:srgbClr val="317E93"/>
                </a:solidFill>
                <a:latin typeface="Calibri" panose="020F0502020204030204" pitchFamily="34" charset="0"/>
              </a:rPr>
              <a:t>Matthew 7:1-5</a:t>
            </a:r>
            <a:endParaRPr lang="en-US" sz="4500" b="1" dirty="0">
              <a:solidFill>
                <a:srgbClr val="317E93"/>
              </a:solidFill>
              <a:latin typeface="Calibri" panose="020F0502020204030204" pitchFamily="34" charset="0"/>
            </a:endParaRPr>
          </a:p>
        </p:txBody>
      </p:sp>
      <p:sp>
        <p:nvSpPr>
          <p:cNvPr id="8" name="Content Placeholder 7"/>
          <p:cNvSpPr>
            <a:spLocks noGrp="1"/>
          </p:cNvSpPr>
          <p:nvPr>
            <p:ph idx="1"/>
          </p:nvPr>
        </p:nvSpPr>
        <p:spPr>
          <a:xfrm>
            <a:off x="266700" y="990599"/>
            <a:ext cx="8610600" cy="4495802"/>
          </a:xfrm>
        </p:spPr>
        <p:txBody>
          <a:bodyPr anchor="t">
            <a:noAutofit/>
          </a:bodyPr>
          <a:lstStyle/>
          <a:p>
            <a:pPr marL="457200" indent="-439738">
              <a:lnSpc>
                <a:spcPct val="90000"/>
              </a:lnSpc>
              <a:spcBef>
                <a:spcPts val="600"/>
              </a:spcBef>
              <a:spcAft>
                <a:spcPts val="600"/>
              </a:spcAft>
              <a:buClr>
                <a:srgbClr val="317E93"/>
              </a:buClr>
              <a:buSzPct val="100000"/>
              <a:buFont typeface="Wingdings" panose="05000000000000000000" pitchFamily="2" charset="2"/>
              <a:buChar char="Ø"/>
            </a:pPr>
            <a:r>
              <a:rPr lang="en-US" sz="3500" dirty="0">
                <a:solidFill>
                  <a:schemeClr val="tx1">
                    <a:lumMod val="75000"/>
                  </a:schemeClr>
                </a:solidFill>
                <a:latin typeface="Calibri" panose="020F0502020204030204" pitchFamily="34" charset="0"/>
              </a:rPr>
              <a:t>We all have our own faults and </a:t>
            </a:r>
            <a:r>
              <a:rPr lang="en-US" sz="3500" dirty="0" smtClean="0">
                <a:solidFill>
                  <a:schemeClr val="tx1">
                    <a:lumMod val="75000"/>
                  </a:schemeClr>
                </a:solidFill>
                <a:latin typeface="Calibri" panose="020F0502020204030204" pitchFamily="34" charset="0"/>
              </a:rPr>
              <a:t>weak</a:t>
            </a:r>
          </a:p>
          <a:p>
            <a:pPr marL="457200" indent="-439738">
              <a:lnSpc>
                <a:spcPct val="90000"/>
              </a:lnSpc>
              <a:spcBef>
                <a:spcPts val="600"/>
              </a:spcBef>
              <a:spcAft>
                <a:spcPts val="600"/>
              </a:spcAft>
              <a:buClr>
                <a:srgbClr val="317E93"/>
              </a:buClr>
              <a:buSzPct val="100000"/>
              <a:buFont typeface="Wingdings" panose="05000000000000000000" pitchFamily="2" charset="2"/>
              <a:buChar char="Ø"/>
            </a:pPr>
            <a:r>
              <a:rPr lang="en-US" sz="3500" dirty="0" smtClean="0">
                <a:solidFill>
                  <a:schemeClr val="tx1">
                    <a:lumMod val="75000"/>
                  </a:schemeClr>
                </a:solidFill>
                <a:latin typeface="Calibri" panose="020F0502020204030204" pitchFamily="34" charset="0"/>
              </a:rPr>
              <a:t>It is not our job to judge other Christians in a harsh and grace-less manner</a:t>
            </a:r>
          </a:p>
          <a:p>
            <a:pPr marL="457200" indent="-439738">
              <a:lnSpc>
                <a:spcPct val="90000"/>
              </a:lnSpc>
              <a:spcBef>
                <a:spcPts val="600"/>
              </a:spcBef>
              <a:spcAft>
                <a:spcPts val="600"/>
              </a:spcAft>
              <a:buClr>
                <a:srgbClr val="317E93"/>
              </a:buClr>
              <a:buSzPct val="100000"/>
              <a:buFont typeface="Wingdings" panose="05000000000000000000" pitchFamily="2" charset="2"/>
              <a:buChar char="Ø"/>
            </a:pPr>
            <a:r>
              <a:rPr lang="en-US" sz="3500" dirty="0" smtClean="0">
                <a:solidFill>
                  <a:schemeClr val="tx1">
                    <a:lumMod val="75000"/>
                  </a:schemeClr>
                </a:solidFill>
                <a:latin typeface="Calibri" panose="020F0502020204030204" pitchFamily="34" charset="0"/>
              </a:rPr>
              <a:t>We are to judge in a constructive manner, with grace and mercy </a:t>
            </a:r>
          </a:p>
          <a:p>
            <a:pPr marL="822960" lvl="1" indent="-439738">
              <a:lnSpc>
                <a:spcPct val="90000"/>
              </a:lnSpc>
              <a:spcBef>
                <a:spcPts val="600"/>
              </a:spcBef>
              <a:spcAft>
                <a:spcPts val="600"/>
              </a:spcAft>
              <a:buClr>
                <a:srgbClr val="317E93"/>
              </a:buClr>
              <a:buSzPct val="100000"/>
              <a:buFont typeface="Wingdings" panose="05000000000000000000" pitchFamily="2" charset="2"/>
              <a:buChar char="Ø"/>
            </a:pPr>
            <a:r>
              <a:rPr lang="en-US" sz="3300" dirty="0" smtClean="0">
                <a:solidFill>
                  <a:schemeClr val="tx1">
                    <a:lumMod val="75000"/>
                  </a:schemeClr>
                </a:solidFill>
                <a:latin typeface="Calibri" panose="020F0502020204030204" pitchFamily="34" charset="0"/>
              </a:rPr>
              <a:t>vs. 5 – </a:t>
            </a:r>
            <a:r>
              <a:rPr lang="en-US" sz="3300" i="1" dirty="0" smtClean="0">
                <a:solidFill>
                  <a:schemeClr val="tx1">
                    <a:lumMod val="75000"/>
                  </a:schemeClr>
                </a:solidFill>
                <a:latin typeface="Calibri" panose="020F0502020204030204" pitchFamily="34" charset="0"/>
              </a:rPr>
              <a:t>‘…you will then see clearly to take the speck out of your brother’s eye.’</a:t>
            </a:r>
          </a:p>
          <a:p>
            <a:pPr>
              <a:lnSpc>
                <a:spcPct val="90000"/>
              </a:lnSpc>
              <a:spcBef>
                <a:spcPts val="600"/>
              </a:spcBef>
              <a:spcAft>
                <a:spcPts val="600"/>
              </a:spcAft>
              <a:buClr>
                <a:srgbClr val="317E93"/>
              </a:buClr>
              <a:buSzPct val="100000"/>
              <a:buFont typeface="Wingdings" panose="05000000000000000000" pitchFamily="2" charset="2"/>
              <a:buChar char="Ø"/>
            </a:pPr>
            <a:endParaRPr lang="en-US" sz="3500" b="1" i="1" dirty="0" smtClean="0">
              <a:solidFill>
                <a:schemeClr val="tx1">
                  <a:lumMod val="75000"/>
                </a:schemeClr>
              </a:solidFill>
              <a:latin typeface="Calibri" panose="020F050202020403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604" y="5791200"/>
            <a:ext cx="2146110" cy="983930"/>
          </a:xfrm>
          <a:prstGeom prst="rect">
            <a:avLst/>
          </a:prstGeom>
        </p:spPr>
      </p:pic>
      <p:cxnSp>
        <p:nvCxnSpPr>
          <p:cNvPr id="4" name="Straight Connector 3"/>
          <p:cNvCxnSpPr/>
          <p:nvPr/>
        </p:nvCxnSpPr>
        <p:spPr>
          <a:xfrm>
            <a:off x="0" y="5638800"/>
            <a:ext cx="9144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3592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38800"/>
            <a:ext cx="9144000" cy="1219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00100" y="0"/>
            <a:ext cx="7886700" cy="609600"/>
          </a:xfrm>
        </p:spPr>
        <p:txBody>
          <a:bodyPr anchor="t"/>
          <a:lstStyle/>
          <a:p>
            <a:pPr algn="ctr"/>
            <a:r>
              <a:rPr lang="en-US" sz="4500" b="1" dirty="0" smtClean="0">
                <a:solidFill>
                  <a:srgbClr val="317E93"/>
                </a:solidFill>
                <a:latin typeface="Calibri" panose="020F0502020204030204" pitchFamily="34" charset="0"/>
              </a:rPr>
              <a:t>Romans 2:1-8</a:t>
            </a:r>
            <a:endParaRPr lang="en-US" sz="4500" b="1" dirty="0">
              <a:solidFill>
                <a:srgbClr val="317E93"/>
              </a:solidFill>
              <a:latin typeface="Calibri" panose="020F050202020403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604" y="5791200"/>
            <a:ext cx="2146110" cy="983930"/>
          </a:xfrm>
          <a:prstGeom prst="rect">
            <a:avLst/>
          </a:prstGeom>
        </p:spPr>
      </p:pic>
      <p:cxnSp>
        <p:nvCxnSpPr>
          <p:cNvPr id="4" name="Straight Connector 3"/>
          <p:cNvCxnSpPr/>
          <p:nvPr/>
        </p:nvCxnSpPr>
        <p:spPr>
          <a:xfrm>
            <a:off x="0" y="5638800"/>
            <a:ext cx="9144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7"/>
          <p:cNvSpPr txBox="1">
            <a:spLocks/>
          </p:cNvSpPr>
          <p:nvPr/>
        </p:nvSpPr>
        <p:spPr>
          <a:xfrm>
            <a:off x="266700" y="970004"/>
            <a:ext cx="8610600" cy="4267201"/>
          </a:xfrm>
          <a:prstGeom prst="rect">
            <a:avLst/>
          </a:prstGeom>
        </p:spPr>
        <p:txBody>
          <a:bodyPr vert="horz" lIns="91440" tIns="45720" rIns="91440" bIns="45720" rtlCol="0" anchor="t">
            <a:no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457200" indent="-439738">
              <a:lnSpc>
                <a:spcPct val="90000"/>
              </a:lnSpc>
              <a:spcBef>
                <a:spcPts val="600"/>
              </a:spcBef>
              <a:spcAft>
                <a:spcPts val="600"/>
              </a:spcAft>
              <a:buClr>
                <a:srgbClr val="317E93"/>
              </a:buClr>
              <a:buSzPct val="100000"/>
              <a:buFont typeface="Wingdings" panose="05000000000000000000" pitchFamily="2" charset="2"/>
              <a:buChar char="Ø"/>
            </a:pPr>
            <a:r>
              <a:rPr lang="en-US" sz="3500" dirty="0" smtClean="0">
                <a:solidFill>
                  <a:schemeClr val="tx1">
                    <a:lumMod val="75000"/>
                  </a:schemeClr>
                </a:solidFill>
                <a:latin typeface="Calibri" panose="020F0502020204030204" pitchFamily="34" charset="0"/>
              </a:rPr>
              <a:t>We often see our faults in others</a:t>
            </a:r>
          </a:p>
          <a:p>
            <a:pPr marL="457200" indent="-439738">
              <a:lnSpc>
                <a:spcPct val="90000"/>
              </a:lnSpc>
              <a:spcBef>
                <a:spcPts val="600"/>
              </a:spcBef>
              <a:spcAft>
                <a:spcPts val="600"/>
              </a:spcAft>
              <a:buClr>
                <a:srgbClr val="317E93"/>
              </a:buClr>
              <a:buSzPct val="100000"/>
              <a:buFont typeface="Wingdings" panose="05000000000000000000" pitchFamily="2" charset="2"/>
              <a:buChar char="Ø"/>
            </a:pPr>
            <a:r>
              <a:rPr lang="en-US" sz="3500" dirty="0" smtClean="0">
                <a:solidFill>
                  <a:schemeClr val="tx1">
                    <a:lumMod val="75000"/>
                  </a:schemeClr>
                </a:solidFill>
                <a:latin typeface="Calibri" panose="020F0502020204030204" pitchFamily="34" charset="0"/>
              </a:rPr>
              <a:t>Harsh, grace-less judgment has eternal consequences</a:t>
            </a:r>
          </a:p>
          <a:p>
            <a:pPr marL="457200" indent="-439738">
              <a:lnSpc>
                <a:spcPct val="90000"/>
              </a:lnSpc>
              <a:spcBef>
                <a:spcPts val="600"/>
              </a:spcBef>
              <a:spcAft>
                <a:spcPts val="600"/>
              </a:spcAft>
              <a:buClr>
                <a:srgbClr val="317E93"/>
              </a:buClr>
              <a:buSzPct val="100000"/>
              <a:buFont typeface="Wingdings" panose="05000000000000000000" pitchFamily="2" charset="2"/>
              <a:buChar char="Ø"/>
            </a:pPr>
            <a:r>
              <a:rPr lang="en-US" sz="3500" dirty="0" smtClean="0">
                <a:solidFill>
                  <a:schemeClr val="tx1">
                    <a:lumMod val="75000"/>
                  </a:schemeClr>
                </a:solidFill>
                <a:latin typeface="Calibri" panose="020F0502020204030204" pitchFamily="34" charset="0"/>
              </a:rPr>
              <a:t>It is the kindness, tolerance and patience of God that leads to repentance</a:t>
            </a:r>
          </a:p>
        </p:txBody>
      </p:sp>
    </p:spTree>
    <p:extLst>
      <p:ext uri="{BB962C8B-B14F-4D97-AF65-F5344CB8AC3E}">
        <p14:creationId xmlns:p14="http://schemas.microsoft.com/office/powerpoint/2010/main" val="264232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38800"/>
            <a:ext cx="9144000" cy="1219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00100" y="0"/>
            <a:ext cx="7543800" cy="609600"/>
          </a:xfrm>
        </p:spPr>
        <p:txBody>
          <a:bodyPr anchor="t"/>
          <a:lstStyle/>
          <a:p>
            <a:pPr algn="ctr"/>
            <a:r>
              <a:rPr lang="en-US" sz="4500" b="1" dirty="0" smtClean="0">
                <a:solidFill>
                  <a:srgbClr val="317E93"/>
                </a:solidFill>
                <a:latin typeface="Calibri" panose="020F0502020204030204" pitchFamily="34" charset="0"/>
              </a:rPr>
              <a:t>Is There a Right Way to Judge?</a:t>
            </a:r>
            <a:endParaRPr lang="en-US" sz="4500" b="1" dirty="0">
              <a:solidFill>
                <a:srgbClr val="317E93"/>
              </a:solidFill>
              <a:latin typeface="Calibri" panose="020F0502020204030204" pitchFamily="34" charset="0"/>
            </a:endParaRPr>
          </a:p>
        </p:txBody>
      </p:sp>
      <p:sp>
        <p:nvSpPr>
          <p:cNvPr id="8" name="Content Placeholder 7"/>
          <p:cNvSpPr>
            <a:spLocks noGrp="1"/>
          </p:cNvSpPr>
          <p:nvPr>
            <p:ph idx="1"/>
          </p:nvPr>
        </p:nvSpPr>
        <p:spPr>
          <a:xfrm>
            <a:off x="156374" y="761999"/>
            <a:ext cx="8987625" cy="4800600"/>
          </a:xfrm>
        </p:spPr>
        <p:txBody>
          <a:bodyPr anchor="t">
            <a:noAutofit/>
          </a:bodyPr>
          <a:lstStyle/>
          <a:p>
            <a:pPr marL="18288" indent="0">
              <a:buClr>
                <a:srgbClr val="317E93"/>
              </a:buClr>
              <a:buSzPct val="100000"/>
              <a:buNone/>
            </a:pPr>
            <a:r>
              <a:rPr lang="en-US" sz="2800" b="1" dirty="0" smtClean="0">
                <a:solidFill>
                  <a:schemeClr val="tx1">
                    <a:lumMod val="95000"/>
                  </a:schemeClr>
                </a:solidFill>
                <a:latin typeface="Calibri" panose="020F0502020204030204" pitchFamily="34" charset="0"/>
              </a:rPr>
              <a:t>1 Corinthians 2:15 </a:t>
            </a:r>
            <a:r>
              <a:rPr lang="en-US" sz="2800" dirty="0" smtClean="0">
                <a:solidFill>
                  <a:schemeClr val="tx1">
                    <a:lumMod val="75000"/>
                  </a:schemeClr>
                </a:solidFill>
                <a:latin typeface="Calibri" panose="020F0502020204030204" pitchFamily="34" charset="0"/>
              </a:rPr>
              <a:t> </a:t>
            </a:r>
            <a:r>
              <a:rPr lang="en-US" sz="2800" i="1" dirty="0" smtClean="0">
                <a:solidFill>
                  <a:schemeClr val="tx1">
                    <a:lumMod val="75000"/>
                  </a:schemeClr>
                </a:solidFill>
                <a:latin typeface="Calibri" panose="020F0502020204030204" pitchFamily="34" charset="0"/>
              </a:rPr>
              <a:t>The person with the Spirit makes judgments about all things, but such a person is not subject to merely human judgments, for, “Who has known the mind of the Lord so as to instruct him?” But we have the mind of Christ. </a:t>
            </a:r>
            <a:r>
              <a:rPr lang="en-US" sz="2000" i="1" dirty="0" smtClean="0">
                <a:solidFill>
                  <a:schemeClr val="tx1">
                    <a:lumMod val="75000"/>
                  </a:schemeClr>
                </a:solidFill>
                <a:latin typeface="Calibri" panose="020F0502020204030204" pitchFamily="34" charset="0"/>
              </a:rPr>
              <a:t>(NIV)</a:t>
            </a:r>
          </a:p>
          <a:p>
            <a:pPr marL="18288" indent="0">
              <a:buClr>
                <a:srgbClr val="317E93"/>
              </a:buClr>
              <a:buSzPct val="100000"/>
              <a:buNone/>
            </a:pPr>
            <a:endParaRPr lang="en-US" sz="900" dirty="0">
              <a:solidFill>
                <a:schemeClr val="tx1">
                  <a:lumMod val="75000"/>
                </a:schemeClr>
              </a:solidFill>
              <a:latin typeface="Calibri" panose="020F0502020204030204" pitchFamily="34" charset="0"/>
            </a:endParaRPr>
          </a:p>
          <a:p>
            <a:pPr marL="18288" indent="0">
              <a:buClr>
                <a:srgbClr val="317E93"/>
              </a:buClr>
              <a:buSzPct val="100000"/>
              <a:buNone/>
            </a:pPr>
            <a:endParaRPr lang="en-US" sz="800" dirty="0">
              <a:solidFill>
                <a:schemeClr val="tx1">
                  <a:lumMod val="75000"/>
                </a:schemeClr>
              </a:solidFill>
              <a:latin typeface="Calibri" panose="020F0502020204030204" pitchFamily="34" charset="0"/>
            </a:endParaRPr>
          </a:p>
          <a:p>
            <a:pPr marL="18288" indent="0">
              <a:spcBef>
                <a:spcPts val="0"/>
              </a:spcBef>
              <a:spcAft>
                <a:spcPts val="600"/>
              </a:spcAft>
              <a:buClr>
                <a:srgbClr val="317E93"/>
              </a:buClr>
              <a:buSzPct val="100000"/>
              <a:buNone/>
            </a:pPr>
            <a:r>
              <a:rPr lang="en-US" sz="2400" b="1" dirty="0" smtClean="0">
                <a:solidFill>
                  <a:srgbClr val="FFC000"/>
                </a:solidFill>
                <a:latin typeface="Calibri" panose="020F0502020204030204" pitchFamily="34" charset="0"/>
              </a:rPr>
              <a:t>Judging Things – </a:t>
            </a:r>
            <a:r>
              <a:rPr lang="en-US" sz="2400" dirty="0" smtClean="0">
                <a:solidFill>
                  <a:schemeClr val="tx1">
                    <a:lumMod val="75000"/>
                  </a:schemeClr>
                </a:solidFill>
                <a:latin typeface="Calibri" panose="020F0502020204030204" pitchFamily="34" charset="0"/>
              </a:rPr>
              <a:t>The focus is not on slander or destructive judging</a:t>
            </a:r>
            <a:endParaRPr lang="en-US" sz="2400" b="1" dirty="0" smtClean="0">
              <a:solidFill>
                <a:srgbClr val="FFC000"/>
              </a:solidFill>
              <a:latin typeface="Calibri" panose="020F0502020204030204" pitchFamily="34" charset="0"/>
            </a:endParaRPr>
          </a:p>
          <a:p>
            <a:pPr marL="18288" indent="0">
              <a:spcBef>
                <a:spcPts val="0"/>
              </a:spcBef>
              <a:spcAft>
                <a:spcPts val="600"/>
              </a:spcAft>
              <a:buClr>
                <a:srgbClr val="317E93"/>
              </a:buClr>
              <a:buSzPct val="100000"/>
              <a:buNone/>
            </a:pPr>
            <a:r>
              <a:rPr lang="en-US" sz="2400" b="1" dirty="0" smtClean="0">
                <a:solidFill>
                  <a:srgbClr val="FFC000"/>
                </a:solidFill>
                <a:latin typeface="Calibri" panose="020F0502020204030204" pitchFamily="34" charset="0"/>
              </a:rPr>
              <a:t>The Holy Spirit – </a:t>
            </a:r>
            <a:r>
              <a:rPr lang="en-US" sz="2400" dirty="0" smtClean="0">
                <a:solidFill>
                  <a:schemeClr val="tx1">
                    <a:lumMod val="75000"/>
                  </a:schemeClr>
                </a:solidFill>
                <a:latin typeface="Calibri" panose="020F0502020204030204" pitchFamily="34" charset="0"/>
              </a:rPr>
              <a:t>Judging is to be done with the leading and prompting of the Holy Spirit</a:t>
            </a:r>
            <a:endParaRPr lang="en-US" sz="1600" dirty="0">
              <a:solidFill>
                <a:schemeClr val="tx1">
                  <a:lumMod val="75000"/>
                </a:schemeClr>
              </a:solidFill>
              <a:latin typeface="Calibri" panose="020F0502020204030204" pitchFamily="34" charset="0"/>
            </a:endParaRPr>
          </a:p>
          <a:p>
            <a:pPr marL="18288" indent="0" algn="ctr">
              <a:spcBef>
                <a:spcPts val="0"/>
              </a:spcBef>
              <a:spcAft>
                <a:spcPts val="600"/>
              </a:spcAft>
              <a:buClr>
                <a:srgbClr val="317E93"/>
              </a:buClr>
              <a:buSzPct val="100000"/>
              <a:buNone/>
            </a:pPr>
            <a:r>
              <a:rPr lang="en-US" sz="2400" b="1" dirty="0" smtClean="0">
                <a:solidFill>
                  <a:srgbClr val="FFFF00"/>
                </a:solidFill>
                <a:latin typeface="Calibri" panose="020F0502020204030204" pitchFamily="34" charset="0"/>
              </a:rPr>
              <a:t>Judgment that is done with the Holy Spirit will exhibit the characteristics of God and Jesus Christ.</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604" y="5791200"/>
            <a:ext cx="2146110" cy="983930"/>
          </a:xfrm>
          <a:prstGeom prst="rect">
            <a:avLst/>
          </a:prstGeom>
        </p:spPr>
      </p:pic>
      <p:cxnSp>
        <p:nvCxnSpPr>
          <p:cNvPr id="4" name="Straight Connector 3"/>
          <p:cNvCxnSpPr/>
          <p:nvPr/>
        </p:nvCxnSpPr>
        <p:spPr>
          <a:xfrm>
            <a:off x="0" y="5638800"/>
            <a:ext cx="9144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023315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38800"/>
            <a:ext cx="9144000" cy="1219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00100" y="0"/>
            <a:ext cx="7543800" cy="609600"/>
          </a:xfrm>
        </p:spPr>
        <p:txBody>
          <a:bodyPr anchor="t"/>
          <a:lstStyle/>
          <a:p>
            <a:pPr algn="ctr"/>
            <a:r>
              <a:rPr lang="en-US" sz="4500" b="1" dirty="0" smtClean="0">
                <a:solidFill>
                  <a:srgbClr val="317E93"/>
                </a:solidFill>
                <a:latin typeface="Calibri" panose="020F0502020204030204" pitchFamily="34" charset="0"/>
              </a:rPr>
              <a:t>We are to Judge - Righteously</a:t>
            </a:r>
            <a:endParaRPr lang="en-US" sz="4500" b="1" dirty="0">
              <a:solidFill>
                <a:srgbClr val="317E93"/>
              </a:solidFill>
              <a:latin typeface="Calibri" panose="020F0502020204030204" pitchFamily="34" charset="0"/>
            </a:endParaRPr>
          </a:p>
        </p:txBody>
      </p:sp>
      <p:sp>
        <p:nvSpPr>
          <p:cNvPr id="8" name="Content Placeholder 7"/>
          <p:cNvSpPr>
            <a:spLocks noGrp="1"/>
          </p:cNvSpPr>
          <p:nvPr>
            <p:ph idx="1"/>
          </p:nvPr>
        </p:nvSpPr>
        <p:spPr>
          <a:xfrm>
            <a:off x="134604" y="609600"/>
            <a:ext cx="8987625" cy="4800600"/>
          </a:xfrm>
        </p:spPr>
        <p:txBody>
          <a:bodyPr anchor="t">
            <a:noAutofit/>
          </a:bodyPr>
          <a:lstStyle/>
          <a:p>
            <a:pPr>
              <a:lnSpc>
                <a:spcPct val="150000"/>
              </a:lnSpc>
              <a:buClr>
                <a:srgbClr val="317E93"/>
              </a:buClr>
              <a:buSzPct val="100000"/>
              <a:buFont typeface="Wingdings" panose="05000000000000000000" pitchFamily="2" charset="2"/>
              <a:buChar char="Ø"/>
            </a:pPr>
            <a:r>
              <a:rPr lang="en-US" sz="2800" dirty="0" smtClean="0">
                <a:solidFill>
                  <a:schemeClr val="tx1">
                    <a:lumMod val="95000"/>
                  </a:schemeClr>
                </a:solidFill>
                <a:latin typeface="Calibri" panose="020F0502020204030204" pitchFamily="34" charset="0"/>
              </a:rPr>
              <a:t> </a:t>
            </a:r>
            <a:r>
              <a:rPr lang="en-US" sz="2800" b="1" dirty="0" smtClean="0">
                <a:solidFill>
                  <a:schemeClr val="tx1">
                    <a:lumMod val="95000"/>
                  </a:schemeClr>
                </a:solidFill>
                <a:latin typeface="Calibri" panose="020F0502020204030204" pitchFamily="34" charset="0"/>
              </a:rPr>
              <a:t>John 7:24 </a:t>
            </a:r>
            <a:r>
              <a:rPr lang="en-US" sz="2800" dirty="0" smtClean="0">
                <a:solidFill>
                  <a:schemeClr val="tx1">
                    <a:lumMod val="95000"/>
                  </a:schemeClr>
                </a:solidFill>
                <a:latin typeface="Calibri" panose="020F0502020204030204" pitchFamily="34" charset="0"/>
              </a:rPr>
              <a:t>– Judge with righteous judgment</a:t>
            </a:r>
          </a:p>
          <a:p>
            <a:pPr>
              <a:buClr>
                <a:srgbClr val="317E93"/>
              </a:buClr>
              <a:buSzPct val="100000"/>
              <a:buFont typeface="Wingdings" panose="05000000000000000000" pitchFamily="2" charset="2"/>
              <a:buChar char="Ø"/>
            </a:pPr>
            <a:r>
              <a:rPr lang="en-US" sz="2800" b="1" dirty="0" smtClean="0">
                <a:solidFill>
                  <a:schemeClr val="tx1">
                    <a:lumMod val="95000"/>
                  </a:schemeClr>
                </a:solidFill>
                <a:latin typeface="Calibri" panose="020F0502020204030204" pitchFamily="34" charset="0"/>
              </a:rPr>
              <a:t>1 Corinthians 5:12-13 </a:t>
            </a:r>
            <a:r>
              <a:rPr lang="en-US" sz="2800" dirty="0" smtClean="0">
                <a:solidFill>
                  <a:schemeClr val="tx1">
                    <a:lumMod val="95000"/>
                  </a:schemeClr>
                </a:solidFill>
                <a:latin typeface="Calibri" panose="020F0502020204030204" pitchFamily="34" charset="0"/>
              </a:rPr>
              <a:t>– We are to judge those within the church (constructive, redemptive judgment)</a:t>
            </a:r>
          </a:p>
          <a:p>
            <a:pPr>
              <a:lnSpc>
                <a:spcPct val="150000"/>
              </a:lnSpc>
              <a:buClr>
                <a:srgbClr val="317E93"/>
              </a:buClr>
              <a:buSzPct val="100000"/>
              <a:buFont typeface="Wingdings" panose="05000000000000000000" pitchFamily="2" charset="2"/>
              <a:buChar char="Ø"/>
            </a:pPr>
            <a:r>
              <a:rPr lang="en-US" sz="2800" b="1" dirty="0" smtClean="0">
                <a:solidFill>
                  <a:schemeClr val="tx1">
                    <a:lumMod val="95000"/>
                  </a:schemeClr>
                </a:solidFill>
                <a:latin typeface="Calibri" panose="020F0502020204030204" pitchFamily="34" charset="0"/>
              </a:rPr>
              <a:t>Proverbs 31:9 </a:t>
            </a:r>
            <a:r>
              <a:rPr lang="en-US" sz="2800" dirty="0" smtClean="0">
                <a:solidFill>
                  <a:schemeClr val="tx1">
                    <a:lumMod val="95000"/>
                  </a:schemeClr>
                </a:solidFill>
                <a:latin typeface="Calibri" panose="020F0502020204030204" pitchFamily="34" charset="0"/>
              </a:rPr>
              <a:t>– ‘’Open your mouth – judge righteously…”</a:t>
            </a:r>
            <a:endParaRPr lang="en-US" sz="2400" dirty="0">
              <a:solidFill>
                <a:srgbClr val="FFFF00"/>
              </a:solidFill>
              <a:latin typeface="Calibri" panose="020F050202020403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604" y="5791200"/>
            <a:ext cx="2146110" cy="983930"/>
          </a:xfrm>
          <a:prstGeom prst="rect">
            <a:avLst/>
          </a:prstGeom>
        </p:spPr>
      </p:pic>
      <p:cxnSp>
        <p:nvCxnSpPr>
          <p:cNvPr id="4" name="Straight Connector 3"/>
          <p:cNvCxnSpPr/>
          <p:nvPr/>
        </p:nvCxnSpPr>
        <p:spPr>
          <a:xfrm>
            <a:off x="0" y="5638800"/>
            <a:ext cx="9144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396062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fade">
                                      <p:cBhvr>
                                        <p:cTn id="2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38800"/>
            <a:ext cx="9144000" cy="1219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00100" y="0"/>
            <a:ext cx="7543800" cy="609600"/>
          </a:xfrm>
        </p:spPr>
        <p:txBody>
          <a:bodyPr anchor="t"/>
          <a:lstStyle/>
          <a:p>
            <a:pPr algn="ctr"/>
            <a:r>
              <a:rPr lang="en-US" sz="4500" b="1" dirty="0" smtClean="0">
                <a:solidFill>
                  <a:srgbClr val="317E93"/>
                </a:solidFill>
                <a:latin typeface="Calibri" panose="020F0502020204030204" pitchFamily="34" charset="0"/>
              </a:rPr>
              <a:t>Righteous Judgment</a:t>
            </a:r>
            <a:endParaRPr lang="en-US" sz="4500" b="1" dirty="0">
              <a:solidFill>
                <a:srgbClr val="317E93"/>
              </a:solidFill>
              <a:latin typeface="Calibri" panose="020F0502020204030204" pitchFamily="34" charset="0"/>
            </a:endParaRPr>
          </a:p>
        </p:txBody>
      </p:sp>
      <p:sp>
        <p:nvSpPr>
          <p:cNvPr id="8" name="Content Placeholder 7"/>
          <p:cNvSpPr>
            <a:spLocks noGrp="1"/>
          </p:cNvSpPr>
          <p:nvPr>
            <p:ph idx="1"/>
          </p:nvPr>
        </p:nvSpPr>
        <p:spPr>
          <a:xfrm>
            <a:off x="134604" y="609600"/>
            <a:ext cx="8987625" cy="4800600"/>
          </a:xfrm>
        </p:spPr>
        <p:txBody>
          <a:bodyPr anchor="t">
            <a:noAutofit/>
          </a:bodyPr>
          <a:lstStyle/>
          <a:p>
            <a:pPr>
              <a:lnSpc>
                <a:spcPct val="150000"/>
              </a:lnSpc>
              <a:buClr>
                <a:srgbClr val="317E93"/>
              </a:buClr>
              <a:buSzPct val="100000"/>
              <a:buFont typeface="Wingdings" panose="05000000000000000000" pitchFamily="2" charset="2"/>
              <a:buChar char="Ø"/>
            </a:pPr>
            <a:r>
              <a:rPr lang="en-US" sz="2800" dirty="0" smtClean="0">
                <a:solidFill>
                  <a:schemeClr val="tx1">
                    <a:lumMod val="95000"/>
                  </a:schemeClr>
                </a:solidFill>
                <a:latin typeface="Calibri" panose="020F0502020204030204" pitchFamily="34" charset="0"/>
              </a:rPr>
              <a:t> Is grace-filled - not </a:t>
            </a:r>
            <a:r>
              <a:rPr lang="en-US" sz="2800" dirty="0">
                <a:solidFill>
                  <a:schemeClr val="tx1">
                    <a:lumMod val="95000"/>
                  </a:schemeClr>
                </a:solidFill>
                <a:latin typeface="Calibri" panose="020F0502020204030204" pitchFamily="34" charset="0"/>
              </a:rPr>
              <a:t>hateful</a:t>
            </a:r>
          </a:p>
          <a:p>
            <a:pPr>
              <a:lnSpc>
                <a:spcPct val="150000"/>
              </a:lnSpc>
              <a:buClr>
                <a:srgbClr val="317E93"/>
              </a:buClr>
              <a:buSzPct val="100000"/>
              <a:buFont typeface="Wingdings" panose="05000000000000000000" pitchFamily="2" charset="2"/>
              <a:buChar char="Ø"/>
            </a:pPr>
            <a:r>
              <a:rPr lang="en-US" sz="2800" dirty="0" smtClean="0">
                <a:solidFill>
                  <a:schemeClr val="tx1">
                    <a:lumMod val="95000"/>
                  </a:schemeClr>
                </a:solidFill>
                <a:latin typeface="Calibri" panose="020F0502020204030204" pitchFamily="34" charset="0"/>
              </a:rPr>
              <a:t> Is redemptive – not destructive</a:t>
            </a:r>
          </a:p>
          <a:p>
            <a:pPr>
              <a:lnSpc>
                <a:spcPct val="150000"/>
              </a:lnSpc>
              <a:buClr>
                <a:srgbClr val="317E93"/>
              </a:buClr>
              <a:buSzPct val="100000"/>
              <a:buFont typeface="Wingdings" panose="05000000000000000000" pitchFamily="2" charset="2"/>
              <a:buChar char="Ø"/>
            </a:pPr>
            <a:r>
              <a:rPr lang="en-US" sz="2800" dirty="0">
                <a:solidFill>
                  <a:schemeClr val="tx1">
                    <a:lumMod val="95000"/>
                  </a:schemeClr>
                </a:solidFill>
                <a:latin typeface="Calibri" panose="020F0502020204030204" pitchFamily="34" charset="0"/>
              </a:rPr>
              <a:t> </a:t>
            </a:r>
            <a:r>
              <a:rPr lang="en-US" sz="2800" dirty="0" smtClean="0">
                <a:solidFill>
                  <a:schemeClr val="tx1">
                    <a:lumMod val="95000"/>
                  </a:schemeClr>
                </a:solidFill>
                <a:latin typeface="Calibri" panose="020F0502020204030204" pitchFamily="34" charset="0"/>
              </a:rPr>
              <a:t>Is based upon the truth – not hearsay or gossip</a:t>
            </a:r>
          </a:p>
          <a:p>
            <a:pPr>
              <a:lnSpc>
                <a:spcPct val="150000"/>
              </a:lnSpc>
              <a:buClr>
                <a:srgbClr val="317E93"/>
              </a:buClr>
              <a:buSzPct val="100000"/>
              <a:buFont typeface="Wingdings" panose="05000000000000000000" pitchFamily="2" charset="2"/>
              <a:buChar char="Ø"/>
            </a:pPr>
            <a:r>
              <a:rPr lang="en-US" sz="2800" dirty="0">
                <a:solidFill>
                  <a:schemeClr val="tx1">
                    <a:lumMod val="95000"/>
                  </a:schemeClr>
                </a:solidFill>
                <a:latin typeface="Calibri" panose="020F0502020204030204" pitchFamily="34" charset="0"/>
              </a:rPr>
              <a:t> </a:t>
            </a:r>
            <a:r>
              <a:rPr lang="en-US" sz="2800" dirty="0" smtClean="0">
                <a:solidFill>
                  <a:schemeClr val="tx1">
                    <a:lumMod val="95000"/>
                  </a:schemeClr>
                </a:solidFill>
                <a:latin typeface="Calibri" panose="020F0502020204030204" pitchFamily="34" charset="0"/>
              </a:rPr>
              <a:t>Is discreet – not public and ostentatious</a:t>
            </a:r>
          </a:p>
          <a:p>
            <a:pPr marL="395288" indent="-377825">
              <a:buClr>
                <a:srgbClr val="317E93"/>
              </a:buClr>
              <a:buSzPct val="100000"/>
              <a:buFont typeface="Wingdings" panose="05000000000000000000" pitchFamily="2" charset="2"/>
              <a:buChar char="Ø"/>
            </a:pPr>
            <a:r>
              <a:rPr lang="en-US" sz="2800" dirty="0" smtClean="0">
                <a:solidFill>
                  <a:schemeClr val="tx1">
                    <a:lumMod val="95000"/>
                  </a:schemeClr>
                </a:solidFill>
                <a:latin typeface="Calibri" panose="020F0502020204030204" pitchFamily="34" charset="0"/>
              </a:rPr>
              <a:t>Is based upon Biblical truths – not on opinions or </a:t>
            </a:r>
            <a:br>
              <a:rPr lang="en-US" sz="2800" dirty="0" smtClean="0">
                <a:solidFill>
                  <a:schemeClr val="tx1">
                    <a:lumMod val="95000"/>
                  </a:schemeClr>
                </a:solidFill>
                <a:latin typeface="Calibri" panose="020F0502020204030204" pitchFamily="34" charset="0"/>
              </a:rPr>
            </a:br>
            <a:r>
              <a:rPr lang="en-US" sz="2800" dirty="0" smtClean="0">
                <a:solidFill>
                  <a:schemeClr val="tx1">
                    <a:lumMod val="95000"/>
                  </a:schemeClr>
                </a:solidFill>
                <a:latin typeface="Calibri" panose="020F0502020204030204" pitchFamily="34" charset="0"/>
              </a:rPr>
              <a:t>‘I  believe’ statements</a:t>
            </a:r>
          </a:p>
          <a:p>
            <a:pPr>
              <a:lnSpc>
                <a:spcPct val="150000"/>
              </a:lnSpc>
              <a:buClr>
                <a:srgbClr val="317E93"/>
              </a:buClr>
              <a:buSzPct val="100000"/>
              <a:buFont typeface="Wingdings" panose="05000000000000000000" pitchFamily="2" charset="2"/>
              <a:buChar char="Ø"/>
            </a:pPr>
            <a:r>
              <a:rPr lang="en-US" sz="2800" dirty="0">
                <a:solidFill>
                  <a:schemeClr val="tx1">
                    <a:lumMod val="95000"/>
                  </a:schemeClr>
                </a:solidFill>
                <a:latin typeface="Calibri" panose="020F0502020204030204" pitchFamily="34" charset="0"/>
              </a:rPr>
              <a:t> </a:t>
            </a:r>
            <a:r>
              <a:rPr lang="en-US" sz="2800" dirty="0" smtClean="0">
                <a:solidFill>
                  <a:schemeClr val="tx1">
                    <a:lumMod val="95000"/>
                  </a:schemeClr>
                </a:solidFill>
                <a:latin typeface="Calibri" panose="020F0502020204030204" pitchFamily="34" charset="0"/>
              </a:rPr>
              <a:t>Is done only when needed – not randomly</a:t>
            </a:r>
            <a:endParaRPr lang="en-US" sz="2400" dirty="0">
              <a:solidFill>
                <a:srgbClr val="FFFF00"/>
              </a:solidFill>
              <a:latin typeface="Calibri" panose="020F050202020403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604" y="5791200"/>
            <a:ext cx="2146110" cy="983930"/>
          </a:xfrm>
          <a:prstGeom prst="rect">
            <a:avLst/>
          </a:prstGeom>
        </p:spPr>
      </p:pic>
      <p:cxnSp>
        <p:nvCxnSpPr>
          <p:cNvPr id="4" name="Straight Connector 3"/>
          <p:cNvCxnSpPr/>
          <p:nvPr/>
        </p:nvCxnSpPr>
        <p:spPr>
          <a:xfrm>
            <a:off x="0" y="5638800"/>
            <a:ext cx="9144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013718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fade">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fade">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fade">
                                      <p:cBhvr>
                                        <p:cTn id="32" dur="5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fade">
                                      <p:cBhvr>
                                        <p:cTn id="3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38800"/>
            <a:ext cx="9144000" cy="1219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800100" y="0"/>
            <a:ext cx="7543800" cy="609600"/>
          </a:xfrm>
        </p:spPr>
        <p:txBody>
          <a:bodyPr anchor="t"/>
          <a:lstStyle/>
          <a:p>
            <a:pPr algn="ctr"/>
            <a:r>
              <a:rPr lang="en-US" sz="4500" b="1" dirty="0" smtClean="0">
                <a:solidFill>
                  <a:srgbClr val="317E93"/>
                </a:solidFill>
                <a:latin typeface="Calibri" panose="020F0502020204030204" pitchFamily="34" charset="0"/>
              </a:rPr>
              <a:t>Romans 14:12-13</a:t>
            </a:r>
            <a:endParaRPr lang="en-US" sz="4500" b="1" dirty="0">
              <a:solidFill>
                <a:srgbClr val="317E93"/>
              </a:solidFill>
              <a:latin typeface="Calibri" panose="020F050202020403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604" y="5791200"/>
            <a:ext cx="2146110" cy="983930"/>
          </a:xfrm>
          <a:prstGeom prst="rect">
            <a:avLst/>
          </a:prstGeom>
        </p:spPr>
      </p:pic>
      <p:cxnSp>
        <p:nvCxnSpPr>
          <p:cNvPr id="4" name="Straight Connector 3"/>
          <p:cNvCxnSpPr/>
          <p:nvPr/>
        </p:nvCxnSpPr>
        <p:spPr>
          <a:xfrm>
            <a:off x="0" y="5638800"/>
            <a:ext cx="9144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txBox="1">
            <a:spLocks/>
          </p:cNvSpPr>
          <p:nvPr/>
        </p:nvSpPr>
        <p:spPr>
          <a:xfrm>
            <a:off x="304800" y="762000"/>
            <a:ext cx="8229600" cy="4724402"/>
          </a:xfrm>
          <a:prstGeom prst="rect">
            <a:avLst/>
          </a:prstGeom>
        </p:spPr>
        <p:txBody>
          <a:bodyPr vert="horz" lIns="91440" tIns="45720" rIns="91440" bIns="45720" rtlCol="0" anchor="t">
            <a:no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marL="18288" indent="0">
              <a:buClr>
                <a:srgbClr val="317E93"/>
              </a:buClr>
              <a:buSzPct val="100000"/>
              <a:buFont typeface="Wingdings" pitchFamily="2" charset="2"/>
              <a:buNone/>
            </a:pPr>
            <a:r>
              <a:rPr lang="en-US" sz="3200" b="1" dirty="0" smtClean="0">
                <a:solidFill>
                  <a:schemeClr val="tx1">
                    <a:lumMod val="75000"/>
                  </a:schemeClr>
                </a:solidFill>
                <a:latin typeface="Calibri" panose="020F0502020204030204" pitchFamily="34" charset="0"/>
              </a:rPr>
              <a:t>So then, each of us will give an account of ourselves to God.  Therefore let us stop passing judgment on one another.  Instead, make up your mind not to put any stumbling block or obstacle in the way of a brother or sister.</a:t>
            </a:r>
          </a:p>
        </p:txBody>
      </p:sp>
    </p:spTree>
    <p:extLst>
      <p:ext uri="{BB962C8B-B14F-4D97-AF65-F5344CB8AC3E}">
        <p14:creationId xmlns:p14="http://schemas.microsoft.com/office/powerpoint/2010/main" val="16322011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Effect transition="in" filter="fade">
                                      <p:cBhvr>
                                        <p:cTn id="10"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16579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65</TotalTime>
  <Words>734</Words>
  <Application>Microsoft Office PowerPoint</Application>
  <PresentationFormat>On-screen Show (4:3)</PresentationFormat>
  <Paragraphs>53</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Elemental</vt:lpstr>
      <vt:lpstr>PowerPoint Presentation</vt:lpstr>
      <vt:lpstr>James 4:11-12</vt:lpstr>
      <vt:lpstr>Week 6: Who Are You to Judge?</vt:lpstr>
      <vt:lpstr>Speak Against &amp; Judging</vt:lpstr>
      <vt:lpstr>Faith – Judgment - Mercy</vt:lpstr>
      <vt:lpstr>Judging without Mercy</vt:lpstr>
      <vt:lpstr>Matthew 7:1-5</vt:lpstr>
      <vt:lpstr>Romans 2:1-8</vt:lpstr>
      <vt:lpstr>Is There a Right Way to Judge?</vt:lpstr>
      <vt:lpstr>We are to Judge - Righteously</vt:lpstr>
      <vt:lpstr>Righteous Judgment</vt:lpstr>
      <vt:lpstr>Romans 14:12-13</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Shawn</dc:creator>
  <cp:lastModifiedBy>CWP-Tech</cp:lastModifiedBy>
  <cp:revision>80</cp:revision>
  <dcterms:created xsi:type="dcterms:W3CDTF">2015-08-04T19:29:33Z</dcterms:created>
  <dcterms:modified xsi:type="dcterms:W3CDTF">2015-12-06T14:31:38Z</dcterms:modified>
</cp:coreProperties>
</file>