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294" r:id="rId3"/>
    <p:sldId id="308" r:id="rId4"/>
    <p:sldId id="333" r:id="rId5"/>
    <p:sldId id="335" r:id="rId6"/>
    <p:sldId id="325" r:id="rId7"/>
    <p:sldId id="336" r:id="rId8"/>
    <p:sldId id="328" r:id="rId9"/>
    <p:sldId id="337" r:id="rId10"/>
    <p:sldId id="329" r:id="rId11"/>
    <p:sldId id="338" r:id="rId12"/>
    <p:sldId id="330" r:id="rId13"/>
    <p:sldId id="339" r:id="rId14"/>
    <p:sldId id="331" r:id="rId15"/>
    <p:sldId id="340" r:id="rId16"/>
    <p:sldId id="332" r:id="rId17"/>
    <p:sldId id="341" r:id="rId18"/>
    <p:sldId id="342" r:id="rId19"/>
    <p:sldId id="334" r:id="rId20"/>
    <p:sldId id="326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DFBC20"/>
    <a:srgbClr val="0D0DFF"/>
    <a:srgbClr val="D60000"/>
    <a:srgbClr val="0000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19" autoAdjust="0"/>
    <p:restoredTop sz="86443" autoAdjust="0"/>
  </p:normalViewPr>
  <p:slideViewPr>
    <p:cSldViewPr>
      <p:cViewPr varScale="1">
        <p:scale>
          <a:sx n="95" d="100"/>
          <a:sy n="95" d="100"/>
        </p:scale>
        <p:origin x="96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2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5E5EE1-EBB7-419E-BDCF-5E5C1341421E}" type="datetimeFigureOut">
              <a:rPr lang="en-US" smtClean="0"/>
              <a:t>4/17/2016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09EF85-1D41-4A8F-B0C1-91437FB35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102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79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37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685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7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846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6616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625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336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561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050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58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118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183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51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536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51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34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133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9EF85-1D41-4A8F-B0C1-91437FB355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55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B702-9B24-4592-8FE6-536AC921B1A6}" type="datetimeFigureOut">
              <a:rPr lang="en-US" smtClean="0"/>
              <a:t>4/17/2016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310C-84E9-44B8-AB10-0F1349C3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01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B702-9B24-4592-8FE6-536AC921B1A6}" type="datetimeFigureOut">
              <a:rPr lang="en-US" smtClean="0"/>
              <a:t>4/17/2016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310C-84E9-44B8-AB10-0F1349C3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419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B702-9B24-4592-8FE6-536AC921B1A6}" type="datetimeFigureOut">
              <a:rPr lang="en-US" smtClean="0"/>
              <a:t>4/17/2016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310C-84E9-44B8-AB10-0F1349C3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875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B702-9B24-4592-8FE6-536AC921B1A6}" type="datetimeFigureOut">
              <a:rPr lang="en-US" smtClean="0"/>
              <a:t>4/17/2016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310C-84E9-44B8-AB10-0F1349C3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537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B702-9B24-4592-8FE6-536AC921B1A6}" type="datetimeFigureOut">
              <a:rPr lang="en-US" smtClean="0"/>
              <a:t>4/17/2016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310C-84E9-44B8-AB10-0F1349C3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85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B702-9B24-4592-8FE6-536AC921B1A6}" type="datetimeFigureOut">
              <a:rPr lang="en-US" smtClean="0"/>
              <a:t>4/17/2016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310C-84E9-44B8-AB10-0F1349C3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75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B702-9B24-4592-8FE6-536AC921B1A6}" type="datetimeFigureOut">
              <a:rPr lang="en-US" smtClean="0"/>
              <a:t>4/17/2016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310C-84E9-44B8-AB10-0F1349C3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640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B702-9B24-4592-8FE6-536AC921B1A6}" type="datetimeFigureOut">
              <a:rPr lang="en-US" smtClean="0"/>
              <a:t>4/17/2016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310C-84E9-44B8-AB10-0F1349C3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43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B702-9B24-4592-8FE6-536AC921B1A6}" type="datetimeFigureOut">
              <a:rPr lang="en-US" smtClean="0"/>
              <a:t>4/17/2016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310C-84E9-44B8-AB10-0F1349C3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13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B702-9B24-4592-8FE6-536AC921B1A6}" type="datetimeFigureOut">
              <a:rPr lang="en-US" smtClean="0"/>
              <a:t>4/17/2016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310C-84E9-44B8-AB10-0F1349C3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182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1B702-9B24-4592-8FE6-536AC921B1A6}" type="datetimeFigureOut">
              <a:rPr lang="en-US" smtClean="0"/>
              <a:t>4/17/2016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6310C-84E9-44B8-AB10-0F1349C3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829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1B702-9B24-4592-8FE6-536AC921B1A6}" type="datetimeFigureOut">
              <a:rPr lang="en-US" smtClean="0"/>
              <a:t>4/17/2016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6310C-84E9-44B8-AB10-0F1349C3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73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4434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99" y="914400"/>
            <a:ext cx="7007662" cy="54301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62060" cy="976744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b="1" dirty="0">
                <a:ln w="15875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He delights in us because…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7772" y="204787"/>
            <a:ext cx="1460028" cy="1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81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62060" cy="976744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b="1" dirty="0">
                <a:ln w="15875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He delights in us because…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7772" y="204787"/>
            <a:ext cx="1460028" cy="1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228600" y="1371600"/>
            <a:ext cx="8839200" cy="548640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99"/>
              </a:buClr>
              <a:buSzPct val="100000"/>
              <a:buNone/>
            </a:pPr>
            <a:r>
              <a:rPr lang="en-US" sz="46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Jeremiah 9:24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Clr>
                <a:srgbClr val="000099"/>
              </a:buClr>
              <a:buSzPct val="100000"/>
              <a:buNone/>
            </a:pPr>
            <a:r>
              <a:rPr lang="en-US" sz="46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“But let the one who boasts boast about this: </a:t>
            </a:r>
            <a:r>
              <a:rPr lang="en-US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that they have the understanding to know Me, that I am the Lord</a:t>
            </a:r>
            <a:r>
              <a:rPr lang="en-US" sz="46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, who exercises kindness, justice and righteousness on earth, for </a:t>
            </a:r>
            <a:r>
              <a:rPr lang="en-US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in these I delight,” declares the Lord</a:t>
            </a:r>
            <a:r>
              <a:rPr lang="en-US" sz="46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319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93" y="914400"/>
            <a:ext cx="6988874" cy="54301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62060" cy="976744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b="1" dirty="0">
                <a:ln w="15875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He delights in us because…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7772" y="204787"/>
            <a:ext cx="1460028" cy="1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61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62060" cy="976744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b="1" dirty="0">
                <a:ln w="15875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He delights in us because…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7772" y="204787"/>
            <a:ext cx="1460028" cy="1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228600" y="1447800"/>
            <a:ext cx="8839200" cy="541020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0099"/>
              </a:buClr>
              <a:buSzPct val="100000"/>
              <a:buNone/>
            </a:pPr>
            <a:r>
              <a:rPr lang="en-US" sz="50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Psalm 147:11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0099"/>
              </a:buClr>
              <a:buSzPct val="100000"/>
              <a:buNone/>
            </a:pP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The Lord delights in those who fear Him, who put their hope in His unfailing love. </a:t>
            </a:r>
          </a:p>
        </p:txBody>
      </p:sp>
    </p:spTree>
    <p:extLst>
      <p:ext uri="{BB962C8B-B14F-4D97-AF65-F5344CB8AC3E}">
        <p14:creationId xmlns:p14="http://schemas.microsoft.com/office/powerpoint/2010/main" val="6685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93" y="924952"/>
            <a:ext cx="6988874" cy="54090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62060" cy="976744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b="1" dirty="0">
                <a:ln w="15875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He delights in us because…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7772" y="204787"/>
            <a:ext cx="1460028" cy="1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94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62060" cy="976744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b="1" dirty="0">
                <a:ln w="15875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He delights in us because…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7772" y="204787"/>
            <a:ext cx="1460028" cy="1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228600" y="1447800"/>
            <a:ext cx="8839200" cy="541020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0099"/>
              </a:buClr>
              <a:buSzPct val="100000"/>
              <a:buNone/>
            </a:pPr>
            <a:r>
              <a:rPr lang="en-US" sz="50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Proverbs 12:22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0099"/>
              </a:buClr>
              <a:buSzPct val="100000"/>
              <a:buNone/>
            </a:pPr>
            <a:r>
              <a:rPr lang="en-US" sz="50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The Lord detests lying lips, but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 He delights in people who are trustworthy. </a:t>
            </a:r>
          </a:p>
        </p:txBody>
      </p:sp>
    </p:spTree>
    <p:extLst>
      <p:ext uri="{BB962C8B-B14F-4D97-AF65-F5344CB8AC3E}">
        <p14:creationId xmlns:p14="http://schemas.microsoft.com/office/powerpoint/2010/main" val="83155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673" y="924952"/>
            <a:ext cx="6978313" cy="54090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62060" cy="976744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b="1" dirty="0">
                <a:ln w="15875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He delights in us because…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7772" y="204787"/>
            <a:ext cx="1460028" cy="1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31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62060" cy="976744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b="1" dirty="0">
                <a:ln w="15875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He delights in us because…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7772" y="204787"/>
            <a:ext cx="1460028" cy="1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228600" y="1447800"/>
            <a:ext cx="8839200" cy="541020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0099"/>
              </a:buClr>
              <a:buSzPct val="100000"/>
              <a:buNone/>
            </a:pPr>
            <a:r>
              <a:rPr lang="en-US" sz="50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Proverbs 11:20</a:t>
            </a:r>
            <a:r>
              <a:rPr lang="en-US" sz="50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 </a:t>
            </a: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(NASB)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0099"/>
              </a:buClr>
              <a:buSzPct val="100000"/>
              <a:buNone/>
            </a:pPr>
            <a:r>
              <a:rPr lang="en-US" sz="50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The perverse in heart are an abomination to the LORD, But 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the blameless in their walk are His delight</a:t>
            </a:r>
            <a:r>
              <a:rPr lang="en-US" sz="50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.</a:t>
            </a:r>
            <a:endParaRPr lang="en-US" sz="5000" b="1" dirty="0">
              <a:solidFill>
                <a:srgbClr val="FF0000"/>
              </a:solidFill>
              <a:effectLst>
                <a:outerShdw blurRad="38100" dist="38100" dir="2700000" algn="tl">
                  <a:srgbClr val="0D0DFF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087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62060" cy="976744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b="1" dirty="0">
                <a:ln w="15875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He delights in us because…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7772" y="204787"/>
            <a:ext cx="1460028" cy="1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228600" y="1188720"/>
            <a:ext cx="8839200" cy="5669281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99"/>
              </a:buClr>
              <a:buSzPct val="100000"/>
              <a:buNone/>
            </a:pPr>
            <a:r>
              <a:rPr lang="en-US" sz="42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Ephesians 2:10</a:t>
            </a:r>
            <a:r>
              <a:rPr lang="en-US" sz="42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(ESV)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Clr>
                <a:srgbClr val="000099"/>
              </a:buClr>
              <a:buSzPct val="100000"/>
              <a:buNone/>
            </a:pPr>
            <a:r>
              <a:rPr lang="en-US" sz="42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For we are His workmanship, </a:t>
            </a:r>
            <a:br>
              <a:rPr lang="en-US" sz="42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</a:br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created in Christ Jesus for good works</a:t>
            </a:r>
            <a:r>
              <a:rPr lang="en-US" sz="42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, which God prepared beforehand, </a:t>
            </a:r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that we should walk in them</a:t>
            </a:r>
            <a:r>
              <a:rPr lang="en-US" sz="42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.</a:t>
            </a:r>
          </a:p>
          <a:p>
            <a:pPr marL="0" indent="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000099"/>
              </a:buClr>
              <a:buSzPct val="100000"/>
              <a:buNone/>
            </a:pPr>
            <a:r>
              <a:rPr lang="en-US" sz="42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Philippians 2:13</a:t>
            </a:r>
            <a:r>
              <a:rPr lang="en-US" sz="42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(NLT)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Clr>
                <a:srgbClr val="000099"/>
              </a:buClr>
              <a:buSzPct val="100000"/>
              <a:buNone/>
            </a:pPr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For God is working in you</a:t>
            </a:r>
            <a:r>
              <a:rPr lang="en-US" sz="42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, </a:t>
            </a:r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giving you the desire</a:t>
            </a:r>
            <a:r>
              <a:rPr lang="en-US" sz="42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 and </a:t>
            </a:r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the power to do what pleases Him</a:t>
            </a:r>
            <a:r>
              <a:rPr lang="en-US" sz="42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.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0099"/>
              </a:buClr>
              <a:buSzPct val="100000"/>
              <a:buNone/>
            </a:pPr>
            <a:endParaRPr lang="en-US" sz="4000" b="1" dirty="0">
              <a:solidFill>
                <a:srgbClr val="000099"/>
              </a:solidFill>
              <a:effectLst>
                <a:outerShdw blurRad="38100" dist="38100" dir="2700000" algn="tl">
                  <a:srgbClr val="0D0DFF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614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7772" y="204787"/>
            <a:ext cx="1460028" cy="1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1371600"/>
            <a:ext cx="8839200" cy="548640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0099"/>
              </a:buClr>
              <a:buSzPct val="100000"/>
              <a:buNone/>
            </a:pPr>
            <a:r>
              <a:rPr lang="en-US" sz="50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Zephaniah 3:17</a:t>
            </a:r>
            <a:endParaRPr lang="en-US" sz="5000" b="1" dirty="0">
              <a:solidFill>
                <a:srgbClr val="000099"/>
              </a:solidFill>
              <a:effectLst>
                <a:outerShdw blurRad="38100" dist="38100" dir="2700000" algn="tl">
                  <a:srgbClr val="0D0DFF">
                    <a:alpha val="50000"/>
                  </a:srgbClr>
                </a:outerShdw>
              </a:effectLst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0099"/>
              </a:buClr>
              <a:buSzPct val="100000"/>
              <a:buNone/>
            </a:pPr>
            <a:r>
              <a:rPr lang="en-US" sz="50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The LORD, your God is with you He is mighty to save.  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He will take great delight in you.  He will quiet you with His love.  He will rejoice over you with singing.</a:t>
            </a:r>
          </a:p>
        </p:txBody>
      </p:sp>
    </p:spTree>
    <p:extLst>
      <p:ext uri="{BB962C8B-B14F-4D97-AF65-F5344CB8AC3E}">
        <p14:creationId xmlns:p14="http://schemas.microsoft.com/office/powerpoint/2010/main" val="223624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4453255" cy="604288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962400" y="4191000"/>
            <a:ext cx="5029200" cy="1143000"/>
          </a:xfrm>
        </p:spPr>
        <p:txBody>
          <a:bodyPr>
            <a:noAutofit/>
          </a:bodyPr>
          <a:lstStyle/>
          <a:p>
            <a:pPr algn="r">
              <a:lnSpc>
                <a:spcPct val="90000"/>
              </a:lnSpc>
              <a:spcBef>
                <a:spcPts val="0"/>
              </a:spcBef>
            </a:pPr>
            <a:r>
              <a:rPr lang="en-US" sz="4200" b="1" u="sng" dirty="0">
                <a:ln w="15875">
                  <a:noFill/>
                </a:ln>
                <a:solidFill>
                  <a:srgbClr val="000099"/>
                </a:solidFill>
                <a:effectLst>
                  <a:glow>
                    <a:srgbClr val="000099">
                      <a:alpha val="40000"/>
                    </a:srgbClr>
                  </a:glow>
                  <a:outerShdw blurRad="38100" dist="38100" dir="2700000" algn="ctr" rotWithShape="0">
                    <a:srgbClr val="0D0DFF">
                      <a:alpha val="49804"/>
                    </a:srgbClr>
                  </a:outerShdw>
                </a:effectLst>
              </a:rPr>
              <a:t>Week 16</a:t>
            </a:r>
            <a:r>
              <a:rPr lang="en-US" sz="4200" b="1" dirty="0">
                <a:ln w="15875">
                  <a:noFill/>
                </a:ln>
                <a:solidFill>
                  <a:srgbClr val="000099"/>
                </a:solidFill>
                <a:effectLst>
                  <a:glow>
                    <a:srgbClr val="000099">
                      <a:alpha val="40000"/>
                    </a:srgbClr>
                  </a:glow>
                  <a:outerShdw blurRad="38100" dist="38100" dir="2700000" algn="ctr" rotWithShape="0">
                    <a:srgbClr val="0D0DFF">
                      <a:alpha val="49804"/>
                    </a:srgbClr>
                  </a:outerShdw>
                </a:effectLst>
              </a:rPr>
              <a:t>: </a:t>
            </a:r>
            <a:br>
              <a:rPr lang="en-US" sz="4500" b="1" dirty="0">
                <a:ln w="15875">
                  <a:noFill/>
                </a:ln>
                <a:solidFill>
                  <a:srgbClr val="000099"/>
                </a:solidFill>
                <a:effectLst>
                  <a:glow>
                    <a:srgbClr val="000099">
                      <a:alpha val="40000"/>
                    </a:srgbClr>
                  </a:glow>
                  <a:outerShdw blurRad="38100" dist="38100" dir="2700000" algn="ctr" rotWithShape="0">
                    <a:srgbClr val="0D0DFF">
                      <a:alpha val="49804"/>
                    </a:srgbClr>
                  </a:outerShdw>
                </a:effectLst>
              </a:rPr>
            </a:br>
            <a:r>
              <a:rPr lang="en-US" sz="5000" b="1" dirty="0">
                <a:ln w="15875">
                  <a:noFill/>
                </a:ln>
                <a:solidFill>
                  <a:srgbClr val="000099"/>
                </a:solidFill>
                <a:effectLst>
                  <a:glow>
                    <a:srgbClr val="000099">
                      <a:alpha val="40000"/>
                    </a:srgbClr>
                  </a:glow>
                  <a:outerShdw blurRad="38100" dist="38100" dir="2700000" algn="ctr" rotWithShape="0">
                    <a:srgbClr val="0D0DFF">
                      <a:alpha val="49804"/>
                    </a:srgbClr>
                  </a:outerShdw>
                </a:effectLst>
              </a:rPr>
              <a:t>He Delights in Us</a:t>
            </a:r>
            <a:r>
              <a:rPr lang="en-US" sz="5000" b="1" i="1" dirty="0">
                <a:ln w="15875">
                  <a:noFill/>
                </a:ln>
                <a:solidFill>
                  <a:srgbClr val="000099"/>
                </a:solidFill>
                <a:effectLst>
                  <a:glow>
                    <a:srgbClr val="000099">
                      <a:alpha val="40000"/>
                    </a:srgbClr>
                  </a:glow>
                  <a:outerShdw blurRad="38100" dist="38100" dir="2700000" algn="ctr" rotWithShape="0">
                    <a:srgbClr val="0D0DFF">
                      <a:alpha val="49804"/>
                    </a:srgbClr>
                  </a:outerShdw>
                </a:effectLst>
              </a:rPr>
              <a:t>!</a:t>
            </a:r>
            <a:br>
              <a:rPr lang="en-US" sz="5000" b="1" dirty="0">
                <a:ln w="15875">
                  <a:noFill/>
                </a:ln>
                <a:solidFill>
                  <a:srgbClr val="FF0000"/>
                </a:solidFill>
                <a:effectLst>
                  <a:glow>
                    <a:srgbClr val="000099">
                      <a:alpha val="40000"/>
                    </a:srgbClr>
                  </a:glow>
                  <a:outerShdw blurRad="38100" dist="38100" dir="2700000" algn="ctr" rotWithShape="0">
                    <a:srgbClr val="0D0DFF">
                      <a:alpha val="49804"/>
                    </a:srgbClr>
                  </a:outerShdw>
                </a:effectLst>
              </a:rPr>
            </a:br>
            <a:r>
              <a:rPr lang="en-US" sz="4200" b="1" dirty="0">
                <a:ln w="15875">
                  <a:noFill/>
                </a:ln>
                <a:solidFill>
                  <a:srgbClr val="000099"/>
                </a:solidFill>
                <a:effectLst>
                  <a:glow>
                    <a:srgbClr val="000099">
                      <a:alpha val="40000"/>
                    </a:srgbClr>
                  </a:glow>
                  <a:outerShdw blurRad="38100" dist="38100" dir="2700000" algn="ctr" rotWithShape="0">
                    <a:srgbClr val="0D0DFF">
                      <a:alpha val="49804"/>
                    </a:srgbClr>
                  </a:outerShdw>
                </a:effectLst>
              </a:rPr>
              <a:t>(1 Kings 3 &amp; 10)</a:t>
            </a:r>
            <a:endParaRPr lang="en-US" sz="4200" b="1" dirty="0">
              <a:ln w="15875">
                <a:noFill/>
              </a:ln>
              <a:solidFill>
                <a:srgbClr val="FF0000"/>
              </a:solidFill>
              <a:effectLst>
                <a:glow>
                  <a:srgbClr val="000099">
                    <a:alpha val="40000"/>
                  </a:srgbClr>
                </a:glow>
                <a:outerShdw blurRad="38100" dist="38100" dir="2700000" algn="ctr" rotWithShape="0">
                  <a:srgbClr val="0D0DFF">
                    <a:alpha val="49804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446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7772" y="204787"/>
            <a:ext cx="1460028" cy="1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2362200"/>
            <a:ext cx="8610600" cy="33528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90000"/>
              </a:lnSpc>
              <a:spcBef>
                <a:spcPts val="1200"/>
              </a:spcBef>
              <a:buClr>
                <a:srgbClr val="000099"/>
              </a:buClr>
              <a:buSzPct val="100000"/>
              <a:buNone/>
            </a:pPr>
            <a:r>
              <a:rPr lang="en-US" sz="70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You are a delight, bringing great joy and satisfaction to the God who created you</a:t>
            </a:r>
            <a:r>
              <a:rPr lang="en-US" sz="7000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!</a:t>
            </a:r>
            <a:endParaRPr lang="en-US" sz="7000" b="1" i="1" dirty="0">
              <a:solidFill>
                <a:srgbClr val="FF0000"/>
              </a:solidFill>
              <a:effectLst>
                <a:outerShdw blurRad="38100" dist="38100" dir="2700000" algn="tl">
                  <a:srgbClr val="0D0DFF">
                    <a:alpha val="50000"/>
                  </a:srgbClr>
                </a:outerShdw>
              </a:effectLst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676400" y="3048000"/>
            <a:ext cx="1219200" cy="762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962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7772" y="204787"/>
            <a:ext cx="1460028" cy="1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76744"/>
            <a:ext cx="8915400" cy="5881256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99"/>
              </a:buClr>
              <a:buSzPct val="100000"/>
              <a:buNone/>
            </a:pPr>
            <a:r>
              <a:rPr lang="en-US" sz="4000" b="1" u="sng" dirty="0">
                <a:ln w="15875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2 Samuel 22:17-20</a:t>
            </a:r>
            <a:endParaRPr lang="en-US" sz="4000" b="1" dirty="0">
              <a:ln w="15875"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D0DFF">
                    <a:alpha val="50000"/>
                  </a:srgbClr>
                </a:outerShdw>
              </a:effectLst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99"/>
              </a:buClr>
              <a:buSzPct val="100000"/>
              <a:buNone/>
            </a:pPr>
            <a:r>
              <a:rPr lang="en-US" sz="4000" b="1" baseline="30000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17</a:t>
            </a: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 “He reached down from on high </a:t>
            </a:r>
            <a:b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</a:b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and took hold of me; He drew me out of deep waters. </a:t>
            </a:r>
            <a:r>
              <a:rPr lang="en-US" sz="4000" b="1" baseline="30000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18</a:t>
            </a: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 He rescued me from my powerful enemy, from my foes, who were too strong for me. </a:t>
            </a:r>
            <a:r>
              <a:rPr lang="en-US" sz="4000" b="1" baseline="30000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19</a:t>
            </a: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 They confronted me in the day of my disaster, but the Lord was my support. </a:t>
            </a:r>
            <a:r>
              <a:rPr lang="en-US" sz="4000" b="1" baseline="30000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20</a:t>
            </a: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He brought me out into a spacious place; He rescued me because He delighted in me</a:t>
            </a: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.”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-30480" y="0"/>
            <a:ext cx="8991600" cy="97674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500" b="1" dirty="0">
                <a:ln w="15875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God delighted in David</a:t>
            </a:r>
          </a:p>
        </p:txBody>
      </p:sp>
    </p:spTree>
    <p:extLst>
      <p:ext uri="{BB962C8B-B14F-4D97-AF65-F5344CB8AC3E}">
        <p14:creationId xmlns:p14="http://schemas.microsoft.com/office/powerpoint/2010/main" val="1765004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7772" y="204787"/>
            <a:ext cx="1460028" cy="1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76744"/>
            <a:ext cx="8839200" cy="5881256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3000"/>
              </a:spcBef>
              <a:spcAft>
                <a:spcPts val="3000"/>
              </a:spcAft>
              <a:buClr>
                <a:srgbClr val="000099"/>
              </a:buClr>
              <a:buSzPct val="100000"/>
              <a:buNone/>
            </a:pPr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Deliverance</a:t>
            </a:r>
            <a:endParaRPr lang="en-US" sz="4500" b="1" u="sng" dirty="0">
              <a:solidFill>
                <a:srgbClr val="FF0000"/>
              </a:solidFill>
              <a:effectLst>
                <a:outerShdw blurRad="38100" dist="38100" dir="2700000" algn="tl">
                  <a:srgbClr val="0D0DFF">
                    <a:alpha val="50000"/>
                  </a:srgbClr>
                </a:outerShdw>
              </a:effectLst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Clr>
                <a:srgbClr val="000099"/>
              </a:buClr>
              <a:buSzPct val="100000"/>
              <a:buNone/>
            </a:pPr>
            <a:r>
              <a:rPr lang="en-US" sz="45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Psalm 22:8 </a:t>
            </a:r>
            <a:br>
              <a:rPr lang="en-US" sz="45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</a:br>
            <a:r>
              <a:rPr lang="en-US" sz="45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“He trusts in the Lord,” they say, </a:t>
            </a:r>
            <a:br>
              <a:rPr lang="en-US" sz="45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</a:br>
            <a:r>
              <a:rPr lang="en-US" sz="45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“let the Lord rescue him. Let Him deliver him, since he delights in Him.”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-30480" y="0"/>
            <a:ext cx="8991600" cy="97674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500" b="1" dirty="0">
                <a:ln w="15875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God delighted in David</a:t>
            </a:r>
          </a:p>
        </p:txBody>
      </p:sp>
    </p:spTree>
    <p:extLst>
      <p:ext uri="{BB962C8B-B14F-4D97-AF65-F5344CB8AC3E}">
        <p14:creationId xmlns:p14="http://schemas.microsoft.com/office/powerpoint/2010/main" val="89094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7772" y="204787"/>
            <a:ext cx="1460028" cy="1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76744"/>
            <a:ext cx="8839200" cy="5881256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Clr>
                <a:srgbClr val="000099"/>
              </a:buClr>
              <a:buSzPct val="100000"/>
              <a:buNone/>
            </a:pPr>
            <a:r>
              <a:rPr lang="en-US" sz="45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lang="en-US" sz="45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1 Kings 3:5-15</a:t>
            </a:r>
          </a:p>
          <a:p>
            <a:pPr marL="0" indent="0">
              <a:lnSpc>
                <a:spcPct val="90000"/>
              </a:lnSpc>
              <a:spcBef>
                <a:spcPts val="2400"/>
              </a:spcBef>
              <a:buClr>
                <a:srgbClr val="000099"/>
              </a:buClr>
              <a:buSzPct val="100000"/>
              <a:buNone/>
            </a:pPr>
            <a:r>
              <a:rPr lang="en-US" sz="45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1 Kings 10:9</a:t>
            </a:r>
            <a:endParaRPr lang="en-US" sz="4500" b="1" dirty="0">
              <a:solidFill>
                <a:srgbClr val="000099"/>
              </a:solidFill>
              <a:effectLst>
                <a:outerShdw blurRad="38100" dist="38100" dir="2700000" algn="tl">
                  <a:srgbClr val="0D0DFF">
                    <a:alpha val="50000"/>
                  </a:srgbClr>
                </a:outerShdw>
              </a:effectLst>
            </a:endParaRPr>
          </a:p>
          <a:p>
            <a:pPr marL="0" indent="0">
              <a:lnSpc>
                <a:spcPct val="90000"/>
              </a:lnSpc>
              <a:spcBef>
                <a:spcPts val="600"/>
              </a:spcBef>
              <a:buClr>
                <a:srgbClr val="000099"/>
              </a:buClr>
              <a:buSzPct val="100000"/>
              <a:buNone/>
            </a:pPr>
            <a:r>
              <a:rPr lang="en-US" sz="45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“Praise be to the Lord your God, </a:t>
            </a:r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who has delighted in you </a:t>
            </a:r>
            <a:r>
              <a:rPr lang="en-US" sz="45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and placed you on the throne of Israel. Because of the Lord’s eternal love for Israel, He has made you king to maintain justice and righteousness.”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-30480" y="0"/>
            <a:ext cx="8991600" cy="976744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500" b="1" dirty="0">
                <a:ln w="15875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God delighted in Solomon</a:t>
            </a:r>
          </a:p>
        </p:txBody>
      </p:sp>
    </p:spTree>
    <p:extLst>
      <p:ext uri="{BB962C8B-B14F-4D97-AF65-F5344CB8AC3E}">
        <p14:creationId xmlns:p14="http://schemas.microsoft.com/office/powerpoint/2010/main" val="355269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31" y="914400"/>
            <a:ext cx="7010398" cy="5432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62060" cy="976744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b="1" dirty="0">
                <a:ln w="15875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He delights in us because…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7772" y="204787"/>
            <a:ext cx="1460028" cy="1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25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62060" cy="976744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b="1" dirty="0">
                <a:ln w="15875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He delights in us because…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7772" y="204787"/>
            <a:ext cx="1460028" cy="1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228600" y="1447800"/>
            <a:ext cx="8839200" cy="541020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0099"/>
              </a:buClr>
              <a:buSzPct val="100000"/>
              <a:buNone/>
            </a:pPr>
            <a:r>
              <a:rPr lang="en-US" sz="50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Psalm 149:4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0099"/>
              </a:buClr>
              <a:buSzPct val="100000"/>
              <a:buNone/>
            </a:pP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For the Lord takes delight in His people</a:t>
            </a:r>
            <a:r>
              <a:rPr lang="en-US" sz="50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; He crowns the humble with victory.</a:t>
            </a:r>
            <a:endParaRPr lang="en-US" sz="5000" b="1" dirty="0">
              <a:solidFill>
                <a:srgbClr val="FF0000"/>
              </a:solidFill>
              <a:effectLst>
                <a:outerShdw blurRad="38100" dist="38100" dir="2700000" algn="tl">
                  <a:srgbClr val="0D0DFF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188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99" y="1195386"/>
            <a:ext cx="7007662" cy="5432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62060" cy="976744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b="1" dirty="0">
                <a:ln w="15875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He delights in us because…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7772" y="204787"/>
            <a:ext cx="1460028" cy="1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02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62060" cy="976744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5000" b="1" dirty="0">
                <a:ln w="15875"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He delights in us because…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7772" y="204787"/>
            <a:ext cx="1460028" cy="198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228600" y="1447800"/>
            <a:ext cx="8839200" cy="541020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0099"/>
              </a:buClr>
              <a:buSzPct val="100000"/>
              <a:buNone/>
            </a:pPr>
            <a:r>
              <a:rPr lang="en-US" sz="5000" b="1" u="sng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Psalm 37:4</a:t>
            </a:r>
            <a:r>
              <a:rPr lang="en-US" sz="5000" b="1" dirty="0">
                <a:solidFill>
                  <a:srgbClr val="000099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0099"/>
              </a:buClr>
              <a:buSzPct val="100000"/>
              <a:buNone/>
            </a:pP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D0DFF">
                      <a:alpha val="50000"/>
                    </a:srgbClr>
                  </a:outerShdw>
                </a:effectLst>
              </a:rPr>
              <a:t>Take delight in the LORD, and He will give you the desires of your heart</a:t>
            </a:r>
          </a:p>
        </p:txBody>
      </p:sp>
    </p:spTree>
    <p:extLst>
      <p:ext uri="{BB962C8B-B14F-4D97-AF65-F5344CB8AC3E}">
        <p14:creationId xmlns:p14="http://schemas.microsoft.com/office/powerpoint/2010/main" val="366993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5757</TotalTime>
  <Words>391</Words>
  <Application>Microsoft Office PowerPoint</Application>
  <PresentationFormat>On-screen Show (4:3)</PresentationFormat>
  <Paragraphs>62</Paragraphs>
  <Slides>20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Wingdings</vt:lpstr>
      <vt:lpstr>Office Theme</vt:lpstr>
      <vt:lpstr>PowerPoint Presentation</vt:lpstr>
      <vt:lpstr>Week 16:  He Delights in Us! (1 Kings 3 &amp; 10)</vt:lpstr>
      <vt:lpstr>God delighted in David</vt:lpstr>
      <vt:lpstr>God delighted in David</vt:lpstr>
      <vt:lpstr>God delighted in Solomon</vt:lpstr>
      <vt:lpstr>He delights in us because…</vt:lpstr>
      <vt:lpstr>He delights in us because…</vt:lpstr>
      <vt:lpstr>He delights in us because…</vt:lpstr>
      <vt:lpstr>He delights in us because…</vt:lpstr>
      <vt:lpstr>He delights in us because…</vt:lpstr>
      <vt:lpstr>He delights in us because…</vt:lpstr>
      <vt:lpstr>He delights in us because…</vt:lpstr>
      <vt:lpstr>He delights in us because…</vt:lpstr>
      <vt:lpstr>He delights in us because…</vt:lpstr>
      <vt:lpstr>He delights in us because…</vt:lpstr>
      <vt:lpstr>He delights in us because…</vt:lpstr>
      <vt:lpstr>He delights in us because…</vt:lpstr>
      <vt:lpstr>He delights in us because…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</dc:creator>
  <cp:lastModifiedBy>CWP-Tech</cp:lastModifiedBy>
  <cp:revision>180</cp:revision>
  <dcterms:created xsi:type="dcterms:W3CDTF">2015-12-02T18:43:37Z</dcterms:created>
  <dcterms:modified xsi:type="dcterms:W3CDTF">2016-04-17T14:51:21Z</dcterms:modified>
</cp:coreProperties>
</file>