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18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F7C8B6-8EDE-4EDE-B7DC-EF4F284613A3}" type="datetimeFigureOut">
              <a:rPr lang="en-US" smtClean="0"/>
              <a:t>12/27/2015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95620-64C7-41CE-8951-A1EA2EE8A80F}" type="slidenum">
              <a:rPr lang="en-US" smtClean="0"/>
              <a:t>‹#›</a:t>
            </a:fld>
            <a:endParaRPr lang="en-US"/>
          </a:p>
        </p:txBody>
      </p:sp>
    </p:spTree>
    <p:extLst>
      <p:ext uri="{BB962C8B-B14F-4D97-AF65-F5344CB8AC3E}">
        <p14:creationId xmlns:p14="http://schemas.microsoft.com/office/powerpoint/2010/main" val="2677353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F7C8B6-8EDE-4EDE-B7DC-EF4F284613A3}" type="datetimeFigureOut">
              <a:rPr lang="en-US" smtClean="0"/>
              <a:t>12/27/2015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95620-64C7-41CE-8951-A1EA2EE8A80F}" type="slidenum">
              <a:rPr lang="en-US" smtClean="0"/>
              <a:t>‹#›</a:t>
            </a:fld>
            <a:endParaRPr lang="en-US"/>
          </a:p>
        </p:txBody>
      </p:sp>
    </p:spTree>
    <p:extLst>
      <p:ext uri="{BB962C8B-B14F-4D97-AF65-F5344CB8AC3E}">
        <p14:creationId xmlns:p14="http://schemas.microsoft.com/office/powerpoint/2010/main" val="2970591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F7C8B6-8EDE-4EDE-B7DC-EF4F284613A3}" type="datetimeFigureOut">
              <a:rPr lang="en-US" smtClean="0"/>
              <a:t>12/27/2015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95620-64C7-41CE-8951-A1EA2EE8A80F}" type="slidenum">
              <a:rPr lang="en-US" smtClean="0"/>
              <a:t>‹#›</a:t>
            </a:fld>
            <a:endParaRPr lang="en-US"/>
          </a:p>
        </p:txBody>
      </p:sp>
    </p:spTree>
    <p:extLst>
      <p:ext uri="{BB962C8B-B14F-4D97-AF65-F5344CB8AC3E}">
        <p14:creationId xmlns:p14="http://schemas.microsoft.com/office/powerpoint/2010/main" val="2337711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F7C8B6-8EDE-4EDE-B7DC-EF4F284613A3}" type="datetimeFigureOut">
              <a:rPr lang="en-US" smtClean="0"/>
              <a:t>12/27/2015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95620-64C7-41CE-8951-A1EA2EE8A80F}" type="slidenum">
              <a:rPr lang="en-US" smtClean="0"/>
              <a:t>‹#›</a:t>
            </a:fld>
            <a:endParaRPr lang="en-US"/>
          </a:p>
        </p:txBody>
      </p:sp>
    </p:spTree>
    <p:extLst>
      <p:ext uri="{BB962C8B-B14F-4D97-AF65-F5344CB8AC3E}">
        <p14:creationId xmlns:p14="http://schemas.microsoft.com/office/powerpoint/2010/main" val="3729381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F7C8B6-8EDE-4EDE-B7DC-EF4F284613A3}" type="datetimeFigureOut">
              <a:rPr lang="en-US" smtClean="0"/>
              <a:t>12/27/2015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95620-64C7-41CE-8951-A1EA2EE8A80F}" type="slidenum">
              <a:rPr lang="en-US" smtClean="0"/>
              <a:t>‹#›</a:t>
            </a:fld>
            <a:endParaRPr lang="en-US"/>
          </a:p>
        </p:txBody>
      </p:sp>
    </p:spTree>
    <p:extLst>
      <p:ext uri="{BB962C8B-B14F-4D97-AF65-F5344CB8AC3E}">
        <p14:creationId xmlns:p14="http://schemas.microsoft.com/office/powerpoint/2010/main" val="3190233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F7C8B6-8EDE-4EDE-B7DC-EF4F284613A3}" type="datetimeFigureOut">
              <a:rPr lang="en-US" smtClean="0"/>
              <a:t>12/27/2015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95620-64C7-41CE-8951-A1EA2EE8A80F}" type="slidenum">
              <a:rPr lang="en-US" smtClean="0"/>
              <a:t>‹#›</a:t>
            </a:fld>
            <a:endParaRPr lang="en-US"/>
          </a:p>
        </p:txBody>
      </p:sp>
    </p:spTree>
    <p:extLst>
      <p:ext uri="{BB962C8B-B14F-4D97-AF65-F5344CB8AC3E}">
        <p14:creationId xmlns:p14="http://schemas.microsoft.com/office/powerpoint/2010/main" val="2785494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F7C8B6-8EDE-4EDE-B7DC-EF4F284613A3}" type="datetimeFigureOut">
              <a:rPr lang="en-US" smtClean="0"/>
              <a:t>12/27/2015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595620-64C7-41CE-8951-A1EA2EE8A80F}" type="slidenum">
              <a:rPr lang="en-US" smtClean="0"/>
              <a:t>‹#›</a:t>
            </a:fld>
            <a:endParaRPr lang="en-US"/>
          </a:p>
        </p:txBody>
      </p:sp>
    </p:spTree>
    <p:extLst>
      <p:ext uri="{BB962C8B-B14F-4D97-AF65-F5344CB8AC3E}">
        <p14:creationId xmlns:p14="http://schemas.microsoft.com/office/powerpoint/2010/main" val="3677642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F7C8B6-8EDE-4EDE-B7DC-EF4F284613A3}" type="datetimeFigureOut">
              <a:rPr lang="en-US" smtClean="0"/>
              <a:t>12/27/2015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595620-64C7-41CE-8951-A1EA2EE8A80F}" type="slidenum">
              <a:rPr lang="en-US" smtClean="0"/>
              <a:t>‹#›</a:t>
            </a:fld>
            <a:endParaRPr lang="en-US"/>
          </a:p>
        </p:txBody>
      </p:sp>
    </p:spTree>
    <p:extLst>
      <p:ext uri="{BB962C8B-B14F-4D97-AF65-F5344CB8AC3E}">
        <p14:creationId xmlns:p14="http://schemas.microsoft.com/office/powerpoint/2010/main" val="1580953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F7C8B6-8EDE-4EDE-B7DC-EF4F284613A3}" type="datetimeFigureOut">
              <a:rPr lang="en-US" smtClean="0"/>
              <a:t>12/27/2015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595620-64C7-41CE-8951-A1EA2EE8A80F}" type="slidenum">
              <a:rPr lang="en-US" smtClean="0"/>
              <a:t>‹#›</a:t>
            </a:fld>
            <a:endParaRPr lang="en-US"/>
          </a:p>
        </p:txBody>
      </p:sp>
    </p:spTree>
    <p:extLst>
      <p:ext uri="{BB962C8B-B14F-4D97-AF65-F5344CB8AC3E}">
        <p14:creationId xmlns:p14="http://schemas.microsoft.com/office/powerpoint/2010/main" val="2749165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F7C8B6-8EDE-4EDE-B7DC-EF4F284613A3}" type="datetimeFigureOut">
              <a:rPr lang="en-US" smtClean="0"/>
              <a:t>12/27/2015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95620-64C7-41CE-8951-A1EA2EE8A80F}" type="slidenum">
              <a:rPr lang="en-US" smtClean="0"/>
              <a:t>‹#›</a:t>
            </a:fld>
            <a:endParaRPr lang="en-US"/>
          </a:p>
        </p:txBody>
      </p:sp>
    </p:spTree>
    <p:extLst>
      <p:ext uri="{BB962C8B-B14F-4D97-AF65-F5344CB8AC3E}">
        <p14:creationId xmlns:p14="http://schemas.microsoft.com/office/powerpoint/2010/main" val="3497766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F7C8B6-8EDE-4EDE-B7DC-EF4F284613A3}" type="datetimeFigureOut">
              <a:rPr lang="en-US" smtClean="0"/>
              <a:t>12/27/2015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95620-64C7-41CE-8951-A1EA2EE8A80F}" type="slidenum">
              <a:rPr lang="en-US" smtClean="0"/>
              <a:t>‹#›</a:t>
            </a:fld>
            <a:endParaRPr lang="en-US"/>
          </a:p>
        </p:txBody>
      </p:sp>
    </p:spTree>
    <p:extLst>
      <p:ext uri="{BB962C8B-B14F-4D97-AF65-F5344CB8AC3E}">
        <p14:creationId xmlns:p14="http://schemas.microsoft.com/office/powerpoint/2010/main" val="2217969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F7C8B6-8EDE-4EDE-B7DC-EF4F284613A3}" type="datetimeFigureOut">
              <a:rPr lang="en-US" smtClean="0"/>
              <a:t>12/27/2015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595620-64C7-41CE-8951-A1EA2EE8A80F}" type="slidenum">
              <a:rPr lang="en-US" smtClean="0"/>
              <a:t>‹#›</a:t>
            </a:fld>
            <a:endParaRPr lang="en-US"/>
          </a:p>
        </p:txBody>
      </p:sp>
    </p:spTree>
    <p:extLst>
      <p:ext uri="{BB962C8B-B14F-4D97-AF65-F5344CB8AC3E}">
        <p14:creationId xmlns:p14="http://schemas.microsoft.com/office/powerpoint/2010/main" val="27302242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67000"/>
            <a:ext cx="7772400" cy="1470025"/>
          </a:xfrm>
        </p:spPr>
        <p:txBody>
          <a:bodyPr>
            <a:normAutofit/>
          </a:bodyPr>
          <a:lstStyle/>
          <a:p>
            <a:r>
              <a:rPr lang="en-US" sz="5400" dirty="0" smtClean="0">
                <a:solidFill>
                  <a:schemeClr val="bg1"/>
                </a:solidFill>
              </a:rPr>
              <a:t>All about Kings and Men</a:t>
            </a:r>
            <a:endParaRPr lang="en-US" sz="5400" dirty="0">
              <a:solidFill>
                <a:schemeClr val="bg1"/>
              </a:solidFill>
            </a:endParaRPr>
          </a:p>
        </p:txBody>
      </p:sp>
    </p:spTree>
    <p:extLst>
      <p:ext uri="{BB962C8B-B14F-4D97-AF65-F5344CB8AC3E}">
        <p14:creationId xmlns:p14="http://schemas.microsoft.com/office/powerpoint/2010/main" val="96093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889844"/>
            <a:ext cx="7848600" cy="5847755"/>
          </a:xfrm>
          <a:prstGeom prst="rect">
            <a:avLst/>
          </a:prstGeom>
        </p:spPr>
        <p:txBody>
          <a:bodyPr wrap="square">
            <a:spAutoFit/>
          </a:bodyPr>
          <a:lstStyle/>
          <a:p>
            <a:pPr algn="ctr"/>
            <a:r>
              <a:rPr lang="en-US" sz="2400" dirty="0" smtClean="0">
                <a:solidFill>
                  <a:schemeClr val="bg1"/>
                </a:solidFill>
              </a:rPr>
              <a:t>I saw heaven standing open and there before me was a white horse, whose rider is called Faithful and True. With justice he judges and wages war. His eyes are like blazing fire, and on his head are many crowns. He has a name written on him that no one knows but he himself.  He is dressed in a robe dipped in blood, and his name is the Word of God.   The armies of heaven were following him, riding on white horses and dressed in fine linen, white and clean.   Coming out of his mouth is a sharp sword with which to strike down the nations. “He will rule them with an iron scepter.”  He treads the winepress of the fury of the wrath of God Almighty.   On his robe and on his thigh he has this name written:</a:t>
            </a:r>
          </a:p>
          <a:p>
            <a:pPr algn="ctr"/>
            <a:endParaRPr lang="en-US" dirty="0" smtClean="0">
              <a:solidFill>
                <a:schemeClr val="bg1"/>
              </a:solidFill>
            </a:endParaRPr>
          </a:p>
          <a:p>
            <a:pPr algn="ctr"/>
            <a:r>
              <a:rPr lang="en-US" sz="3200" dirty="0" smtClean="0">
                <a:solidFill>
                  <a:schemeClr val="bg1"/>
                </a:solidFill>
              </a:rPr>
              <a:t>KING OF KINGS AND LORD OF LORDS.</a:t>
            </a:r>
          </a:p>
          <a:p>
            <a:pPr algn="ctr"/>
            <a:endParaRPr lang="en-US" dirty="0">
              <a:solidFill>
                <a:schemeClr val="bg1"/>
              </a:solidFill>
            </a:endParaRPr>
          </a:p>
          <a:p>
            <a:pPr algn="ctr"/>
            <a:r>
              <a:rPr lang="en-US" dirty="0" smtClean="0">
                <a:solidFill>
                  <a:schemeClr val="bg1"/>
                </a:solidFill>
              </a:rPr>
              <a:t>Revelation 19:11-16</a:t>
            </a:r>
            <a:endParaRPr lang="en-US" dirty="0">
              <a:solidFill>
                <a:schemeClr val="bg1"/>
              </a:solidFill>
            </a:endParaRPr>
          </a:p>
        </p:txBody>
      </p:sp>
    </p:spTree>
    <p:extLst>
      <p:ext uri="{BB962C8B-B14F-4D97-AF65-F5344CB8AC3E}">
        <p14:creationId xmlns:p14="http://schemas.microsoft.com/office/powerpoint/2010/main" val="4071701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40804"/>
            <a:ext cx="7696200" cy="7109639"/>
          </a:xfrm>
          <a:prstGeom prst="rect">
            <a:avLst/>
          </a:prstGeom>
        </p:spPr>
        <p:txBody>
          <a:bodyPr wrap="square">
            <a:spAutoFit/>
          </a:bodyPr>
          <a:lstStyle/>
          <a:p>
            <a:pPr algn="ctr"/>
            <a:r>
              <a:rPr lang="en-US" sz="2800" dirty="0" smtClean="0">
                <a:solidFill>
                  <a:schemeClr val="bg1"/>
                </a:solidFill>
              </a:rPr>
              <a:t>WHAT ABOUT ME ? </a:t>
            </a:r>
          </a:p>
          <a:p>
            <a:pPr algn="ctr"/>
            <a:endParaRPr lang="en-US" dirty="0">
              <a:solidFill>
                <a:schemeClr val="bg1"/>
              </a:solidFill>
            </a:endParaRPr>
          </a:p>
          <a:p>
            <a:pPr algn="ctr"/>
            <a:endParaRPr lang="en-US" dirty="0" smtClean="0">
              <a:solidFill>
                <a:schemeClr val="bg1"/>
              </a:solidFill>
            </a:endParaRPr>
          </a:p>
          <a:p>
            <a:pPr marL="457200" indent="-457200">
              <a:buFont typeface="Arial" panose="020B0604020202020204" pitchFamily="34" charset="0"/>
              <a:buChar char="•"/>
            </a:pPr>
            <a:r>
              <a:rPr lang="en-US" sz="2800" dirty="0" smtClean="0">
                <a:solidFill>
                  <a:schemeClr val="bg1"/>
                </a:solidFill>
              </a:rPr>
              <a:t>Pride, self-preservation, selfish ambition, rebellion, and human wisdom  is in all of our hearts and minds.</a:t>
            </a:r>
          </a:p>
          <a:p>
            <a:endParaRPr lang="en-US" sz="2800" dirty="0" smtClean="0">
              <a:solidFill>
                <a:schemeClr val="bg1"/>
              </a:solidFill>
            </a:endParaRPr>
          </a:p>
          <a:p>
            <a:pPr marL="457200" indent="-457200">
              <a:buFont typeface="Arial" panose="020B0604020202020204" pitchFamily="34" charset="0"/>
              <a:buChar char="•"/>
            </a:pPr>
            <a:r>
              <a:rPr lang="en-US" sz="2800" dirty="0" smtClean="0">
                <a:solidFill>
                  <a:schemeClr val="bg1"/>
                </a:solidFill>
              </a:rPr>
              <a:t>Faith in Christ is a choice : of DAILY submission, </a:t>
            </a:r>
            <a:r>
              <a:rPr lang="en-US" sz="2800" dirty="0">
                <a:solidFill>
                  <a:schemeClr val="bg1"/>
                </a:solidFill>
              </a:rPr>
              <a:t>O</a:t>
            </a:r>
            <a:r>
              <a:rPr lang="en-US" sz="2800" dirty="0" smtClean="0">
                <a:solidFill>
                  <a:schemeClr val="bg1"/>
                </a:solidFill>
              </a:rPr>
              <a:t>R  rebellion. </a:t>
            </a:r>
          </a:p>
          <a:p>
            <a:endParaRPr lang="en-US" sz="2800" dirty="0" smtClean="0">
              <a:solidFill>
                <a:schemeClr val="bg1"/>
              </a:solidFill>
            </a:endParaRPr>
          </a:p>
          <a:p>
            <a:pPr marL="457200" indent="-457200">
              <a:buFont typeface="Arial" panose="020B0604020202020204" pitchFamily="34" charset="0"/>
              <a:buChar char="•"/>
            </a:pPr>
            <a:r>
              <a:rPr lang="en-US" sz="2800" dirty="0" smtClean="0">
                <a:solidFill>
                  <a:schemeClr val="bg1"/>
                </a:solidFill>
              </a:rPr>
              <a:t>Who are we Modeling to those we lead? </a:t>
            </a:r>
          </a:p>
          <a:p>
            <a:r>
              <a:rPr lang="en-US" sz="2800" dirty="0">
                <a:solidFill>
                  <a:schemeClr val="bg1"/>
                </a:solidFill>
              </a:rPr>
              <a:t> </a:t>
            </a:r>
            <a:r>
              <a:rPr lang="en-US" sz="2800" dirty="0" smtClean="0">
                <a:solidFill>
                  <a:schemeClr val="bg1"/>
                </a:solidFill>
              </a:rPr>
              <a:t>     Saul &amp; Herod,   Absalom,   or David &amp; Jesus?</a:t>
            </a:r>
          </a:p>
          <a:p>
            <a:endParaRPr lang="en-US" sz="2800" dirty="0" smtClean="0">
              <a:solidFill>
                <a:schemeClr val="bg1"/>
              </a:solidFill>
            </a:endParaRPr>
          </a:p>
          <a:p>
            <a:pPr marL="457200" indent="-457200">
              <a:buFont typeface="Arial" panose="020B0604020202020204" pitchFamily="34" charset="0"/>
              <a:buChar char="•"/>
            </a:pPr>
            <a:r>
              <a:rPr lang="en-US" sz="2800" dirty="0" smtClean="0">
                <a:solidFill>
                  <a:schemeClr val="bg1"/>
                </a:solidFill>
              </a:rPr>
              <a:t>  Who will be King of your Life?</a:t>
            </a:r>
          </a:p>
          <a:p>
            <a:endParaRPr lang="en-US" sz="2800" dirty="0" smtClean="0">
              <a:solidFill>
                <a:schemeClr val="bg1"/>
              </a:solidFill>
            </a:endParaRPr>
          </a:p>
          <a:p>
            <a:endParaRPr lang="en-US" sz="2800" dirty="0" smtClean="0">
              <a:solidFill>
                <a:schemeClr val="bg1"/>
              </a:solidFill>
            </a:endParaRPr>
          </a:p>
          <a:p>
            <a:endParaRPr lang="en-US" sz="2800" dirty="0">
              <a:solidFill>
                <a:schemeClr val="bg1"/>
              </a:solidFill>
            </a:endParaRPr>
          </a:p>
        </p:txBody>
      </p:sp>
    </p:spTree>
    <p:extLst>
      <p:ext uri="{BB962C8B-B14F-4D97-AF65-F5344CB8AC3E}">
        <p14:creationId xmlns:p14="http://schemas.microsoft.com/office/powerpoint/2010/main" val="2875299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solidFill>
                  <a:schemeClr val="bg1"/>
                </a:solidFill>
              </a:rPr>
              <a:t>3 Men from the East</a:t>
            </a:r>
            <a:endParaRPr lang="en-US" dirty="0">
              <a:solidFill>
                <a:schemeClr val="bg1"/>
              </a:solidFill>
            </a:endParaRPr>
          </a:p>
        </p:txBody>
      </p:sp>
      <p:sp>
        <p:nvSpPr>
          <p:cNvPr id="3" name="Content Placeholder 2"/>
          <p:cNvSpPr>
            <a:spLocks noGrp="1"/>
          </p:cNvSpPr>
          <p:nvPr>
            <p:ph idx="1"/>
          </p:nvPr>
        </p:nvSpPr>
        <p:spPr>
          <a:xfrm>
            <a:off x="76200" y="838200"/>
            <a:ext cx="8991600" cy="5867400"/>
          </a:xfrm>
        </p:spPr>
        <p:txBody>
          <a:bodyPr>
            <a:noAutofit/>
          </a:bodyPr>
          <a:lstStyle/>
          <a:p>
            <a:pPr marL="0" indent="0">
              <a:buNone/>
            </a:pPr>
            <a:r>
              <a:rPr lang="en-US" sz="1800" dirty="0" smtClean="0">
                <a:solidFill>
                  <a:schemeClr val="bg1"/>
                </a:solidFill>
              </a:rPr>
              <a:t>After Jesus was born in Bethlehem in Judea, during the time of King Herod, </a:t>
            </a:r>
            <a:r>
              <a:rPr lang="en-US" sz="1800" b="1" dirty="0" smtClean="0">
                <a:solidFill>
                  <a:srgbClr val="FFC000"/>
                </a:solidFill>
              </a:rPr>
              <a:t>Magi</a:t>
            </a:r>
            <a:r>
              <a:rPr lang="en-US" sz="1800" dirty="0" smtClean="0">
                <a:solidFill>
                  <a:schemeClr val="bg1"/>
                </a:solidFill>
              </a:rPr>
              <a:t> </a:t>
            </a:r>
            <a:r>
              <a:rPr lang="en-US" sz="1800" b="1" i="1" dirty="0" smtClean="0">
                <a:solidFill>
                  <a:srgbClr val="FFC000"/>
                </a:solidFill>
              </a:rPr>
              <a:t>from the east </a:t>
            </a:r>
            <a:r>
              <a:rPr lang="en-US" sz="1800" dirty="0" smtClean="0">
                <a:solidFill>
                  <a:schemeClr val="bg1"/>
                </a:solidFill>
              </a:rPr>
              <a:t>came to Jerusalem and asked, “Where is the one who has been born king of the Jews? We saw his star when it rose and have come to worship him.”</a:t>
            </a:r>
          </a:p>
          <a:p>
            <a:pPr marL="0" indent="0">
              <a:buNone/>
            </a:pPr>
            <a:endParaRPr lang="en-US" sz="1800" dirty="0" smtClean="0">
              <a:solidFill>
                <a:schemeClr val="bg1"/>
              </a:solidFill>
            </a:endParaRPr>
          </a:p>
          <a:p>
            <a:pPr marL="0" indent="0">
              <a:buNone/>
            </a:pPr>
            <a:r>
              <a:rPr lang="en-US" sz="1800" dirty="0" smtClean="0">
                <a:solidFill>
                  <a:schemeClr val="bg1"/>
                </a:solidFill>
              </a:rPr>
              <a:t>When King Herod heard this he was disturbed, and all Jerusalem with him. When he had called together all the people’s chief priests and teachers of the law, he asked them where the Messiah was to be born. “In Bethlehem in Judea,” they replied, “for this is what the prophet has written:   </a:t>
            </a:r>
          </a:p>
          <a:p>
            <a:pPr marL="0" indent="0">
              <a:buNone/>
            </a:pPr>
            <a:r>
              <a:rPr lang="en-US" sz="1800" dirty="0" smtClean="0">
                <a:solidFill>
                  <a:schemeClr val="bg1"/>
                </a:solidFill>
              </a:rPr>
              <a:t>“ But you, Bethlehem, in the land of Judah, are by no means least among the rulers of Judah; for out of you will come a ruler who will shepherd my people Israel. ” Then Herod called the Magi secretly and found out from them the exact time the star had appeared. He sent them to Bethlehem and said, “Go and search carefully for the child. As soon as you find him, report to me, so that I too may go and worship him.”</a:t>
            </a:r>
          </a:p>
          <a:p>
            <a:pPr marL="0" indent="0">
              <a:buNone/>
            </a:pPr>
            <a:endParaRPr lang="en-US" sz="1800" dirty="0" smtClean="0">
              <a:solidFill>
                <a:schemeClr val="bg1"/>
              </a:solidFill>
            </a:endParaRPr>
          </a:p>
          <a:p>
            <a:pPr marL="0" indent="0">
              <a:buNone/>
            </a:pPr>
            <a:r>
              <a:rPr lang="en-US" sz="1800" dirty="0" smtClean="0">
                <a:solidFill>
                  <a:schemeClr val="bg1"/>
                </a:solidFill>
              </a:rPr>
              <a:t>After they had heard the king, they went on their way, and the star they had seen when it rose went ahead of them until it stopped over the place where the child was. When they saw the star, they were overjoyed. On coming to the house, they saw the child with his mother Mary, and they bowed down and worshiped him. Then they opened their treasures and presented him with gifts of gold, frankincense and myrrh. And having been warned in a dream not to go back to Herod, they returned to their country by another route.</a:t>
            </a:r>
            <a:endParaRPr lang="en-US" sz="1800" dirty="0">
              <a:solidFill>
                <a:schemeClr val="bg1"/>
              </a:solidFill>
            </a:endParaRPr>
          </a:p>
        </p:txBody>
      </p:sp>
    </p:spTree>
    <p:extLst>
      <p:ext uri="{BB962C8B-B14F-4D97-AF65-F5344CB8AC3E}">
        <p14:creationId xmlns:p14="http://schemas.microsoft.com/office/powerpoint/2010/main" val="1517468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ea typeface="Calibri"/>
                <a:cs typeface="Times New Roman"/>
              </a:rPr>
              <a:t>3 Old Testament Kings</a:t>
            </a:r>
            <a:r>
              <a:rPr lang="en-US" sz="2000" dirty="0" smtClean="0">
                <a:solidFill>
                  <a:schemeClr val="bg1"/>
                </a:solidFill>
                <a:ea typeface="Calibri"/>
                <a:cs typeface="Times New Roman"/>
              </a:rPr>
              <a:t/>
            </a:r>
            <a:br>
              <a:rPr lang="en-US" sz="2000" dirty="0" smtClean="0">
                <a:solidFill>
                  <a:schemeClr val="bg1"/>
                </a:solidFill>
                <a:ea typeface="Calibri"/>
                <a:cs typeface="Times New Roman"/>
              </a:rPr>
            </a:br>
            <a:endParaRPr lang="en-US" dirty="0"/>
          </a:p>
        </p:txBody>
      </p:sp>
      <p:sp>
        <p:nvSpPr>
          <p:cNvPr id="3" name="Content Placeholder 2"/>
          <p:cNvSpPr>
            <a:spLocks noGrp="1"/>
          </p:cNvSpPr>
          <p:nvPr>
            <p:ph idx="1"/>
          </p:nvPr>
        </p:nvSpPr>
        <p:spPr/>
        <p:txBody>
          <a:bodyPr>
            <a:normAutofit fontScale="92500" lnSpcReduction="20000"/>
          </a:bodyPr>
          <a:lstStyle/>
          <a:p>
            <a:pPr marL="0" marR="0" indent="0" algn="ctr">
              <a:lnSpc>
                <a:spcPct val="115000"/>
              </a:lnSpc>
              <a:spcBef>
                <a:spcPts val="0"/>
              </a:spcBef>
              <a:spcAft>
                <a:spcPts val="1000"/>
              </a:spcAft>
              <a:buNone/>
            </a:pPr>
            <a:r>
              <a:rPr lang="en-US" dirty="0" smtClean="0">
                <a:solidFill>
                  <a:schemeClr val="bg1"/>
                </a:solidFill>
                <a:ea typeface="Calibri"/>
                <a:cs typeface="Times New Roman"/>
              </a:rPr>
              <a:t>Saul </a:t>
            </a:r>
            <a:endParaRPr lang="en-US" dirty="0">
              <a:solidFill>
                <a:schemeClr val="bg1"/>
              </a:solidFill>
              <a:ea typeface="Calibri"/>
              <a:cs typeface="Times New Roman"/>
            </a:endParaRPr>
          </a:p>
          <a:p>
            <a:pPr>
              <a:lnSpc>
                <a:spcPct val="115000"/>
              </a:lnSpc>
              <a:spcBef>
                <a:spcPts val="0"/>
              </a:spcBef>
              <a:spcAft>
                <a:spcPts val="1000"/>
              </a:spcAft>
            </a:pPr>
            <a:r>
              <a:rPr lang="en-US" dirty="0" smtClean="0">
                <a:solidFill>
                  <a:schemeClr val="bg1"/>
                </a:solidFill>
                <a:ea typeface="Calibri"/>
                <a:cs typeface="Times New Roman"/>
              </a:rPr>
              <a:t>Physically </a:t>
            </a:r>
            <a:r>
              <a:rPr lang="en-US" dirty="0">
                <a:solidFill>
                  <a:schemeClr val="bg1"/>
                </a:solidFill>
                <a:ea typeface="Calibri"/>
                <a:cs typeface="Times New Roman"/>
              </a:rPr>
              <a:t>superior, outwardly powerful, authoritative, determined, yet inwardly tormented by fear and </a:t>
            </a:r>
            <a:r>
              <a:rPr lang="en-US" dirty="0" smtClean="0">
                <a:solidFill>
                  <a:schemeClr val="bg1"/>
                </a:solidFill>
                <a:ea typeface="Calibri"/>
                <a:cs typeface="Times New Roman"/>
              </a:rPr>
              <a:t>insecurity</a:t>
            </a:r>
            <a:endParaRPr lang="en-US" sz="1400" dirty="0" smtClean="0">
              <a:solidFill>
                <a:schemeClr val="bg1"/>
              </a:solidFill>
              <a:ea typeface="Calibri"/>
              <a:cs typeface="Times New Roman"/>
            </a:endParaRPr>
          </a:p>
          <a:p>
            <a:pPr>
              <a:lnSpc>
                <a:spcPct val="115000"/>
              </a:lnSpc>
              <a:spcBef>
                <a:spcPts val="0"/>
              </a:spcBef>
              <a:spcAft>
                <a:spcPts val="1000"/>
              </a:spcAft>
            </a:pPr>
            <a:r>
              <a:rPr lang="en-US" dirty="0" smtClean="0">
                <a:solidFill>
                  <a:schemeClr val="bg1"/>
                </a:solidFill>
                <a:ea typeface="Calibri"/>
                <a:cs typeface="Times New Roman"/>
              </a:rPr>
              <a:t>Modeled </a:t>
            </a:r>
            <a:r>
              <a:rPr lang="en-US" dirty="0">
                <a:solidFill>
                  <a:schemeClr val="bg1"/>
                </a:solidFill>
                <a:ea typeface="Calibri"/>
                <a:cs typeface="Times New Roman"/>
              </a:rPr>
              <a:t>after the world’s idea of strong leadership, chosen to please the people – but what happens when they are no longer </a:t>
            </a:r>
            <a:r>
              <a:rPr lang="en-US" dirty="0" smtClean="0">
                <a:solidFill>
                  <a:schemeClr val="bg1"/>
                </a:solidFill>
                <a:ea typeface="Calibri"/>
                <a:cs typeface="Times New Roman"/>
              </a:rPr>
              <a:t>pleased?</a:t>
            </a:r>
          </a:p>
          <a:p>
            <a:pPr>
              <a:lnSpc>
                <a:spcPct val="115000"/>
              </a:lnSpc>
              <a:spcBef>
                <a:spcPts val="0"/>
              </a:spcBef>
              <a:spcAft>
                <a:spcPts val="1000"/>
              </a:spcAft>
            </a:pPr>
            <a:r>
              <a:rPr lang="en-US" dirty="0" smtClean="0">
                <a:solidFill>
                  <a:schemeClr val="bg1"/>
                </a:solidFill>
                <a:ea typeface="Calibri"/>
                <a:cs typeface="Times New Roman"/>
              </a:rPr>
              <a:t>Threatened </a:t>
            </a:r>
            <a:r>
              <a:rPr lang="en-US" dirty="0">
                <a:solidFill>
                  <a:schemeClr val="bg1"/>
                </a:solidFill>
                <a:ea typeface="Calibri"/>
                <a:cs typeface="Times New Roman"/>
              </a:rPr>
              <a:t>by God’s chosen man; he forgot it was God who set him</a:t>
            </a:r>
            <a:endParaRPr lang="en-US" sz="1400" dirty="0">
              <a:solidFill>
                <a:schemeClr val="bg1"/>
              </a:solidFill>
              <a:ea typeface="Calibri"/>
              <a:cs typeface="Times New Roman"/>
            </a:endParaRPr>
          </a:p>
          <a:p>
            <a:pPr marL="0" marR="0">
              <a:lnSpc>
                <a:spcPct val="115000"/>
              </a:lnSpc>
              <a:spcBef>
                <a:spcPts val="0"/>
              </a:spcBef>
              <a:spcAft>
                <a:spcPts val="1000"/>
              </a:spcAft>
            </a:pPr>
            <a:endParaRPr lang="en-US" sz="1400" dirty="0">
              <a:solidFill>
                <a:schemeClr val="bg1"/>
              </a:solidFill>
              <a:ea typeface="Calibri"/>
              <a:cs typeface="Times New Roman"/>
            </a:endParaRPr>
          </a:p>
          <a:p>
            <a:endParaRPr lang="en-US" dirty="0">
              <a:solidFill>
                <a:schemeClr val="bg1"/>
              </a:solidFill>
            </a:endParaRPr>
          </a:p>
        </p:txBody>
      </p:sp>
    </p:spTree>
    <p:extLst>
      <p:ext uri="{BB962C8B-B14F-4D97-AF65-F5344CB8AC3E}">
        <p14:creationId xmlns:p14="http://schemas.microsoft.com/office/powerpoint/2010/main" val="3760026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David </a:t>
            </a:r>
            <a:br>
              <a:rPr lang="en-US" dirty="0" smtClean="0">
                <a:solidFill>
                  <a:schemeClr val="bg1"/>
                </a:solidFill>
              </a:rPr>
            </a:br>
            <a:endParaRPr lang="en-US" dirty="0">
              <a:solidFill>
                <a:schemeClr val="bg1"/>
              </a:solidFill>
            </a:endParaRPr>
          </a:p>
        </p:txBody>
      </p:sp>
      <p:sp>
        <p:nvSpPr>
          <p:cNvPr id="3" name="Content Placeholder 2"/>
          <p:cNvSpPr>
            <a:spLocks noGrp="1"/>
          </p:cNvSpPr>
          <p:nvPr>
            <p:ph idx="1"/>
          </p:nvPr>
        </p:nvSpPr>
        <p:spPr/>
        <p:txBody>
          <a:bodyPr>
            <a:normAutofit fontScale="92500" lnSpcReduction="10000"/>
          </a:bodyPr>
          <a:lstStyle/>
          <a:p>
            <a:pPr lvl="0"/>
            <a:r>
              <a:rPr lang="en-US" dirty="0" smtClean="0">
                <a:solidFill>
                  <a:schemeClr val="bg1"/>
                </a:solidFill>
              </a:rPr>
              <a:t>Physically </a:t>
            </a:r>
            <a:r>
              <a:rPr lang="en-US" dirty="0">
                <a:solidFill>
                  <a:schemeClr val="bg1"/>
                </a:solidFill>
              </a:rPr>
              <a:t>below average, outwardly weak, begins career as shepherd and servant to his brothers</a:t>
            </a:r>
          </a:p>
          <a:p>
            <a:pPr lvl="0"/>
            <a:r>
              <a:rPr lang="en-US" dirty="0">
                <a:solidFill>
                  <a:schemeClr val="bg1"/>
                </a:solidFill>
              </a:rPr>
              <a:t> Inwardly strong of character:  </a:t>
            </a:r>
            <a:r>
              <a:rPr lang="en-US" b="1" u="sng" dirty="0">
                <a:solidFill>
                  <a:schemeClr val="bg1"/>
                </a:solidFill>
              </a:rPr>
              <a:t>patience (10 </a:t>
            </a:r>
            <a:r>
              <a:rPr lang="en-US" b="1" u="sng" dirty="0" err="1">
                <a:solidFill>
                  <a:schemeClr val="bg1"/>
                </a:solidFill>
              </a:rPr>
              <a:t>yrs</a:t>
            </a:r>
            <a:r>
              <a:rPr lang="en-US" b="1" u="sng" dirty="0">
                <a:solidFill>
                  <a:schemeClr val="bg1"/>
                </a:solidFill>
              </a:rPr>
              <a:t>)</a:t>
            </a:r>
            <a:r>
              <a:rPr lang="en-US" dirty="0">
                <a:solidFill>
                  <a:schemeClr val="bg1"/>
                </a:solidFill>
              </a:rPr>
              <a:t>, faith, courage, </a:t>
            </a:r>
            <a:r>
              <a:rPr lang="en-US" u="sng" dirty="0">
                <a:solidFill>
                  <a:schemeClr val="bg1"/>
                </a:solidFill>
              </a:rPr>
              <a:t>self-control</a:t>
            </a:r>
            <a:r>
              <a:rPr lang="en-US" dirty="0">
                <a:solidFill>
                  <a:schemeClr val="bg1"/>
                </a:solidFill>
              </a:rPr>
              <a:t>, compassion, loyalty, repentance, and a desire to please God above all else</a:t>
            </a:r>
          </a:p>
          <a:p>
            <a:pPr lvl="0"/>
            <a:r>
              <a:rPr lang="en-US" dirty="0">
                <a:solidFill>
                  <a:schemeClr val="bg1"/>
                </a:solidFill>
              </a:rPr>
              <a:t>Dependent on God, rather than feeling threatened by Him, he “modeled” the image and character of God to the people; even when his authority was challenged by his own son.</a:t>
            </a:r>
          </a:p>
          <a:p>
            <a:endParaRPr lang="en-US" dirty="0"/>
          </a:p>
        </p:txBody>
      </p:sp>
    </p:spTree>
    <p:extLst>
      <p:ext uri="{BB962C8B-B14F-4D97-AF65-F5344CB8AC3E}">
        <p14:creationId xmlns:p14="http://schemas.microsoft.com/office/powerpoint/2010/main" val="3207146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Absalom</a:t>
            </a:r>
          </a:p>
        </p:txBody>
      </p:sp>
      <p:sp>
        <p:nvSpPr>
          <p:cNvPr id="3" name="Content Placeholder 2"/>
          <p:cNvSpPr>
            <a:spLocks noGrp="1"/>
          </p:cNvSpPr>
          <p:nvPr>
            <p:ph idx="1"/>
          </p:nvPr>
        </p:nvSpPr>
        <p:spPr/>
        <p:txBody>
          <a:bodyPr/>
          <a:lstStyle/>
          <a:p>
            <a:pPr lvl="0"/>
            <a:r>
              <a:rPr lang="en-US" dirty="0">
                <a:solidFill>
                  <a:schemeClr val="bg1"/>
                </a:solidFill>
              </a:rPr>
              <a:t>Oldest son, physically good looking, charismatic, and smart</a:t>
            </a:r>
          </a:p>
          <a:p>
            <a:pPr lvl="0"/>
            <a:r>
              <a:rPr lang="en-US" dirty="0">
                <a:solidFill>
                  <a:schemeClr val="bg1"/>
                </a:solidFill>
              </a:rPr>
              <a:t>“Street wise”, “politician”, manipulative, prideful, vengeful. </a:t>
            </a:r>
          </a:p>
          <a:p>
            <a:pPr lvl="0"/>
            <a:r>
              <a:rPr lang="en-US" dirty="0">
                <a:solidFill>
                  <a:schemeClr val="bg1"/>
                </a:solidFill>
              </a:rPr>
              <a:t>Humanistic, self-determined, self-promoting, what about ME?</a:t>
            </a:r>
          </a:p>
        </p:txBody>
      </p:sp>
    </p:spTree>
    <p:extLst>
      <p:ext uri="{BB962C8B-B14F-4D97-AF65-F5344CB8AC3E}">
        <p14:creationId xmlns:p14="http://schemas.microsoft.com/office/powerpoint/2010/main" val="3424211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New Testament Kings</a:t>
            </a:r>
            <a:endParaRPr lang="en-US" dirty="0">
              <a:solidFill>
                <a:schemeClr val="bg1"/>
              </a:solidFill>
            </a:endParaRPr>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solidFill>
                  <a:schemeClr val="bg1"/>
                </a:solidFill>
              </a:rPr>
              <a:t>A </a:t>
            </a:r>
            <a:r>
              <a:rPr lang="en-US" dirty="0">
                <a:solidFill>
                  <a:schemeClr val="bg1"/>
                </a:solidFill>
              </a:rPr>
              <a:t>short lesson on the </a:t>
            </a:r>
            <a:r>
              <a:rPr lang="en-US" dirty="0" err="1">
                <a:solidFill>
                  <a:schemeClr val="bg1"/>
                </a:solidFill>
              </a:rPr>
              <a:t>Herods</a:t>
            </a:r>
            <a:r>
              <a:rPr lang="en-US" dirty="0">
                <a:solidFill>
                  <a:schemeClr val="bg1"/>
                </a:solidFill>
              </a:rPr>
              <a:t>: </a:t>
            </a:r>
            <a:endParaRPr lang="en-US" dirty="0" smtClean="0">
              <a:solidFill>
                <a:schemeClr val="bg1"/>
              </a:solidFill>
            </a:endParaRPr>
          </a:p>
          <a:p>
            <a:pPr marL="0" indent="0">
              <a:buNone/>
            </a:pPr>
            <a:r>
              <a:rPr lang="en-US" dirty="0" smtClean="0">
                <a:solidFill>
                  <a:schemeClr val="bg1"/>
                </a:solidFill>
              </a:rPr>
              <a:t>1.  Herod the Great – Story of the wise men and  the slaughter of the innocents.</a:t>
            </a:r>
          </a:p>
          <a:p>
            <a:pPr marL="0" indent="0">
              <a:buNone/>
            </a:pPr>
            <a:r>
              <a:rPr lang="en-US" dirty="0" smtClean="0">
                <a:solidFill>
                  <a:schemeClr val="bg1"/>
                </a:solidFill>
              </a:rPr>
              <a:t>2. Herod Antipas (the Tetrarch, meaning 1/4th) – Killed John Baptist and tried Jesus prior to crucifixion</a:t>
            </a:r>
          </a:p>
          <a:p>
            <a:pPr marL="0" indent="0">
              <a:buNone/>
            </a:pPr>
            <a:r>
              <a:rPr lang="en-US" dirty="0" smtClean="0">
                <a:solidFill>
                  <a:schemeClr val="bg1"/>
                </a:solidFill>
              </a:rPr>
              <a:t>3. Herod Agrippa (grandson of the Great)– Persecuted the early church, executed James, His 2 daughters each married Roman governors – Felix and Festus</a:t>
            </a:r>
            <a:r>
              <a:rPr lang="en-US" dirty="0" smtClean="0">
                <a:solidFill>
                  <a:prstClr val="white"/>
                </a:solidFill>
              </a:rPr>
              <a:t> </a:t>
            </a:r>
          </a:p>
          <a:p>
            <a:pPr marL="0" indent="0">
              <a:buNone/>
            </a:pPr>
            <a:r>
              <a:rPr lang="en-US" dirty="0" smtClean="0">
                <a:solidFill>
                  <a:prstClr val="white"/>
                </a:solidFill>
              </a:rPr>
              <a:t>4. Agrippa II –  </a:t>
            </a:r>
            <a:r>
              <a:rPr lang="en-US" dirty="0" smtClean="0">
                <a:solidFill>
                  <a:prstClr val="white"/>
                </a:solidFill>
                <a:ea typeface="+mn-ea"/>
                <a:cs typeface="+mn-cs"/>
              </a:rPr>
              <a:t>son of Agrippa, brother-in-law to 2 successive governors, helped save Paul from Jews and sent to Rome</a:t>
            </a:r>
            <a:endParaRPr lang="en-US" dirty="0" smtClean="0">
              <a:solidFill>
                <a:schemeClr val="bg1"/>
              </a:solidFill>
            </a:endParaRPr>
          </a:p>
          <a:p>
            <a:pPr marL="0" indent="0">
              <a:buNone/>
            </a:pPr>
            <a:endParaRPr lang="en-US" dirty="0" smtClean="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3552776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a:bodyPr>
          <a:lstStyle/>
          <a:p>
            <a:pPr lvl="0">
              <a:spcBef>
                <a:spcPct val="20000"/>
              </a:spcBef>
            </a:pPr>
            <a:r>
              <a:rPr lang="en-US" sz="2700" dirty="0">
                <a:solidFill>
                  <a:prstClr val="white"/>
                </a:solidFill>
                <a:ea typeface="+mn-ea"/>
                <a:cs typeface="+mn-cs"/>
              </a:rPr>
              <a:t/>
            </a:r>
            <a:br>
              <a:rPr lang="en-US" sz="2700" dirty="0">
                <a:solidFill>
                  <a:prstClr val="white"/>
                </a:solidFill>
                <a:ea typeface="+mn-ea"/>
                <a:cs typeface="+mn-cs"/>
              </a:rPr>
            </a:br>
            <a:endParaRPr lang="en-US" dirty="0"/>
          </a:p>
        </p:txBody>
      </p:sp>
      <p:sp>
        <p:nvSpPr>
          <p:cNvPr id="3" name="Content Placeholder 2"/>
          <p:cNvSpPr>
            <a:spLocks noGrp="1"/>
          </p:cNvSpPr>
          <p:nvPr>
            <p:ph idx="1"/>
          </p:nvPr>
        </p:nvSpPr>
        <p:spPr/>
        <p:txBody>
          <a:bodyPr/>
          <a:lstStyle/>
          <a:p>
            <a:pPr lvl="0"/>
            <a:r>
              <a:rPr lang="en-US" dirty="0">
                <a:solidFill>
                  <a:schemeClr val="bg1"/>
                </a:solidFill>
              </a:rPr>
              <a:t>Appointed by the Romans (no right to rule), not even Hebrew</a:t>
            </a:r>
          </a:p>
          <a:p>
            <a:pPr lvl="0"/>
            <a:r>
              <a:rPr lang="en-US" dirty="0" smtClean="0">
                <a:solidFill>
                  <a:schemeClr val="bg1"/>
                </a:solidFill>
              </a:rPr>
              <a:t>Like </a:t>
            </a:r>
            <a:r>
              <a:rPr lang="en-US" dirty="0">
                <a:solidFill>
                  <a:schemeClr val="bg1"/>
                </a:solidFill>
              </a:rPr>
              <a:t>Saul, plagued by spirits of fear &amp; insecurity, mental illness</a:t>
            </a:r>
          </a:p>
          <a:p>
            <a:pPr lvl="0"/>
            <a:r>
              <a:rPr lang="en-US" dirty="0" smtClean="0">
                <a:solidFill>
                  <a:schemeClr val="bg1"/>
                </a:solidFill>
              </a:rPr>
              <a:t>While </a:t>
            </a:r>
            <a:r>
              <a:rPr lang="en-US" dirty="0">
                <a:solidFill>
                  <a:schemeClr val="bg1"/>
                </a:solidFill>
              </a:rPr>
              <a:t>not the choice of the Jewish people, they were charged by the Romans with keeping the people “pacified” or peaceful ; “Paid people pleasers”</a:t>
            </a:r>
          </a:p>
          <a:p>
            <a:endParaRPr lang="en-US" dirty="0"/>
          </a:p>
        </p:txBody>
      </p:sp>
    </p:spTree>
    <p:extLst>
      <p:ext uri="{BB962C8B-B14F-4D97-AF65-F5344CB8AC3E}">
        <p14:creationId xmlns:p14="http://schemas.microsoft.com/office/powerpoint/2010/main" val="4123445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Jesus</a:t>
            </a:r>
          </a:p>
        </p:txBody>
      </p:sp>
      <p:sp>
        <p:nvSpPr>
          <p:cNvPr id="3" name="Content Placeholder 2"/>
          <p:cNvSpPr>
            <a:spLocks noGrp="1"/>
          </p:cNvSpPr>
          <p:nvPr>
            <p:ph idx="1"/>
          </p:nvPr>
        </p:nvSpPr>
        <p:spPr/>
        <p:txBody>
          <a:bodyPr>
            <a:normAutofit lnSpcReduction="10000"/>
          </a:bodyPr>
          <a:lstStyle/>
          <a:p>
            <a:r>
              <a:rPr lang="en-US" dirty="0" smtClean="0">
                <a:solidFill>
                  <a:schemeClr val="bg1"/>
                </a:solidFill>
              </a:rPr>
              <a:t>House and lineage of David, Lion of the Tribe of Judah</a:t>
            </a:r>
          </a:p>
          <a:p>
            <a:r>
              <a:rPr lang="en-US" dirty="0" smtClean="0">
                <a:solidFill>
                  <a:schemeClr val="bg1"/>
                </a:solidFill>
              </a:rPr>
              <a:t>INCARNATION – THE WORD became FLESH - Emmanuel God With Us, thought it not robbery to be equal with God yet became a servant.  </a:t>
            </a:r>
          </a:p>
          <a:p>
            <a:r>
              <a:rPr lang="en-US" dirty="0" smtClean="0">
                <a:solidFill>
                  <a:schemeClr val="bg1"/>
                </a:solidFill>
              </a:rPr>
              <a:t>And the government shall be upon HIS shoulders</a:t>
            </a:r>
          </a:p>
          <a:p>
            <a:r>
              <a:rPr lang="en-US" dirty="0" smtClean="0">
                <a:solidFill>
                  <a:schemeClr val="bg1"/>
                </a:solidFill>
              </a:rPr>
              <a:t>King of Kings, Lord of Lords</a:t>
            </a:r>
          </a:p>
          <a:p>
            <a:pPr marL="0" indent="0">
              <a:buNone/>
            </a:pPr>
            <a:endParaRPr lang="en-US" dirty="0" smtClean="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3500223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Some Scriptures about Jesus as King</a:t>
            </a:r>
            <a:endParaRPr lang="en-US" dirty="0">
              <a:solidFill>
                <a:schemeClr val="bg1"/>
              </a:solidFill>
            </a:endParaRPr>
          </a:p>
        </p:txBody>
      </p:sp>
      <p:sp>
        <p:nvSpPr>
          <p:cNvPr id="3" name="Content Placeholder 2"/>
          <p:cNvSpPr>
            <a:spLocks noGrp="1"/>
          </p:cNvSpPr>
          <p:nvPr>
            <p:ph idx="1"/>
          </p:nvPr>
        </p:nvSpPr>
        <p:spPr/>
        <p:txBody>
          <a:bodyPr>
            <a:normAutofit lnSpcReduction="10000"/>
          </a:bodyPr>
          <a:lstStyle/>
          <a:p>
            <a:r>
              <a:rPr lang="en-US" sz="2000" dirty="0">
                <a:solidFill>
                  <a:schemeClr val="bg1"/>
                </a:solidFill>
              </a:rPr>
              <a:t>For to us a child is born, to us a son is given, and the government will be on his shoulders. And he will be called Wonderful Counselor, Mighty God, Everlasting Father, Prince of Peace</a:t>
            </a:r>
            <a:r>
              <a:rPr lang="en-US" sz="2000" dirty="0" smtClean="0">
                <a:solidFill>
                  <a:schemeClr val="bg1"/>
                </a:solidFill>
              </a:rPr>
              <a:t>.         Isaiah 9:6</a:t>
            </a:r>
          </a:p>
          <a:p>
            <a:r>
              <a:rPr lang="en-US" sz="2000" dirty="0" smtClean="0">
                <a:solidFill>
                  <a:schemeClr val="bg1"/>
                </a:solidFill>
              </a:rPr>
              <a:t>In love a throne will be established; in faithfulness a man will sit on it-- one from the house of David-- one who in judging seeks justice and speeds the cause of righteousness.  Isaiah 16:5</a:t>
            </a:r>
          </a:p>
          <a:p>
            <a:r>
              <a:rPr lang="en-US" sz="2000" dirty="0" smtClean="0">
                <a:solidFill>
                  <a:schemeClr val="bg1"/>
                </a:solidFill>
              </a:rPr>
              <a:t>"In the time of those kings, the God of heaven will set up a kingdom that will never be destroyed, nor will it be left to another people. It will crush all those kingdoms and bring them to an end, but it will itself endure forever.     Daniel 2:44</a:t>
            </a:r>
          </a:p>
          <a:p>
            <a:r>
              <a:rPr lang="en-US" sz="2000" dirty="0" smtClean="0">
                <a:solidFill>
                  <a:schemeClr val="bg1"/>
                </a:solidFill>
              </a:rPr>
              <a:t>Then Jesus came to them and said, "All authority in heaven and on earth has been given to me.  Matthew 28:18</a:t>
            </a:r>
          </a:p>
          <a:p>
            <a:r>
              <a:rPr lang="en-US" sz="2000" dirty="0" smtClean="0">
                <a:solidFill>
                  <a:schemeClr val="bg1"/>
                </a:solidFill>
              </a:rPr>
              <a:t>For he must reign until he has put all his enemies under his feet.  </a:t>
            </a:r>
          </a:p>
          <a:p>
            <a:pPr marL="0" indent="0">
              <a:buNone/>
            </a:pPr>
            <a:r>
              <a:rPr lang="en-US" sz="2000" dirty="0">
                <a:solidFill>
                  <a:schemeClr val="bg1"/>
                </a:solidFill>
              </a:rPr>
              <a:t> </a:t>
            </a:r>
            <a:r>
              <a:rPr lang="en-US" sz="2000" dirty="0" smtClean="0">
                <a:solidFill>
                  <a:schemeClr val="bg1"/>
                </a:solidFill>
              </a:rPr>
              <a:t>                                                                                                                1 </a:t>
            </a:r>
            <a:r>
              <a:rPr lang="en-US" sz="2000" dirty="0" err="1" smtClean="0">
                <a:solidFill>
                  <a:schemeClr val="bg1"/>
                </a:solidFill>
              </a:rPr>
              <a:t>Cor</a:t>
            </a:r>
            <a:r>
              <a:rPr lang="en-US" sz="2000" dirty="0" smtClean="0">
                <a:solidFill>
                  <a:schemeClr val="bg1"/>
                </a:solidFill>
              </a:rPr>
              <a:t> 15:25</a:t>
            </a:r>
          </a:p>
          <a:p>
            <a:endParaRPr lang="en-US" sz="2000" dirty="0" smtClean="0">
              <a:solidFill>
                <a:schemeClr val="bg1"/>
              </a:solidFill>
            </a:endParaRPr>
          </a:p>
          <a:p>
            <a:endParaRPr lang="en-US" sz="2000" dirty="0" smtClean="0">
              <a:solidFill>
                <a:schemeClr val="bg1"/>
              </a:solidFill>
            </a:endParaRPr>
          </a:p>
          <a:p>
            <a:pPr marL="0" indent="0">
              <a:buNone/>
            </a:pPr>
            <a:endParaRPr lang="en-US" sz="2000" dirty="0" smtClean="0">
              <a:solidFill>
                <a:schemeClr val="bg1"/>
              </a:solidFill>
            </a:endParaRPr>
          </a:p>
          <a:p>
            <a:endParaRPr lang="en-US" sz="2000" dirty="0">
              <a:solidFill>
                <a:schemeClr val="bg1"/>
              </a:solidFill>
            </a:endParaRPr>
          </a:p>
        </p:txBody>
      </p:sp>
    </p:spTree>
    <p:extLst>
      <p:ext uri="{BB962C8B-B14F-4D97-AF65-F5344CB8AC3E}">
        <p14:creationId xmlns:p14="http://schemas.microsoft.com/office/powerpoint/2010/main" val="4226727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939</Words>
  <Application>Microsoft Office PowerPoint</Application>
  <PresentationFormat>On-screen Show (4:3)</PresentationFormat>
  <Paragraphs>62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All about Kings and Men</vt:lpstr>
      <vt:lpstr>3 Men from the East</vt:lpstr>
      <vt:lpstr>3 Old Testament Kings </vt:lpstr>
      <vt:lpstr>David  </vt:lpstr>
      <vt:lpstr>Absalom</vt:lpstr>
      <vt:lpstr>New Testament Kings</vt:lpstr>
      <vt:lpstr> </vt:lpstr>
      <vt:lpstr>Jesus</vt:lpstr>
      <vt:lpstr>Some Scriptures about Jesus as King</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about Kings and Men</dc:title>
  <dc:creator>Robert Williams</dc:creator>
  <cp:lastModifiedBy>CWP-Tech</cp:lastModifiedBy>
  <cp:revision>16</cp:revision>
  <dcterms:created xsi:type="dcterms:W3CDTF">2015-12-22T15:38:58Z</dcterms:created>
  <dcterms:modified xsi:type="dcterms:W3CDTF">2015-12-27T13:02:24Z</dcterms:modified>
</cp:coreProperties>
</file>