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8" r:id="rId2"/>
    <p:sldId id="281" r:id="rId3"/>
    <p:sldId id="396" r:id="rId4"/>
    <p:sldId id="405" r:id="rId5"/>
    <p:sldId id="304" r:id="rId6"/>
    <p:sldId id="374" r:id="rId7"/>
    <p:sldId id="406" r:id="rId8"/>
    <p:sldId id="409" r:id="rId9"/>
    <p:sldId id="410" r:id="rId10"/>
    <p:sldId id="412" r:id="rId11"/>
    <p:sldId id="413" r:id="rId12"/>
    <p:sldId id="414" r:id="rId13"/>
    <p:sldId id="415" r:id="rId14"/>
    <p:sldId id="416" r:id="rId15"/>
    <p:sldId id="418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1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0B4"/>
    <a:srgbClr val="860000"/>
    <a:srgbClr val="B5FC04"/>
    <a:srgbClr val="AFE13F"/>
    <a:srgbClr val="A9D18E"/>
    <a:srgbClr val="F6F6F6"/>
    <a:srgbClr val="C7C4C4"/>
    <a:srgbClr val="CC0000"/>
    <a:srgbClr val="C7C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8985" autoAdjust="0"/>
  </p:normalViewPr>
  <p:slideViewPr>
    <p:cSldViewPr snapToGrid="0">
      <p:cViewPr varScale="1">
        <p:scale>
          <a:sx n="57" d="100"/>
          <a:sy n="57" d="100"/>
        </p:scale>
        <p:origin x="102" y="7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5328-581D-4DCE-B68F-8ADFF12DDC7B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E8D0-8B7D-4444-BBCD-7D73020A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2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6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31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8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7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5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9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8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5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7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6B61-649A-4EDD-BF2D-8D18F49DFD63}" type="datetimeFigureOut">
              <a:rPr lang="en-US" smtClean="0"/>
              <a:t>4/22/2017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4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379142" y="512958"/>
            <a:ext cx="11436607" cy="604117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000" u="sng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­John 16:33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(NASB)</a:t>
            </a:r>
          </a:p>
          <a:p>
            <a:pPr>
              <a:spcBef>
                <a:spcPts val="600"/>
              </a:spcBef>
              <a:buClr>
                <a:srgbClr val="92D050"/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“In the world you have tribulation, but take courage; I have overcome (conquered) the world.”</a:t>
            </a:r>
          </a:p>
          <a:p>
            <a:pPr>
              <a:spcBef>
                <a:spcPts val="4200"/>
              </a:spcBef>
              <a:buClr>
                <a:srgbClr val="92D050"/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­</a:t>
            </a:r>
            <a:r>
              <a:rPr lang="en-US" sz="5000" u="sng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Revelation 3:21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(ESV)</a:t>
            </a:r>
            <a:r>
              <a:rPr lang="en-US" sz="3000" u="sng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endParaRPr lang="en-US" sz="3000" dirty="0">
              <a:solidFill>
                <a:schemeClr val="bg1"/>
              </a:solidFill>
              <a:effectLst>
                <a:glow rad="1524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“…as I also conquered and sat down </a:t>
            </a:r>
            <a:b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with my Father on his throne” </a:t>
            </a:r>
          </a:p>
        </p:txBody>
      </p:sp>
    </p:spTree>
    <p:extLst>
      <p:ext uri="{BB962C8B-B14F-4D97-AF65-F5344CB8AC3E}">
        <p14:creationId xmlns:p14="http://schemas.microsoft.com/office/powerpoint/2010/main" val="298266729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379142" y="512958"/>
            <a:ext cx="11436607" cy="604117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000" u="sng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Revelation 5:5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(ESV)</a:t>
            </a:r>
          </a:p>
          <a:p>
            <a:pPr>
              <a:spcBef>
                <a:spcPts val="600"/>
              </a:spcBef>
              <a:buClr>
                <a:srgbClr val="92D050"/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“…behold, the Lion of the tribe of Judah, the Root of David, has conquered, so that he can open the scroll and its seven seals.”</a:t>
            </a:r>
          </a:p>
          <a:p>
            <a:pPr>
              <a:spcBef>
                <a:spcPts val="4200"/>
              </a:spcBef>
              <a:buClr>
                <a:srgbClr val="92D050"/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­</a:t>
            </a:r>
            <a:r>
              <a:rPr lang="en-US" sz="5000" u="sng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Revelation 6:2</a:t>
            </a:r>
            <a:endParaRPr lang="en-US" sz="3000" dirty="0">
              <a:solidFill>
                <a:schemeClr val="bg1"/>
              </a:solidFill>
              <a:effectLst>
                <a:glow rad="1524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“…and he rode out as a </a:t>
            </a:r>
            <a:b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conqueror bent on conquest.” </a:t>
            </a:r>
          </a:p>
        </p:txBody>
      </p:sp>
    </p:spTree>
    <p:extLst>
      <p:ext uri="{BB962C8B-B14F-4D97-AF65-F5344CB8AC3E}">
        <p14:creationId xmlns:p14="http://schemas.microsoft.com/office/powerpoint/2010/main" val="65729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224548"/>
            <a:ext cx="12192000" cy="7616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Jesus Christ 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conquering through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the Gospel 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35259" y="1226634"/>
            <a:ext cx="11436607" cy="526059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1200"/>
              </a:spcBef>
              <a:buClr>
                <a:srgbClr val="92D050"/>
              </a:buClr>
              <a:buSzPct val="100000"/>
              <a:buFont typeface="+mj-lt"/>
              <a:buAutoNum type="arabicParenR" startAt="2"/>
            </a:pP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“White” always signifies purity in Rev.</a:t>
            </a:r>
          </a:p>
          <a:p>
            <a:pPr marL="914400" indent="-914400" algn="l">
              <a:spcBef>
                <a:spcPts val="2400"/>
              </a:spcBef>
              <a:buClr>
                <a:srgbClr val="92D050"/>
              </a:buClr>
              <a:buSzPct val="100000"/>
              <a:buFont typeface="+mj-lt"/>
              <a:buAutoNum type="arabicParenR" startAt="2"/>
            </a:pP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Jesus has a crown (i.e. king, conqueror) (Rev. 14:14)</a:t>
            </a:r>
          </a:p>
          <a:p>
            <a:pPr marL="914400" indent="-914400" algn="l">
              <a:spcBef>
                <a:spcPts val="2400"/>
              </a:spcBef>
              <a:buClr>
                <a:srgbClr val="92D050"/>
              </a:buClr>
              <a:buSzPct val="100000"/>
              <a:buFont typeface="+mj-lt"/>
              <a:buAutoNum type="arabicParenR" startAt="2"/>
            </a:pP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He has conquered!</a:t>
            </a:r>
          </a:p>
          <a:p>
            <a:pPr marL="914400" indent="-914400" algn="l">
              <a:spcBef>
                <a:spcPts val="2400"/>
              </a:spcBef>
              <a:buClr>
                <a:srgbClr val="92D050"/>
              </a:buClr>
              <a:buSzPct val="100000"/>
              <a:buFont typeface="+mj-lt"/>
              <a:buAutoNum type="arabicParenR" startAt="2"/>
            </a:pP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A parallel passage in the book of Revelation itself: </a:t>
            </a:r>
            <a:r>
              <a:rPr lang="en-US" sz="5000" u="sng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Rev 19:11-16 </a:t>
            </a:r>
          </a:p>
        </p:txBody>
      </p:sp>
    </p:spTree>
    <p:extLst>
      <p:ext uri="{BB962C8B-B14F-4D97-AF65-F5344CB8AC3E}">
        <p14:creationId xmlns:p14="http://schemas.microsoft.com/office/powerpoint/2010/main" val="53334810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379142" y="1092820"/>
            <a:ext cx="11436607" cy="546131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The Gospel unleashed!</a:t>
            </a:r>
          </a:p>
          <a:p>
            <a:pPr>
              <a:spcBef>
                <a:spcPts val="4200"/>
              </a:spcBef>
              <a:buClr>
                <a:srgbClr val="92D050"/>
              </a:buClr>
              <a:buSzPct val="100000"/>
            </a:pPr>
            <a:r>
              <a:rPr lang="en-US" sz="5000" u="sng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Matthew 24:14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(NASB)</a:t>
            </a:r>
            <a:r>
              <a:rPr lang="en-US" sz="3000" u="sng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endParaRPr lang="en-US" sz="3000" dirty="0">
              <a:solidFill>
                <a:schemeClr val="bg1"/>
              </a:solidFill>
              <a:effectLst>
                <a:glow rad="1524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"This gospel of the kingdom shall be preached in the whole world as a testimony to all the nations, </a:t>
            </a:r>
            <a:b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and then the end will come.”</a:t>
            </a:r>
          </a:p>
        </p:txBody>
      </p:sp>
    </p:spTree>
    <p:extLst>
      <p:ext uri="{BB962C8B-B14F-4D97-AF65-F5344CB8AC3E}">
        <p14:creationId xmlns:p14="http://schemas.microsoft.com/office/powerpoint/2010/main" val="293638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224548"/>
            <a:ext cx="12192000" cy="7616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Second seal; a red horse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35268" y="1293542"/>
            <a:ext cx="10721463" cy="519368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rider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: holding a sword</a:t>
            </a: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  <a:p>
            <a:pPr marL="857250" indent="-857250" algn="l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War -OR- slaughter/persecution?</a:t>
            </a:r>
          </a:p>
          <a:p>
            <a:pPr marL="857250" indent="-857250" algn="l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Sword- </a:t>
            </a:r>
            <a:r>
              <a:rPr lang="en-US" sz="5000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machaira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(used for sacrifice, not war)</a:t>
            </a:r>
          </a:p>
          <a:p>
            <a:pPr marL="857250" indent="-857250" algn="l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Slaughter of believers/ </a:t>
            </a:r>
            <a:r>
              <a:rPr lang="en-US" sz="5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persecution</a:t>
            </a:r>
          </a:p>
          <a:p>
            <a:pPr marL="857250" indent="-857250" algn="l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Power to take peace</a:t>
            </a:r>
          </a:p>
          <a:p>
            <a:pPr>
              <a:spcBef>
                <a:spcPts val="3000"/>
              </a:spcBef>
              <a:buClr>
                <a:srgbClr val="92D050"/>
              </a:buClr>
              <a:buSzPct val="100000"/>
            </a:pPr>
            <a:endParaRPr lang="en-US" sz="65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7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71793"/>
            <a:ext cx="12192000" cy="7616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600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Matthew 10:34-39 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54000" y="833438"/>
            <a:ext cx="11684000" cy="565378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92D050"/>
              </a:buClr>
              <a:buSzPct val="100000"/>
            </a:pPr>
            <a:r>
              <a:rPr lang="en-US" sz="46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34</a:t>
            </a:r>
            <a:r>
              <a:rPr lang="en-US" sz="46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“Do not suppose that I have come to </a:t>
            </a:r>
            <a:br>
              <a:rPr lang="en-US" sz="46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</a:br>
            <a:r>
              <a:rPr lang="en-US" sz="46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bring peace to the earth. </a:t>
            </a:r>
            <a:r>
              <a:rPr lang="en-US" sz="4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I did not come to bring peace, but a sword (</a:t>
            </a:r>
            <a:r>
              <a:rPr lang="en-US" sz="4600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machaira</a:t>
            </a:r>
            <a:r>
              <a:rPr lang="en-US" sz="4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)</a:t>
            </a:r>
            <a:r>
              <a:rPr lang="en-US" sz="46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. </a:t>
            </a:r>
            <a:br>
              <a:rPr lang="en-US" sz="46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</a:br>
            <a:r>
              <a:rPr lang="en-US" sz="46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35</a:t>
            </a:r>
            <a:r>
              <a:rPr lang="en-US" sz="46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For I have come to turn ‘a man against his father, a daughter against her mother…’ …</a:t>
            </a:r>
            <a:br>
              <a:rPr lang="en-US" sz="46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</a:br>
            <a:r>
              <a:rPr lang="en-US" sz="46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38</a:t>
            </a:r>
            <a:r>
              <a:rPr lang="en-US" sz="46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Whoever does not take up their cross and follow me is not worthy of me. </a:t>
            </a:r>
            <a:r>
              <a:rPr lang="en-US" sz="46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39</a:t>
            </a:r>
            <a:r>
              <a:rPr lang="en-US" sz="46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Whoever finds their life will lose it, and whoever loses their life for my sake will find it.”</a:t>
            </a:r>
          </a:p>
          <a:p>
            <a:pPr>
              <a:spcBef>
                <a:spcPts val="3000"/>
              </a:spcBef>
              <a:buClr>
                <a:srgbClr val="92D050"/>
              </a:buClr>
              <a:buSzPct val="100000"/>
            </a:pPr>
            <a:endParaRPr lang="en-US" sz="65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6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72" y="1211565"/>
            <a:ext cx="114666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red horse always follows </a:t>
            </a:r>
            <a:b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white horse: </a:t>
            </a:r>
            <a:r>
              <a:rPr lang="en-US" sz="6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wherever </a:t>
            </a:r>
            <a:br>
              <a:rPr lang="en-US" sz="6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6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Gospel is preached there </a:t>
            </a:r>
            <a:br>
              <a:rPr lang="en-US" sz="6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6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will be persecution</a:t>
            </a:r>
          </a:p>
        </p:txBody>
      </p:sp>
    </p:spTree>
    <p:extLst>
      <p:ext uri="{BB962C8B-B14F-4D97-AF65-F5344CB8AC3E}">
        <p14:creationId xmlns:p14="http://schemas.microsoft.com/office/powerpoint/2010/main" val="28995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71793"/>
            <a:ext cx="12192000" cy="7616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700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Matthew 5:10-12 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54000" y="989555"/>
            <a:ext cx="11684000" cy="565378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92D050"/>
              </a:buClr>
              <a:buSzPct val="100000"/>
            </a:pPr>
            <a:r>
              <a:rPr lang="en-US" sz="47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10</a:t>
            </a:r>
            <a:r>
              <a:rPr lang="en-US" sz="47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Blessed are those who are persecuted because of righteousness, for theirs is the kingdom of heaven. </a:t>
            </a:r>
            <a:r>
              <a:rPr lang="en-US" sz="47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11</a:t>
            </a:r>
            <a:r>
              <a:rPr lang="en-US" sz="47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“Blessed are you when people insult you, persecute you and falsely say all kinds of evil against you because of me. </a:t>
            </a:r>
            <a:r>
              <a:rPr lang="en-US" sz="47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12</a:t>
            </a:r>
            <a:r>
              <a:rPr lang="en-US" sz="47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Rejoice and be glad, because great is your reward in heaven, for in the same way they persecuted the prophets who were before you. </a:t>
            </a:r>
          </a:p>
        </p:txBody>
      </p:sp>
    </p:spTree>
    <p:extLst>
      <p:ext uri="{BB962C8B-B14F-4D97-AF65-F5344CB8AC3E}">
        <p14:creationId xmlns:p14="http://schemas.microsoft.com/office/powerpoint/2010/main" val="94620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224548"/>
            <a:ext cx="12192000" cy="7616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Berlin Sans FB" panose="020E0602020502020306" pitchFamily="34" charset="0"/>
              </a:rPr>
              <a:t>Third seal; a black horse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35268" y="1293542"/>
            <a:ext cx="10721463" cy="519368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000" dirty="0">
                <a:solidFill>
                  <a:srgbClr val="92D050"/>
                </a:solidFill>
                <a:effectLst>
                  <a:glow>
                    <a:schemeClr val="tx1"/>
                  </a:glow>
                </a:effectLst>
                <a:latin typeface="Berlin Sans FB" panose="020E0602020502020306" pitchFamily="34" charset="0"/>
              </a:rPr>
              <a:t>The rider</a:t>
            </a:r>
            <a:r>
              <a:rPr lang="en-US" sz="5000" dirty="0"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Berlin Sans FB" panose="020E0602020502020306" pitchFamily="34" charset="0"/>
              </a:rPr>
              <a:t>: holding a pair of scales</a:t>
            </a:r>
          </a:p>
          <a:p>
            <a:pPr marL="857250" indent="-85725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Berlin Sans FB" panose="020E0602020502020306" pitchFamily="34" charset="0"/>
              </a:rPr>
              <a:t>Famine -OR- economic hardship?</a:t>
            </a:r>
          </a:p>
          <a:p>
            <a:pPr marL="857250" indent="-85725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Berlin Sans FB" panose="020E0602020502020306" pitchFamily="34" charset="0"/>
              </a:rPr>
              <a:t>Famine is included in the fourth seal</a:t>
            </a:r>
          </a:p>
          <a:p>
            <a:pPr marL="857250" indent="-85725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Berlin Sans FB" panose="020E0602020502020306" pitchFamily="34" charset="0"/>
              </a:rPr>
              <a:t>In Scripture, to eat bread by weight is a condition of economic hardship</a:t>
            </a:r>
          </a:p>
          <a:p>
            <a:pPr marL="857250" indent="-85725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Berlin Sans FB" panose="020E0602020502020306" pitchFamily="34" charset="0"/>
              </a:rPr>
              <a:t>Another form of persecution</a:t>
            </a:r>
            <a:endParaRPr lang="en-US" sz="65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86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224548"/>
            <a:ext cx="12192000" cy="7616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Berlin Sans FB" panose="020E0602020502020306" pitchFamily="34" charset="0"/>
              </a:rPr>
              <a:t>Third seal; a black horse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35268" y="1293542"/>
            <a:ext cx="10830199" cy="519368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Berlin Sans FB" panose="020E0602020502020306" pitchFamily="34" charset="0"/>
              </a:rPr>
              <a:t>This will be visibly presented later- only those who take the mark of the beast can buy and sell (Rev. 13:17)</a:t>
            </a:r>
          </a:p>
          <a:p>
            <a:pPr marL="857250" indent="-85725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Second and third horse belong together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-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some believers are slaughtered; others suffer poverty and hardship</a:t>
            </a:r>
          </a:p>
        </p:txBody>
      </p:sp>
    </p:spTree>
    <p:extLst>
      <p:ext uri="{BB962C8B-B14F-4D97-AF65-F5344CB8AC3E}">
        <p14:creationId xmlns:p14="http://schemas.microsoft.com/office/powerpoint/2010/main" val="151870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224548"/>
            <a:ext cx="12192000" cy="7616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Fourth seal; a pale (sickly color) horse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35268" y="986193"/>
            <a:ext cx="10721463" cy="550103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Symbolic of disease and death</a:t>
            </a:r>
          </a:p>
          <a:p>
            <a:pPr algn="l"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rider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: Death (Hades close behind)</a:t>
            </a: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  <a:p>
            <a:pPr marL="857250" indent="-857250" algn="l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Death in its most universal form </a:t>
            </a:r>
          </a:p>
          <a:p>
            <a:pPr marL="857250" indent="-857250" algn="l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Affects both believers &amp; unbelievers because they are both in the world</a:t>
            </a:r>
          </a:p>
          <a:p>
            <a:pPr marL="857250" indent="-857250" algn="l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Power over a designated sphere was given to him- a fourth part, no more</a:t>
            </a:r>
          </a:p>
          <a:p>
            <a:pPr>
              <a:spcBef>
                <a:spcPts val="3000"/>
              </a:spcBef>
              <a:buClr>
                <a:srgbClr val="92D050"/>
              </a:buClr>
              <a:buSzPct val="100000"/>
            </a:pPr>
            <a:endParaRPr lang="en-US" sz="65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8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447572"/>
            <a:ext cx="12192000" cy="7616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Rooted in </a:t>
            </a:r>
            <a:r>
              <a:rPr lang="en-US" sz="5000" u="sng" dirty="0">
                <a:ln w="15875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Ezekiel 14:21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35268" y="1528060"/>
            <a:ext cx="10721463" cy="550103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“For this is what the Sovereign LORD says: How much worse will it be when I send against Jerusalem </a:t>
            </a:r>
            <a:r>
              <a:rPr lang="en-US" sz="5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my four dreadful judgments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—</a:t>
            </a:r>
            <a:r>
              <a:rPr lang="en-US" sz="5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sword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and </a:t>
            </a:r>
            <a:r>
              <a:rPr lang="en-US" sz="5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famine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and </a:t>
            </a:r>
            <a:r>
              <a:rPr lang="en-US" sz="5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wild beasts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and </a:t>
            </a:r>
            <a:r>
              <a:rPr lang="en-US" sz="5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plague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—to kill its men and their animals!” </a:t>
            </a:r>
            <a:endParaRPr lang="en-US" sz="65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6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735268" y="355601"/>
            <a:ext cx="10721463" cy="613162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Kill by sword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: Not </a:t>
            </a:r>
            <a:r>
              <a:rPr lang="en-US" sz="5000" i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machaira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(second seal) but </a:t>
            </a:r>
            <a:r>
              <a:rPr lang="en-US" sz="5000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rhomphaia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- large sword meaning </a:t>
            </a:r>
            <a:r>
              <a:rPr lang="en-US" sz="5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war!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  <a:p>
            <a:pPr marL="857250" indent="-857250" algn="l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In time of war, famine and plague often follows </a:t>
            </a:r>
          </a:p>
          <a:p>
            <a:pPr marL="857250" indent="-857250" algn="l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Throughout the church age death reigns through various forms (war, famine, plague, wild beasts)</a:t>
            </a:r>
          </a:p>
        </p:txBody>
      </p:sp>
    </p:spTree>
    <p:extLst>
      <p:ext uri="{BB962C8B-B14F-4D97-AF65-F5344CB8AC3E}">
        <p14:creationId xmlns:p14="http://schemas.microsoft.com/office/powerpoint/2010/main" val="6217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414867" y="152400"/>
            <a:ext cx="11362266" cy="475982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</a:pPr>
            <a:r>
              <a:rPr lang="en-US" sz="42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Summary of the four horsemen:</a:t>
            </a:r>
          </a:p>
          <a:p>
            <a:pPr marL="914400" indent="-914400" algn="l">
              <a:lnSpc>
                <a:spcPct val="85000"/>
              </a:lnSpc>
              <a:spcBef>
                <a:spcPts val="1200"/>
              </a:spcBef>
              <a:buClr>
                <a:srgbClr val="92D050"/>
              </a:buClr>
              <a:buSzPct val="100000"/>
              <a:buFont typeface="+mj-lt"/>
              <a:buAutoNum type="arabicPeriod"/>
            </a:pPr>
            <a:r>
              <a:rPr lang="en-US" sz="42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rider on the white horse is Jesus Christ </a:t>
            </a:r>
          </a:p>
          <a:p>
            <a:pPr marL="914400" indent="-914400" algn="l">
              <a:lnSpc>
                <a:spcPct val="85000"/>
              </a:lnSpc>
              <a:spcBef>
                <a:spcPts val="1200"/>
              </a:spcBef>
              <a:buClr>
                <a:srgbClr val="92D050"/>
              </a:buClr>
              <a:buSzPct val="100000"/>
              <a:buFont typeface="+mj-lt"/>
              <a:buAutoNum type="arabicPeriod"/>
            </a:pPr>
            <a:r>
              <a:rPr lang="en-US" sz="42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rider on the red horse represents </a:t>
            </a:r>
            <a:br>
              <a:rPr lang="en-US" sz="42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2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persecution of the Church through slaughter </a:t>
            </a:r>
          </a:p>
          <a:p>
            <a:pPr marL="914400" indent="-914400" algn="l">
              <a:lnSpc>
                <a:spcPct val="85000"/>
              </a:lnSpc>
              <a:spcBef>
                <a:spcPts val="1200"/>
              </a:spcBef>
              <a:buClr>
                <a:srgbClr val="92D050"/>
              </a:buClr>
              <a:buSzPct val="100000"/>
              <a:buFont typeface="+mj-lt"/>
              <a:buAutoNum type="arabicPeriod"/>
            </a:pPr>
            <a:r>
              <a:rPr lang="en-US" sz="42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rider on the black horse represents persecution of the Church through injustice, economic hardship, and poverty </a:t>
            </a:r>
          </a:p>
          <a:p>
            <a:pPr marL="914400" indent="-914400" algn="l">
              <a:lnSpc>
                <a:spcPct val="85000"/>
              </a:lnSpc>
              <a:spcBef>
                <a:spcPts val="1200"/>
              </a:spcBef>
              <a:buClr>
                <a:srgbClr val="92D050"/>
              </a:buClr>
              <a:buSzPct val="100000"/>
              <a:buFont typeface="+mj-lt"/>
              <a:buAutoNum type="arabicPeriod"/>
            </a:pPr>
            <a:r>
              <a:rPr lang="en-US" sz="42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rider on the pale horse represents Death: the sword (war), famine, plague, wild beasts</a:t>
            </a:r>
          </a:p>
          <a:p>
            <a:pPr algn="l">
              <a:spcBef>
                <a:spcPts val="1200"/>
              </a:spcBef>
              <a:buClr>
                <a:srgbClr val="92D050"/>
              </a:buClr>
              <a:buSzPct val="100000"/>
            </a:pPr>
            <a:endParaRPr lang="en-US" sz="5000" dirty="0">
              <a:solidFill>
                <a:srgbClr val="92D050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72" y="1702218"/>
            <a:ext cx="1146665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‘The will’ is not proof of ownership, but rather </a:t>
            </a:r>
            <a:r>
              <a:rPr lang="en-US" sz="6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how </a:t>
            </a:r>
            <a:br>
              <a:rPr lang="en-US" sz="6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6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He will take possession</a:t>
            </a:r>
          </a:p>
        </p:txBody>
      </p:sp>
    </p:spTree>
    <p:extLst>
      <p:ext uri="{BB962C8B-B14F-4D97-AF65-F5344CB8AC3E}">
        <p14:creationId xmlns:p14="http://schemas.microsoft.com/office/powerpoint/2010/main" val="172567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666" y="618485"/>
            <a:ext cx="10237595" cy="495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6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Seals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- suffering for the church</a:t>
            </a:r>
          </a:p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6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Trumpets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- God’s warnings for  </a:t>
            </a:r>
            <a:b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                 the world </a:t>
            </a:r>
          </a:p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6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Bowls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- the judgments of God </a:t>
            </a:r>
            <a:b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          poured out</a:t>
            </a:r>
            <a:endParaRPr lang="en-US" sz="6500" dirty="0">
              <a:solidFill>
                <a:srgbClr val="92D050"/>
              </a:solidFill>
              <a:effectLst>
                <a:glow rad="127000">
                  <a:schemeClr val="tx1"/>
                </a:glow>
                <a:outerShdw blurRad="38100" dist="38100" dir="2700000" algn="ctr" rotWithShape="0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50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72" y="1702218"/>
            <a:ext cx="1146665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Week 12: </a:t>
            </a:r>
          </a:p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Four Seals, Four Horsemen (Revelation 6:1-8)</a:t>
            </a:r>
          </a:p>
        </p:txBody>
      </p:sp>
    </p:spTree>
    <p:extLst>
      <p:ext uri="{BB962C8B-B14F-4D97-AF65-F5344CB8AC3E}">
        <p14:creationId xmlns:p14="http://schemas.microsoft.com/office/powerpoint/2010/main" val="13322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224548"/>
            <a:ext cx="12192000" cy="7616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First seal; a white horse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35268" y="1443738"/>
            <a:ext cx="10721463" cy="504348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The rider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:</a:t>
            </a: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holding a bow, wears a crown </a:t>
            </a:r>
          </a:p>
          <a:p>
            <a:pPr marL="857250" indent="-85725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Anti-Christ -OR- Christ?</a:t>
            </a:r>
          </a:p>
          <a:p>
            <a:pPr marL="857250" indent="-85725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Jesus Christ 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riding forth and conquering through the </a:t>
            </a: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Gospel </a:t>
            </a:r>
          </a:p>
          <a:p>
            <a:pPr>
              <a:spcBef>
                <a:spcPts val="3000"/>
              </a:spcBef>
              <a:buClr>
                <a:srgbClr val="92D050"/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Here’s why…</a:t>
            </a:r>
            <a:endParaRPr lang="en-US" sz="6500" dirty="0">
              <a:solidFill>
                <a:schemeClr val="bg1"/>
              </a:solidFill>
              <a:effectLst>
                <a:glow rad="1524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2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224548"/>
            <a:ext cx="12192000" cy="7616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Jesus Christ 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conquering through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the Gospel 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35259" y="1226634"/>
            <a:ext cx="11436607" cy="526059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1200"/>
              </a:spcBef>
              <a:buClr>
                <a:srgbClr val="92D050"/>
              </a:buClr>
              <a:buSzPct val="100000"/>
              <a:buFont typeface="+mj-lt"/>
              <a:buAutoNum type="arabicParenR"/>
            </a:pPr>
            <a:r>
              <a:rPr lang="en-US" sz="5000" u="sng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Psalm 45:3-6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b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3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Gird your sword upon your side, </a:t>
            </a:r>
            <a:b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O mighty one; clothe yourself with splendor and majesty. </a:t>
            </a:r>
            <a:r>
              <a:rPr lang="en-US" sz="50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4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In your majesty ride forth victoriously in behalf of truth, humility and righteousness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; let your </a:t>
            </a:r>
            <a:b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right hand display awesome deeds. </a:t>
            </a:r>
          </a:p>
        </p:txBody>
      </p:sp>
    </p:spTree>
    <p:extLst>
      <p:ext uri="{BB962C8B-B14F-4D97-AF65-F5344CB8AC3E}">
        <p14:creationId xmlns:p14="http://schemas.microsoft.com/office/powerpoint/2010/main" val="2700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224548"/>
            <a:ext cx="12192000" cy="7616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Jesus Christ 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conquering through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the Gospel 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35259" y="1226634"/>
            <a:ext cx="11436607" cy="526059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1200"/>
              </a:spcBef>
              <a:buClr>
                <a:srgbClr val="92D050"/>
              </a:buClr>
              <a:buSzPct val="100000"/>
              <a:buFont typeface="+mj-lt"/>
              <a:buAutoNum type="arabicParenR"/>
            </a:pPr>
            <a:r>
              <a:rPr lang="en-US" sz="5000" u="sng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Psalm 45:3-6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b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5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Let your sharp arrows pierce the hearts of the king’s enemies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; let the nations fall beneath your feet. </a:t>
            </a:r>
            <a:r>
              <a:rPr lang="en-US" sz="50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6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Your throne, O God, will last for ever and ever; a scepter of justice will be the scepter of your kingdom.</a:t>
            </a:r>
          </a:p>
        </p:txBody>
      </p:sp>
    </p:spTree>
    <p:extLst>
      <p:ext uri="{BB962C8B-B14F-4D97-AF65-F5344CB8AC3E}">
        <p14:creationId xmlns:p14="http://schemas.microsoft.com/office/powerpoint/2010/main" val="10274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224548"/>
            <a:ext cx="12192000" cy="7616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Jesus Christ 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conquering through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the Gospel 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35259" y="1226634"/>
            <a:ext cx="11436607" cy="526059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1200"/>
              </a:spcBef>
              <a:buClr>
                <a:srgbClr val="92D050"/>
              </a:buClr>
              <a:buSzPct val="100000"/>
              <a:buFont typeface="+mj-lt"/>
              <a:buAutoNum type="arabicParenR" startAt="2"/>
            </a:pP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“White” always signifies purity in Rev.</a:t>
            </a:r>
          </a:p>
          <a:p>
            <a:pPr marL="914400" indent="-914400" algn="l">
              <a:spcBef>
                <a:spcPts val="2400"/>
              </a:spcBef>
              <a:buClr>
                <a:srgbClr val="92D050"/>
              </a:buClr>
              <a:buSzPct val="100000"/>
              <a:buFont typeface="+mj-lt"/>
              <a:buAutoNum type="arabicParenR" startAt="2"/>
            </a:pP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Jesus has a crown (i.e. king, conqueror) (Rev. 14:14)</a:t>
            </a:r>
          </a:p>
          <a:p>
            <a:pPr marL="914400" indent="-914400" algn="l">
              <a:spcBef>
                <a:spcPts val="2400"/>
              </a:spcBef>
              <a:buClr>
                <a:srgbClr val="92D050"/>
              </a:buClr>
              <a:buSzPct val="100000"/>
              <a:buFont typeface="+mj-lt"/>
              <a:buAutoNum type="arabicParenR" startAt="2"/>
            </a:pP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He has conquered!</a:t>
            </a:r>
          </a:p>
        </p:txBody>
      </p:sp>
    </p:spTree>
    <p:extLst>
      <p:ext uri="{BB962C8B-B14F-4D97-AF65-F5344CB8AC3E}">
        <p14:creationId xmlns:p14="http://schemas.microsoft.com/office/powerpoint/2010/main" val="407156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5722</TotalTime>
  <Words>664</Words>
  <Application>Microsoft Office PowerPoint</Application>
  <PresentationFormat>Widescreen</PresentationFormat>
  <Paragraphs>74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256</cp:revision>
  <dcterms:created xsi:type="dcterms:W3CDTF">2016-11-29T14:13:56Z</dcterms:created>
  <dcterms:modified xsi:type="dcterms:W3CDTF">2017-04-22T19:17:29Z</dcterms:modified>
</cp:coreProperties>
</file>