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8" r:id="rId2"/>
    <p:sldId id="281" r:id="rId3"/>
    <p:sldId id="304" r:id="rId4"/>
    <p:sldId id="446" r:id="rId5"/>
    <p:sldId id="473" r:id="rId6"/>
    <p:sldId id="474" r:id="rId7"/>
    <p:sldId id="475" r:id="rId8"/>
    <p:sldId id="476" r:id="rId9"/>
    <p:sldId id="477" r:id="rId10"/>
    <p:sldId id="478" r:id="rId11"/>
    <p:sldId id="479" r:id="rId12"/>
    <p:sldId id="480" r:id="rId13"/>
    <p:sldId id="481" r:id="rId14"/>
    <p:sldId id="429" r:id="rId15"/>
    <p:sldId id="482" r:id="rId16"/>
    <p:sldId id="48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60000"/>
    <a:srgbClr val="D6E0B4"/>
    <a:srgbClr val="B5FC04"/>
    <a:srgbClr val="AFE13F"/>
    <a:srgbClr val="A9D18E"/>
    <a:srgbClr val="F6F6F6"/>
    <a:srgbClr val="C7C4C4"/>
    <a:srgbClr val="C7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78985" autoAdjust="0"/>
  </p:normalViewPr>
  <p:slideViewPr>
    <p:cSldViewPr snapToGrid="0">
      <p:cViewPr varScale="1">
        <p:scale>
          <a:sx n="49" d="100"/>
          <a:sy n="49" d="100"/>
        </p:scale>
        <p:origin x="54" y="14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7/22/2017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4</a:t>
            </a:fld>
            <a:endParaRPr lang="en-US"/>
          </a:p>
        </p:txBody>
      </p:sp>
    </p:spTree>
    <p:extLst>
      <p:ext uri="{BB962C8B-B14F-4D97-AF65-F5344CB8AC3E}">
        <p14:creationId xmlns:p14="http://schemas.microsoft.com/office/powerpoint/2010/main" val="358363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14</a:t>
            </a:fld>
            <a:endParaRPr lang="en-US"/>
          </a:p>
        </p:txBody>
      </p:sp>
    </p:spTree>
    <p:extLst>
      <p:ext uri="{BB962C8B-B14F-4D97-AF65-F5344CB8AC3E}">
        <p14:creationId xmlns:p14="http://schemas.microsoft.com/office/powerpoint/2010/main" val="99852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5009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1455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28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5309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959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095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075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1667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6611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0099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7/22/2017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91856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B61-649A-4EDD-BF2D-8D18F49DFD63}" type="datetimeFigureOut">
              <a:rPr lang="en-US" smtClean="0"/>
              <a:t>7/22/2017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3298344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92000"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two witnesses</a:t>
            </a:r>
          </a:p>
        </p:txBody>
      </p:sp>
      <p:sp>
        <p:nvSpPr>
          <p:cNvPr id="4" name="Content Placeholder 3"/>
          <p:cNvSpPr txBox="1">
            <a:spLocks/>
          </p:cNvSpPr>
          <p:nvPr/>
        </p:nvSpPr>
        <p:spPr>
          <a:xfrm>
            <a:off x="653144" y="845008"/>
            <a:ext cx="11364686" cy="591071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85000"/>
              </a:lnSpc>
              <a:spcBef>
                <a:spcPts val="0"/>
              </a:spcBef>
              <a:spcAft>
                <a:spcPts val="600"/>
              </a:spcAft>
              <a:buClr>
                <a:srgbClr val="92D050"/>
              </a:buClr>
              <a:buSzPct val="100000"/>
            </a:pPr>
            <a:r>
              <a:rPr lang="en-US" sz="48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3</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I will give power (authority) to my two witnesses, and they will prophesy for 1,260 days, clothed in sackcloth.” </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1,260 days</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42 months</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3.5 years</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 time, times and half a time</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It is a picture- </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It represents the period </a:t>
            </a:r>
            <a:b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of affliction towards the church; </a:t>
            </a:r>
            <a:b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present gospel age</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Becomes clearer in chapters 12 &amp; 13</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250413" y="-125468"/>
            <a:ext cx="3599951"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3-6</a:t>
            </a:r>
          </a:p>
        </p:txBody>
      </p:sp>
    </p:spTree>
    <p:extLst>
      <p:ext uri="{BB962C8B-B14F-4D97-AF65-F5344CB8AC3E}">
        <p14:creationId xmlns:p14="http://schemas.microsoft.com/office/powerpoint/2010/main" val="270348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045028" y="0"/>
            <a:ext cx="11146971"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 persecuted</a:t>
            </a:r>
          </a:p>
        </p:txBody>
      </p:sp>
      <p:sp>
        <p:nvSpPr>
          <p:cNvPr id="4" name="Content Placeholder 3"/>
          <p:cNvSpPr txBox="1">
            <a:spLocks/>
          </p:cNvSpPr>
          <p:nvPr/>
        </p:nvSpPr>
        <p:spPr>
          <a:xfrm>
            <a:off x="653144" y="845008"/>
            <a:ext cx="11364686" cy="591071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spcBef>
                <a:spcPts val="0"/>
              </a:spcBef>
              <a:spcAft>
                <a:spcPts val="600"/>
              </a:spcAft>
              <a:buClr>
                <a:srgbClr val="92D050"/>
              </a:buClr>
              <a:buSzPct val="100000"/>
            </a:pP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beast</a:t>
            </a:r>
          </a:p>
          <a:p>
            <a:pPr marL="914400" indent="-914400" algn="l">
              <a:spcBef>
                <a:spcPts val="0"/>
              </a:spcBef>
              <a:spcAft>
                <a:spcPts val="12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Introduced here, but more fully explained in chapter 13</a:t>
            </a:r>
          </a:p>
          <a:p>
            <a:pPr marL="914400" indent="-914400" algn="l">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Taken from Daniel 7 which explains that the last beast prophesied by Daniel persecutes ‘the saints,’ ‘the people of the Most High’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not two individuals</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250413" y="-125468"/>
            <a:ext cx="3599951"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7-10</a:t>
            </a:r>
          </a:p>
        </p:txBody>
      </p:sp>
    </p:spTree>
    <p:extLst>
      <p:ext uri="{BB962C8B-B14F-4D97-AF65-F5344CB8AC3E}">
        <p14:creationId xmlns:p14="http://schemas.microsoft.com/office/powerpoint/2010/main" val="203597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045028" y="0"/>
            <a:ext cx="11146971"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 persecuted</a:t>
            </a:r>
          </a:p>
        </p:txBody>
      </p:sp>
      <p:sp>
        <p:nvSpPr>
          <p:cNvPr id="4" name="Content Placeholder 3"/>
          <p:cNvSpPr txBox="1">
            <a:spLocks/>
          </p:cNvSpPr>
          <p:nvPr/>
        </p:nvSpPr>
        <p:spPr>
          <a:xfrm>
            <a:off x="653143" y="845008"/>
            <a:ext cx="11538855" cy="591071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spcBef>
                <a:spcPts val="0"/>
              </a:spcBef>
              <a:spcAft>
                <a:spcPts val="600"/>
              </a:spcAft>
              <a:buClr>
                <a:srgbClr val="92D050"/>
              </a:buClr>
              <a:buSzPct val="100000"/>
            </a:pP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Church faithfully completes its witness </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 the 5th seal: The martyrs asked, “How long” before they are avenged. They were told that they had to rest until the number of those who were to be killed was completed. Here it is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vs. 7</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“Where their Lord was crucified” -picture of the ungodly, persecuting world which seeks to silence the witness of Jesus</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250413" y="-125468"/>
            <a:ext cx="3599951"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7-10</a:t>
            </a:r>
          </a:p>
        </p:txBody>
      </p:sp>
    </p:spTree>
    <p:extLst>
      <p:ext uri="{BB962C8B-B14F-4D97-AF65-F5344CB8AC3E}">
        <p14:creationId xmlns:p14="http://schemas.microsoft.com/office/powerpoint/2010/main" val="426459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91999"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Rapture</a:t>
            </a:r>
          </a:p>
        </p:txBody>
      </p:sp>
      <p:sp>
        <p:nvSpPr>
          <p:cNvPr id="4" name="Content Placeholder 3"/>
          <p:cNvSpPr txBox="1">
            <a:spLocks/>
          </p:cNvSpPr>
          <p:nvPr/>
        </p:nvSpPr>
        <p:spPr>
          <a:xfrm>
            <a:off x="653144" y="845008"/>
            <a:ext cx="11364686" cy="591071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“breath of life from God” entered them- exact phrase borrowed from Ezekiel 37, where the prophet sees Israel as dry bones that are resurrected</a:t>
            </a:r>
          </a:p>
          <a:p>
            <a:pPr marL="914400" indent="-914400" algn="l">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Church—still under the symbolism of the two witnesses—now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hears a loud voice, “Come up here.”</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 Church ascends to heaven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in a cloud of glory</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250413" y="-125468"/>
            <a:ext cx="3599951"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11-12</a:t>
            </a:r>
          </a:p>
        </p:txBody>
      </p:sp>
    </p:spTree>
    <p:extLst>
      <p:ext uri="{BB962C8B-B14F-4D97-AF65-F5344CB8AC3E}">
        <p14:creationId xmlns:p14="http://schemas.microsoft.com/office/powerpoint/2010/main" val="337782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92000" cy="696461"/>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2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1 Thessalonians 4:15-17</a:t>
            </a:r>
          </a:p>
        </p:txBody>
      </p:sp>
      <p:sp>
        <p:nvSpPr>
          <p:cNvPr id="8" name="Content Placeholder 3"/>
          <p:cNvSpPr txBox="1">
            <a:spLocks/>
          </p:cNvSpPr>
          <p:nvPr/>
        </p:nvSpPr>
        <p:spPr>
          <a:xfrm>
            <a:off x="341970" y="841698"/>
            <a:ext cx="11508059" cy="5675939"/>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415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15</a:t>
            </a:r>
            <a:r>
              <a:rPr lang="en-US" sz="415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According to the Lord’s word, we tell you that we who are still alive, who are left until the coming of the Lord, will certainly not precede those who have fallen asleep. </a:t>
            </a:r>
            <a:r>
              <a:rPr lang="en-US" sz="415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16</a:t>
            </a:r>
            <a:r>
              <a:rPr lang="en-US" sz="415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For the Lord himself will come down from heaven, </a:t>
            </a:r>
            <a:r>
              <a:rPr lang="en-US" sz="4150" dirty="0">
                <a:solidFill>
                  <a:srgbClr val="92D050"/>
                </a:solidFill>
                <a:effectLst>
                  <a:glow rad="152400">
                    <a:schemeClr val="tx1"/>
                  </a:glow>
                  <a:outerShdw blurRad="38100" dist="38100" dir="2700000" algn="tl">
                    <a:schemeClr val="tx1"/>
                  </a:outerShdw>
                </a:effectLst>
                <a:latin typeface="Berlin Sans FB" panose="020E0602020502020306" pitchFamily="34" charset="0"/>
              </a:rPr>
              <a:t>with a loud command</a:t>
            </a:r>
            <a:r>
              <a:rPr lang="en-US" sz="415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with the voice of the archangel and with the trumpet call of God, and </a:t>
            </a:r>
            <a:r>
              <a:rPr lang="en-US" sz="4150" dirty="0">
                <a:solidFill>
                  <a:srgbClr val="92D050"/>
                </a:solidFill>
                <a:effectLst>
                  <a:glow rad="152400">
                    <a:schemeClr val="tx1"/>
                  </a:glow>
                  <a:outerShdw blurRad="38100" dist="38100" dir="2700000" algn="tl">
                    <a:schemeClr val="tx1"/>
                  </a:outerShdw>
                </a:effectLst>
                <a:latin typeface="Berlin Sans FB" panose="020E0602020502020306" pitchFamily="34" charset="0"/>
              </a:rPr>
              <a:t>the dead in Christ will rise first</a:t>
            </a:r>
            <a:r>
              <a:rPr lang="en-US" sz="415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415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17</a:t>
            </a:r>
            <a:r>
              <a:rPr lang="en-US" sz="415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4150" dirty="0">
                <a:solidFill>
                  <a:srgbClr val="92D050"/>
                </a:solidFill>
                <a:effectLst>
                  <a:glow rad="152400">
                    <a:schemeClr val="tx1"/>
                  </a:glow>
                  <a:outerShdw blurRad="38100" dist="38100" dir="2700000" algn="tl">
                    <a:schemeClr val="tx1"/>
                  </a:outerShdw>
                </a:effectLst>
                <a:latin typeface="Berlin Sans FB" panose="020E0602020502020306" pitchFamily="34" charset="0"/>
              </a:rPr>
              <a:t>After that, we who are still alive</a:t>
            </a:r>
            <a:r>
              <a:rPr lang="en-US" sz="415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and are left will be caught up together with them </a:t>
            </a:r>
            <a:r>
              <a:rPr lang="en-US" sz="4150" dirty="0">
                <a:solidFill>
                  <a:srgbClr val="92D050"/>
                </a:solidFill>
                <a:effectLst>
                  <a:glow rad="152400">
                    <a:schemeClr val="tx1"/>
                  </a:glow>
                  <a:outerShdw blurRad="38100" dist="38100" dir="2700000" algn="tl">
                    <a:schemeClr val="tx1"/>
                  </a:outerShdw>
                </a:effectLst>
                <a:latin typeface="Berlin Sans FB" panose="020E0602020502020306" pitchFamily="34" charset="0"/>
              </a:rPr>
              <a:t>in the clouds to meet the Lord in the air</a:t>
            </a:r>
            <a:r>
              <a:rPr lang="en-US" sz="415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And so we will be with the Lord forever.</a:t>
            </a:r>
          </a:p>
        </p:txBody>
      </p:sp>
    </p:spTree>
    <p:extLst>
      <p:ext uri="{BB962C8B-B14F-4D97-AF65-F5344CB8AC3E}">
        <p14:creationId xmlns:p14="http://schemas.microsoft.com/office/powerpoint/2010/main" val="2463728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91999"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Rapture</a:t>
            </a:r>
          </a:p>
        </p:txBody>
      </p:sp>
      <p:sp>
        <p:nvSpPr>
          <p:cNvPr id="4" name="Content Placeholder 3"/>
          <p:cNvSpPr txBox="1">
            <a:spLocks/>
          </p:cNvSpPr>
          <p:nvPr/>
        </p:nvSpPr>
        <p:spPr>
          <a:xfrm>
            <a:off x="653144" y="1011676"/>
            <a:ext cx="11364686" cy="574404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We will examine the Lord’s return MUCH more in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chapter 19 </a:t>
            </a:r>
          </a:p>
          <a:p>
            <a:pPr marL="914400" indent="-914400" algn="l">
              <a:spcBef>
                <a:spcPts val="0"/>
              </a:spcBef>
              <a:spcAft>
                <a:spcPts val="12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This </a:t>
            </a:r>
            <a:r>
              <a:rPr lang="en-US" sz="48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seems</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to be the rapture of the Church, the second coming of Christ: </a:t>
            </a:r>
            <a:b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it doesn’t happen until God’s people have gone through great tribulation and persecution</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250413" y="-125468"/>
            <a:ext cx="3599951"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11-12</a:t>
            </a:r>
          </a:p>
        </p:txBody>
      </p:sp>
    </p:spTree>
    <p:extLst>
      <p:ext uri="{BB962C8B-B14F-4D97-AF65-F5344CB8AC3E}">
        <p14:creationId xmlns:p14="http://schemas.microsoft.com/office/powerpoint/2010/main" val="357794758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1702218"/>
            <a:ext cx="11466656" cy="3093154"/>
          </a:xfrm>
          <a:prstGeom prst="rect">
            <a:avLst/>
          </a:prstGeom>
          <a:noFill/>
        </p:spPr>
        <p:txBody>
          <a:bodyPr wrap="square" rtlCol="0">
            <a:spAutoFit/>
          </a:bodyPr>
          <a:lstStyle/>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We must continue to be </a:t>
            </a:r>
            <a:b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b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the Lampstand until </a:t>
            </a:r>
            <a:b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b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our testimony is finished</a:t>
            </a:r>
            <a:r>
              <a:rPr lang="en-US" sz="6500" i="1"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a:t>
            </a:r>
          </a:p>
        </p:txBody>
      </p:sp>
    </p:spTree>
    <p:extLst>
      <p:ext uri="{BB962C8B-B14F-4D97-AF65-F5344CB8AC3E}">
        <p14:creationId xmlns:p14="http://schemas.microsoft.com/office/powerpoint/2010/main" val="2429513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1702218"/>
            <a:ext cx="11466656" cy="3093154"/>
          </a:xfrm>
          <a:prstGeom prst="rect">
            <a:avLst/>
          </a:prstGeom>
          <a:noFill/>
        </p:spPr>
        <p:txBody>
          <a:bodyPr wrap="square" rtlCol="0">
            <a:spAutoFit/>
          </a:bodyPr>
          <a:lstStyle/>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Week 22: </a:t>
            </a:r>
          </a:p>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The Rapture?</a:t>
            </a:r>
          </a:p>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(Revelation 11:1-12)</a:t>
            </a:r>
          </a:p>
        </p:txBody>
      </p:sp>
    </p:spTree>
    <p:extLst>
      <p:ext uri="{BB962C8B-B14F-4D97-AF65-F5344CB8AC3E}">
        <p14:creationId xmlns:p14="http://schemas.microsoft.com/office/powerpoint/2010/main" val="13322048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Important links to Rev 11:</a:t>
            </a:r>
          </a:p>
        </p:txBody>
      </p:sp>
      <p:sp>
        <p:nvSpPr>
          <p:cNvPr id="4" name="Content Placeholder 3"/>
          <p:cNvSpPr txBox="1">
            <a:spLocks/>
          </p:cNvSpPr>
          <p:nvPr/>
        </p:nvSpPr>
        <p:spPr>
          <a:xfrm>
            <a:off x="407964" y="885371"/>
            <a:ext cx="11577710" cy="5779399"/>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400"/>
              </a:spcAft>
              <a:buClr>
                <a:srgbClr val="92D050"/>
              </a:buClr>
              <a:buSzPct val="100000"/>
              <a:buFont typeface="Calibri" panose="020F0502020204030204" pitchFamily="34" charset="0"/>
              <a:buChar char="●"/>
            </a:pP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Zechariah 4</a:t>
            </a:r>
          </a:p>
          <a:p>
            <a:pPr marL="1371600" lvl="1" indent="-914400" algn="l">
              <a:spcBef>
                <a:spcPts val="0"/>
              </a:spcBef>
              <a:spcAft>
                <a:spcPts val="400"/>
              </a:spcAft>
              <a:buClr>
                <a:srgbClr val="92D050"/>
              </a:buClr>
              <a:buSzPct val="100000"/>
              <a:buFont typeface="Courier New" panose="02070309020205020404" pitchFamily="49" charset="0"/>
              <a:buChar char="»"/>
            </a:pP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Plumb line/ measuring</a:t>
            </a:r>
          </a:p>
          <a:p>
            <a:pPr marL="1371600" lvl="1" indent="-914400" algn="l">
              <a:spcBef>
                <a:spcPts val="0"/>
              </a:spcBef>
              <a:spcAft>
                <a:spcPts val="400"/>
              </a:spcAft>
              <a:buClr>
                <a:srgbClr val="92D050"/>
              </a:buClr>
              <a:buSzPct val="100000"/>
              <a:buFont typeface="Courier New" panose="02070309020205020404" pitchFamily="49" charset="0"/>
              <a:buChar char="»"/>
            </a:pP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Lampstands and two olive trees</a:t>
            </a:r>
          </a:p>
          <a:p>
            <a:pPr marL="1371600" lvl="1" indent="-914400" algn="l">
              <a:spcBef>
                <a:spcPts val="0"/>
              </a:spcBef>
              <a:spcAft>
                <a:spcPts val="1200"/>
              </a:spcAft>
              <a:buClr>
                <a:srgbClr val="92D050"/>
              </a:buClr>
              <a:buSzPct val="100000"/>
              <a:buFont typeface="Courier New" panose="02070309020205020404" pitchFamily="49" charset="0"/>
              <a:buChar char="»"/>
            </a:pP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Work of the Holy Spirit</a:t>
            </a:r>
          </a:p>
          <a:p>
            <a:pPr marL="914400" indent="-914400" algn="l">
              <a:spcBef>
                <a:spcPts val="0"/>
              </a:spcBef>
              <a:spcAft>
                <a:spcPts val="400"/>
              </a:spcAft>
              <a:buClr>
                <a:srgbClr val="92D050"/>
              </a:buClr>
              <a:buSzPct val="100000"/>
              <a:buFont typeface="Courier New" panose="02070309020205020404" pitchFamily="49" charset="0"/>
              <a:buChar char="●"/>
            </a:pPr>
            <a:r>
              <a:rPr lang="en-US" sz="4800" u="sng"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Revelation 10:9-11</a:t>
            </a:r>
            <a:endPar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a:p>
            <a:pPr marL="1371600" lvl="1" indent="-914400" algn="l">
              <a:spcBef>
                <a:spcPts val="0"/>
              </a:spcBef>
              <a:spcAft>
                <a:spcPts val="400"/>
              </a:spcAft>
              <a:buClr>
                <a:srgbClr val="92D050"/>
              </a:buClr>
              <a:buSzPct val="100000"/>
              <a:buFont typeface="Courier New" panose="02070309020205020404" pitchFamily="49" charset="0"/>
              <a:buChar char="»"/>
            </a:pP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Proclamation</a:t>
            </a:r>
          </a:p>
          <a:p>
            <a:pPr marL="1371600" lvl="1" indent="-914400" algn="l">
              <a:spcBef>
                <a:spcPts val="0"/>
              </a:spcBef>
              <a:spcAft>
                <a:spcPts val="400"/>
              </a:spcAft>
              <a:buClr>
                <a:srgbClr val="92D050"/>
              </a:buClr>
              <a:buSzPct val="100000"/>
              <a:buFont typeface="Courier New" panose="02070309020205020404" pitchFamily="49" charset="0"/>
              <a:buChar char="»"/>
            </a:pP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Persecution</a:t>
            </a:r>
          </a:p>
          <a:p>
            <a:pPr marL="1371600" lvl="1" indent="-914400" algn="l">
              <a:spcBef>
                <a:spcPts val="0"/>
              </a:spcBef>
              <a:spcAft>
                <a:spcPts val="400"/>
              </a:spcAft>
              <a:buClr>
                <a:srgbClr val="92D050"/>
              </a:buClr>
              <a:buSzPct val="100000"/>
              <a:buFont typeface="Courier New" panose="02070309020205020404" pitchFamily="49" charset="0"/>
              <a:buChar char="»"/>
            </a:pPr>
            <a:r>
              <a:rPr lang="en-US" sz="47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true and the false church</a:t>
            </a:r>
          </a:p>
        </p:txBody>
      </p:sp>
    </p:spTree>
    <p:extLst>
      <p:ext uri="{BB962C8B-B14F-4D97-AF65-F5344CB8AC3E}">
        <p14:creationId xmlns:p14="http://schemas.microsoft.com/office/powerpoint/2010/main" val="28765283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828800" y="0"/>
            <a:ext cx="103486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measuring of the temple</a:t>
            </a:r>
          </a:p>
        </p:txBody>
      </p:sp>
      <p:sp>
        <p:nvSpPr>
          <p:cNvPr id="4" name="Content Placeholder 3"/>
          <p:cNvSpPr txBox="1">
            <a:spLocks/>
          </p:cNvSpPr>
          <p:nvPr/>
        </p:nvSpPr>
        <p:spPr>
          <a:xfrm>
            <a:off x="653144" y="910790"/>
            <a:ext cx="11364686" cy="584493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What does this measuring mean? </a:t>
            </a:r>
          </a:p>
          <a:p>
            <a:pPr marL="914400" indent="-914400" algn="l">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temple</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is accepted and protected while the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court</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is rejected</a:t>
            </a:r>
          </a:p>
          <a:p>
            <a:pPr marL="914400" indent="-914400" algn="l">
              <a:spcBef>
                <a:spcPts val="0"/>
              </a:spcBef>
              <a:spcAft>
                <a:spcPts val="600"/>
              </a:spcAft>
              <a:buClr>
                <a:srgbClr val="92D050"/>
              </a:buClr>
              <a:buSzPct val="100000"/>
              <a:buFont typeface="Calibri" panose="020F0502020204030204" pitchFamily="34" charset="0"/>
              <a:buChar char="●"/>
            </a:pP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Temple/sanctuary </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true Church</a:t>
            </a:r>
          </a:p>
          <a:p>
            <a:pPr marL="914400" indent="-914400" algn="l">
              <a:spcBef>
                <a:spcPts val="0"/>
              </a:spcBef>
              <a:spcAft>
                <a:spcPts val="600"/>
              </a:spcAft>
              <a:buClr>
                <a:srgbClr val="92D050"/>
              </a:buClr>
              <a:buSzPct val="100000"/>
              <a:buFont typeface="Calibri" panose="020F0502020204030204" pitchFamily="34" charset="0"/>
              <a:buChar char="●"/>
            </a:pP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Outer court </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outwardly belonging to the church, but not true Christ followers (the world invades nominal Christendom and takes possession of it)</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250413" y="-125468"/>
            <a:ext cx="3599951"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1-2</a:t>
            </a:r>
          </a:p>
        </p:txBody>
      </p:sp>
    </p:spTree>
    <p:extLst>
      <p:ext uri="{BB962C8B-B14F-4D97-AF65-F5344CB8AC3E}">
        <p14:creationId xmlns:p14="http://schemas.microsoft.com/office/powerpoint/2010/main" val="227041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92000"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two witnesses</a:t>
            </a:r>
          </a:p>
        </p:txBody>
      </p:sp>
      <p:sp>
        <p:nvSpPr>
          <p:cNvPr id="4" name="Content Placeholder 3"/>
          <p:cNvSpPr txBox="1">
            <a:spLocks/>
          </p:cNvSpPr>
          <p:nvPr/>
        </p:nvSpPr>
        <p:spPr>
          <a:xfrm>
            <a:off x="653144" y="845008"/>
            <a:ext cx="11364686" cy="591071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spcBef>
                <a:spcPts val="0"/>
              </a:spcBef>
              <a:spcAft>
                <a:spcPts val="600"/>
              </a:spcAft>
              <a:buClr>
                <a:srgbClr val="92D050"/>
              </a:buClr>
              <a:buSzPct val="100000"/>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Who are they? </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Two unnamed individuals who are left after the ‘secret rapture’ of the church to preach the gospel to those who remain before Christ’s second coming</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Enoch and Elijah </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 picture of the corporate church which is called to bear witness to the truth of the Gospel</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250413" y="-125468"/>
            <a:ext cx="3599951"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3-6</a:t>
            </a:r>
          </a:p>
        </p:txBody>
      </p:sp>
    </p:spTree>
    <p:extLst>
      <p:ext uri="{BB962C8B-B14F-4D97-AF65-F5344CB8AC3E}">
        <p14:creationId xmlns:p14="http://schemas.microsoft.com/office/powerpoint/2010/main" val="18971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92000"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two witnesses</a:t>
            </a:r>
          </a:p>
        </p:txBody>
      </p:sp>
      <p:sp>
        <p:nvSpPr>
          <p:cNvPr id="4" name="Content Placeholder 3"/>
          <p:cNvSpPr txBox="1">
            <a:spLocks/>
          </p:cNvSpPr>
          <p:nvPr/>
        </p:nvSpPr>
        <p:spPr>
          <a:xfrm>
            <a:off x="653144" y="845008"/>
            <a:ext cx="11364686" cy="591071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85000"/>
              </a:lnSpc>
              <a:spcBef>
                <a:spcPts val="0"/>
              </a:spcBef>
              <a:spcAft>
                <a:spcPts val="600"/>
              </a:spcAft>
              <a:buClr>
                <a:srgbClr val="92D050"/>
              </a:buClr>
              <a:buSzPct val="100000"/>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Why is this a picture of the church? </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Lampstands</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have already been identified as churches</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Only 2 churches of the 7 are not rebuked for some inadequacy in their witness. So the term ‘two witnesses’ may represent the effective witness of the church</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This combination </a:t>
            </a:r>
            <a:r>
              <a:rPr lang="en-US" sz="480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of two olive </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trees and lampstands comes from Zechariah 4</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250413" y="-125468"/>
            <a:ext cx="3599951"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3-6</a:t>
            </a:r>
          </a:p>
        </p:txBody>
      </p:sp>
    </p:spTree>
    <p:extLst>
      <p:ext uri="{BB962C8B-B14F-4D97-AF65-F5344CB8AC3E}">
        <p14:creationId xmlns:p14="http://schemas.microsoft.com/office/powerpoint/2010/main" val="336009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92000"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two witnesses</a:t>
            </a:r>
          </a:p>
        </p:txBody>
      </p:sp>
      <p:sp>
        <p:nvSpPr>
          <p:cNvPr id="4" name="Content Placeholder 3"/>
          <p:cNvSpPr txBox="1">
            <a:spLocks/>
          </p:cNvSpPr>
          <p:nvPr/>
        </p:nvSpPr>
        <p:spPr>
          <a:xfrm>
            <a:off x="653144" y="845008"/>
            <a:ext cx="11364686" cy="591071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spcBef>
                <a:spcPts val="0"/>
              </a:spcBef>
              <a:spcAft>
                <a:spcPts val="600"/>
              </a:spcAft>
              <a:buClr>
                <a:srgbClr val="92D050"/>
              </a:buClr>
              <a:buSzPct val="100000"/>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Why is this a picture of the church? </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9-12 states that the entire world will see them, meaning that the witnesses are visible throughout the world </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Two witnesses emphasize the missionary task of the Church.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Just as the disciples were sent out two by two</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(Luke 10: 1), </a:t>
            </a:r>
            <a:b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so throughout this gospel age the Church fulfils its mission in the world </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250413" y="-125468"/>
            <a:ext cx="3599951"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3-6</a:t>
            </a:r>
          </a:p>
        </p:txBody>
      </p:sp>
    </p:spTree>
    <p:extLst>
      <p:ext uri="{BB962C8B-B14F-4D97-AF65-F5344CB8AC3E}">
        <p14:creationId xmlns:p14="http://schemas.microsoft.com/office/powerpoint/2010/main" val="4684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92000"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two witnesses</a:t>
            </a:r>
          </a:p>
        </p:txBody>
      </p:sp>
      <p:sp>
        <p:nvSpPr>
          <p:cNvPr id="4" name="Content Placeholder 3"/>
          <p:cNvSpPr txBox="1">
            <a:spLocks/>
          </p:cNvSpPr>
          <p:nvPr/>
        </p:nvSpPr>
        <p:spPr>
          <a:xfrm>
            <a:off x="653144" y="845008"/>
            <a:ext cx="11364686" cy="591071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85000"/>
              </a:lnSpc>
              <a:spcBef>
                <a:spcPts val="0"/>
              </a:spcBef>
              <a:spcAft>
                <a:spcPts val="600"/>
              </a:spcAft>
              <a:buClr>
                <a:srgbClr val="92D050"/>
              </a:buClr>
              <a:buSzPct val="100000"/>
            </a:pPr>
            <a:r>
              <a:rPr lang="en-US" sz="48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3</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I will give power (authority) to my two witnesses, and they will prophesy for 1,260 days, clothed in sackcloth.” </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1,260 days</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42 months</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3.5 years</a:t>
            </a: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 time, times and half a time</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Corresponds to the 3.5 years we are told Elijah carried on his ministry of judgment (James 5:17)</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Jesus’ earthly gospel ministry</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250413" y="-125468"/>
            <a:ext cx="3599951"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3-6</a:t>
            </a:r>
          </a:p>
        </p:txBody>
      </p:sp>
    </p:spTree>
    <p:extLst>
      <p:ext uri="{BB962C8B-B14F-4D97-AF65-F5344CB8AC3E}">
        <p14:creationId xmlns:p14="http://schemas.microsoft.com/office/powerpoint/2010/main" val="277161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7335</TotalTime>
  <Words>783</Words>
  <Application>Microsoft Office PowerPoint</Application>
  <PresentationFormat>Widescreen</PresentationFormat>
  <Paragraphs>70</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Berlin Sans FB</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cp:lastModifiedBy>
  <cp:revision>355</cp:revision>
  <dcterms:created xsi:type="dcterms:W3CDTF">2016-11-29T14:13:56Z</dcterms:created>
  <dcterms:modified xsi:type="dcterms:W3CDTF">2017-07-22T17:33:54Z</dcterms:modified>
</cp:coreProperties>
</file>