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78" r:id="rId2"/>
    <p:sldId id="281" r:id="rId3"/>
    <p:sldId id="304" r:id="rId4"/>
    <p:sldId id="483" r:id="rId5"/>
    <p:sldId id="473" r:id="rId6"/>
    <p:sldId id="484" r:id="rId7"/>
    <p:sldId id="485" r:id="rId8"/>
    <p:sldId id="486" r:id="rId9"/>
    <p:sldId id="487" r:id="rId10"/>
    <p:sldId id="488" r:id="rId11"/>
    <p:sldId id="489" r:id="rId12"/>
    <p:sldId id="490" r:id="rId13"/>
    <p:sldId id="491" r:id="rId14"/>
    <p:sldId id="492" r:id="rId15"/>
    <p:sldId id="495" r:id="rId16"/>
    <p:sldId id="496"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860000"/>
    <a:srgbClr val="D6E0B4"/>
    <a:srgbClr val="B5FC04"/>
    <a:srgbClr val="AFE13F"/>
    <a:srgbClr val="A9D18E"/>
    <a:srgbClr val="F6F6F6"/>
    <a:srgbClr val="C7C4C4"/>
    <a:srgbClr val="C7C4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0" autoAdjust="0"/>
    <p:restoredTop sz="78985" autoAdjust="0"/>
  </p:normalViewPr>
  <p:slideViewPr>
    <p:cSldViewPr snapToGrid="0">
      <p:cViewPr varScale="1">
        <p:scale>
          <a:sx n="61" d="100"/>
          <a:sy n="61" d="100"/>
        </p:scale>
        <p:origin x="96" y="12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7E5328-581D-4DCE-B68F-8ADFF12DDC7B}" type="datetimeFigureOut">
              <a:rPr lang="en-US" smtClean="0"/>
              <a:t>4/2/2018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8AE8D0-8B7D-4444-BBCD-7D73020A2221}" type="slidenum">
              <a:rPr lang="en-US" smtClean="0"/>
              <a:t>‹#›</a:t>
            </a:fld>
            <a:endParaRPr lang="en-US"/>
          </a:p>
        </p:txBody>
      </p:sp>
    </p:spTree>
    <p:extLst>
      <p:ext uri="{BB962C8B-B14F-4D97-AF65-F5344CB8AC3E}">
        <p14:creationId xmlns:p14="http://schemas.microsoft.com/office/powerpoint/2010/main" val="2732626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AE8D0-8B7D-4444-BBCD-7D73020A2221}" type="slidenum">
              <a:rPr lang="en-US" smtClean="0"/>
              <a:t>6</a:t>
            </a:fld>
            <a:endParaRPr lang="en-US"/>
          </a:p>
        </p:txBody>
      </p:sp>
    </p:spTree>
    <p:extLst>
      <p:ext uri="{BB962C8B-B14F-4D97-AF65-F5344CB8AC3E}">
        <p14:creationId xmlns:p14="http://schemas.microsoft.com/office/powerpoint/2010/main" val="633154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AE8D0-8B7D-4444-BBCD-7D73020A2221}" type="slidenum">
              <a:rPr lang="en-US" smtClean="0"/>
              <a:t>12</a:t>
            </a:fld>
            <a:endParaRPr lang="en-US"/>
          </a:p>
        </p:txBody>
      </p:sp>
    </p:spTree>
    <p:extLst>
      <p:ext uri="{BB962C8B-B14F-4D97-AF65-F5344CB8AC3E}">
        <p14:creationId xmlns:p14="http://schemas.microsoft.com/office/powerpoint/2010/main" val="2951091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AE8D0-8B7D-4444-BBCD-7D73020A2221}" type="slidenum">
              <a:rPr lang="en-US" smtClean="0"/>
              <a:t>13</a:t>
            </a:fld>
            <a:endParaRPr lang="en-US"/>
          </a:p>
        </p:txBody>
      </p:sp>
    </p:spTree>
    <p:extLst>
      <p:ext uri="{BB962C8B-B14F-4D97-AF65-F5344CB8AC3E}">
        <p14:creationId xmlns:p14="http://schemas.microsoft.com/office/powerpoint/2010/main" val="1269692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AE8D0-8B7D-4444-BBCD-7D73020A2221}" type="slidenum">
              <a:rPr lang="en-US" smtClean="0"/>
              <a:t>14</a:t>
            </a:fld>
            <a:endParaRPr lang="en-US"/>
          </a:p>
        </p:txBody>
      </p:sp>
    </p:spTree>
    <p:extLst>
      <p:ext uri="{BB962C8B-B14F-4D97-AF65-F5344CB8AC3E}">
        <p14:creationId xmlns:p14="http://schemas.microsoft.com/office/powerpoint/2010/main" val="2690591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AE8D0-8B7D-4444-BBCD-7D73020A2221}" type="slidenum">
              <a:rPr lang="en-US" smtClean="0"/>
              <a:t>15</a:t>
            </a:fld>
            <a:endParaRPr lang="en-US"/>
          </a:p>
        </p:txBody>
      </p:sp>
    </p:spTree>
    <p:extLst>
      <p:ext uri="{BB962C8B-B14F-4D97-AF65-F5344CB8AC3E}">
        <p14:creationId xmlns:p14="http://schemas.microsoft.com/office/powerpoint/2010/main" val="377656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AE8D0-8B7D-4444-BBCD-7D73020A2221}" type="slidenum">
              <a:rPr lang="en-US" smtClean="0"/>
              <a:t>16</a:t>
            </a:fld>
            <a:endParaRPr lang="en-US"/>
          </a:p>
        </p:txBody>
      </p:sp>
    </p:spTree>
    <p:extLst>
      <p:ext uri="{BB962C8B-B14F-4D97-AF65-F5344CB8AC3E}">
        <p14:creationId xmlns:p14="http://schemas.microsoft.com/office/powerpoint/2010/main" val="621466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D36B61-649A-4EDD-BF2D-8D18F49DFD63}" type="datetimeFigureOut">
              <a:rPr lang="en-US" smtClean="0"/>
              <a:t>4/2/2018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500975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D36B61-649A-4EDD-BF2D-8D18F49DFD63}" type="datetimeFigureOut">
              <a:rPr lang="en-US" smtClean="0"/>
              <a:t>4/2/2018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2814553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D36B61-649A-4EDD-BF2D-8D18F49DFD63}" type="datetimeFigureOut">
              <a:rPr lang="en-US" smtClean="0"/>
              <a:t>4/2/2018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2828261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D36B61-649A-4EDD-BF2D-8D18F49DFD63}" type="datetimeFigureOut">
              <a:rPr lang="en-US" smtClean="0"/>
              <a:t>4/2/2018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453097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D36B61-649A-4EDD-BF2D-8D18F49DFD63}" type="datetimeFigureOut">
              <a:rPr lang="en-US" smtClean="0"/>
              <a:t>4/2/2018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2495986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D36B61-649A-4EDD-BF2D-8D18F49DFD63}" type="datetimeFigureOut">
              <a:rPr lang="en-US" smtClean="0"/>
              <a:t>4/2/2018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1809557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D36B61-649A-4EDD-BF2D-8D18F49DFD63}" type="datetimeFigureOut">
              <a:rPr lang="en-US" smtClean="0"/>
              <a:t>4/2/2018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207581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D36B61-649A-4EDD-BF2D-8D18F49DFD63}" type="datetimeFigureOut">
              <a:rPr lang="en-US" smtClean="0"/>
              <a:t>4/2/2018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2416672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D36B61-649A-4EDD-BF2D-8D18F49DFD63}" type="datetimeFigureOut">
              <a:rPr lang="en-US" smtClean="0"/>
              <a:t>4/2/2018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661193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CD36B61-649A-4EDD-BF2D-8D18F49DFD63}" type="datetimeFigureOut">
              <a:rPr lang="en-US" smtClean="0"/>
              <a:t>4/2/2018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3009905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CD36B61-649A-4EDD-BF2D-8D18F49DFD63}" type="datetimeFigureOut">
              <a:rPr lang="en-US" smtClean="0"/>
              <a:t>4/2/2018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1918562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D36B61-649A-4EDD-BF2D-8D18F49DFD63}" type="datetimeFigureOut">
              <a:rPr lang="en-US" smtClean="0"/>
              <a:t>4/2/2018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AB2914-1193-4B5B-B3C5-E1B6482C93A8}" type="slidenum">
              <a:rPr lang="en-US" smtClean="0"/>
              <a:t>‹#›</a:t>
            </a:fld>
            <a:endParaRPr lang="en-US" dirty="0"/>
          </a:p>
        </p:txBody>
      </p:sp>
    </p:spTree>
    <p:extLst>
      <p:ext uri="{BB962C8B-B14F-4D97-AF65-F5344CB8AC3E}">
        <p14:creationId xmlns:p14="http://schemas.microsoft.com/office/powerpoint/2010/main" val="32983447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4749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2"/>
          <p:cNvSpPr txBox="1">
            <a:spLocks/>
          </p:cNvSpPr>
          <p:nvPr/>
        </p:nvSpPr>
        <p:spPr>
          <a:xfrm>
            <a:off x="1" y="0"/>
            <a:ext cx="12177486" cy="779227"/>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45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Complete Victory</a:t>
            </a:r>
            <a:r>
              <a:rPr lang="en-US" sz="4500" i="1"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a:t>
            </a:r>
          </a:p>
        </p:txBody>
      </p:sp>
      <p:sp>
        <p:nvSpPr>
          <p:cNvPr id="4" name="Content Placeholder 3"/>
          <p:cNvSpPr txBox="1">
            <a:spLocks/>
          </p:cNvSpPr>
          <p:nvPr/>
        </p:nvSpPr>
        <p:spPr>
          <a:xfrm>
            <a:off x="266700" y="906449"/>
            <a:ext cx="11678866" cy="5849274"/>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spcAft>
                <a:spcPts val="1200"/>
              </a:spcAft>
              <a:buClr>
                <a:srgbClr val="92D050"/>
              </a:buClr>
              <a:buSzPct val="100000"/>
            </a:pPr>
            <a:r>
              <a:rPr lang="en-US" sz="4500" u="sng"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2 Thessalonians 2:7-9</a:t>
            </a: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t>
            </a:r>
            <a:r>
              <a:rPr lang="en-US" sz="3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(NLT)</a:t>
            </a: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r>
            <a:b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4500" baseline="30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7</a:t>
            </a: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For this lawlessness is already at work secretly, and it will remain secret until the one who is holding it back steps out of the way. </a:t>
            </a:r>
            <a:r>
              <a:rPr lang="en-US" sz="4500" baseline="30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8</a:t>
            </a: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Then the man of lawlessness will be revealed, but </a:t>
            </a:r>
            <a:r>
              <a:rPr lang="en-US" sz="45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the Lord Jesus will slay him with the breath of his mouth and destroy him by the splendor of his coming. </a:t>
            </a:r>
            <a:r>
              <a:rPr lang="en-US" sz="4500" baseline="30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9</a:t>
            </a: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This man will come to do the work of Satan with counterfeit power and signs and miracles.</a:t>
            </a:r>
          </a:p>
        </p:txBody>
      </p:sp>
      <p:cxnSp>
        <p:nvCxnSpPr>
          <p:cNvPr id="15" name="Straight Connector 14"/>
          <p:cNvCxnSpPr>
            <a:cxnSpLocks/>
          </p:cNvCxnSpPr>
          <p:nvPr/>
        </p:nvCxnSpPr>
        <p:spPr>
          <a:xfrm flipH="1">
            <a:off x="266700" y="779227"/>
            <a:ext cx="11925300" cy="6578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itle 2"/>
          <p:cNvSpPr txBox="1">
            <a:spLocks/>
          </p:cNvSpPr>
          <p:nvPr/>
        </p:nvSpPr>
        <p:spPr>
          <a:xfrm rot="20422737">
            <a:off x="-322631" y="-103751"/>
            <a:ext cx="4022146" cy="725034"/>
          </a:xfrm>
          <a:prstGeom prst="rect">
            <a:avLst/>
          </a:prstGeom>
          <a:solidFill>
            <a:srgbClr val="92D050"/>
          </a:solidFill>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sz="50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t>
            </a:r>
            <a:r>
              <a:rPr lang="en-US" sz="44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vs. 20-21</a:t>
            </a:r>
          </a:p>
        </p:txBody>
      </p:sp>
    </p:spTree>
    <p:extLst>
      <p:ext uri="{BB962C8B-B14F-4D97-AF65-F5344CB8AC3E}">
        <p14:creationId xmlns:p14="http://schemas.microsoft.com/office/powerpoint/2010/main" val="4259512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2"/>
          <p:cNvSpPr txBox="1">
            <a:spLocks/>
          </p:cNvSpPr>
          <p:nvPr/>
        </p:nvSpPr>
        <p:spPr>
          <a:xfrm>
            <a:off x="1" y="0"/>
            <a:ext cx="12177486" cy="779227"/>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45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The Second Coming of Jesus</a:t>
            </a:r>
            <a:r>
              <a:rPr lang="en-US" sz="4500" i="1"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a:t>
            </a:r>
          </a:p>
        </p:txBody>
      </p:sp>
      <p:sp>
        <p:nvSpPr>
          <p:cNvPr id="4" name="Content Placeholder 3"/>
          <p:cNvSpPr txBox="1">
            <a:spLocks/>
          </p:cNvSpPr>
          <p:nvPr/>
        </p:nvSpPr>
        <p:spPr>
          <a:xfrm>
            <a:off x="697424" y="906449"/>
            <a:ext cx="11320406" cy="5849274"/>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914400" indent="-914400" algn="l">
              <a:spcBef>
                <a:spcPts val="0"/>
              </a:spcBef>
              <a:spcAft>
                <a:spcPts val="1200"/>
              </a:spcAft>
              <a:buClr>
                <a:srgbClr val="92D050"/>
              </a:buClr>
              <a:buSzPct val="100000"/>
              <a:buFont typeface="Calibri" panose="020F0502020204030204" pitchFamily="34" charset="0"/>
              <a:buChar char="●"/>
            </a:pPr>
            <a:r>
              <a:rPr lang="en-US" sz="5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We believe in the blessed hope of the </a:t>
            </a:r>
            <a:r>
              <a:rPr lang="en-US" sz="55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literal</a:t>
            </a:r>
            <a:r>
              <a:rPr lang="en-US" sz="5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and </a:t>
            </a:r>
            <a:r>
              <a:rPr lang="en-US" sz="55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imminent</a:t>
            </a:r>
            <a:r>
              <a:rPr lang="en-US" sz="5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return of the Lord. Jesus Christ will come again to the earth—</a:t>
            </a:r>
            <a:r>
              <a:rPr lang="en-US" sz="55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personally</a:t>
            </a:r>
            <a:r>
              <a:rPr lang="en-US" sz="5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t>
            </a:r>
            <a:r>
              <a:rPr lang="en-US" sz="55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visibly</a:t>
            </a:r>
            <a:r>
              <a:rPr lang="en-US" sz="5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and </a:t>
            </a:r>
            <a:r>
              <a:rPr lang="en-US" sz="55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bodily</a:t>
            </a:r>
            <a:r>
              <a:rPr lang="en-US" sz="5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—to consummate history and the eternal plan of God. </a:t>
            </a:r>
          </a:p>
        </p:txBody>
      </p:sp>
      <p:cxnSp>
        <p:nvCxnSpPr>
          <p:cNvPr id="15" name="Straight Connector 14"/>
          <p:cNvCxnSpPr>
            <a:cxnSpLocks/>
          </p:cNvCxnSpPr>
          <p:nvPr/>
        </p:nvCxnSpPr>
        <p:spPr>
          <a:xfrm flipH="1">
            <a:off x="0" y="779227"/>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4501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7" name="Title 2"/>
          <p:cNvSpPr txBox="1">
            <a:spLocks/>
          </p:cNvSpPr>
          <p:nvPr/>
        </p:nvSpPr>
        <p:spPr>
          <a:xfrm>
            <a:off x="-1" y="214005"/>
            <a:ext cx="12192000" cy="673133"/>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5000" u="sng" dirty="0">
                <a:ln w="15875">
                  <a:noFill/>
                </a:ln>
                <a:solidFill>
                  <a:schemeClr val="bg1"/>
                </a:solidFill>
                <a:effectLst>
                  <a:glow rad="152400">
                    <a:schemeClr val="tx1"/>
                  </a:glow>
                  <a:outerShdw blurRad="38100" dist="38100" dir="2700000" algn="tl">
                    <a:schemeClr val="tx1"/>
                  </a:outerShdw>
                </a:effectLst>
                <a:latin typeface="Berlin Sans FB" panose="020E0602020502020306" pitchFamily="34" charset="0"/>
              </a:rPr>
              <a:t>1 Thessalonians 4:16-17</a:t>
            </a:r>
            <a:endParaRPr lang="en-US" sz="5000" dirty="0">
              <a:ln w="15875">
                <a:noFill/>
              </a:ln>
              <a:solidFill>
                <a:schemeClr val="bg1"/>
              </a:solidFill>
              <a:effectLst>
                <a:glow rad="152400">
                  <a:schemeClr val="tx1"/>
                </a:glow>
                <a:outerShdw blurRad="38100" dist="38100" dir="2700000" algn="tl">
                  <a:schemeClr val="tx1"/>
                </a:outerShdw>
              </a:effectLst>
              <a:latin typeface="Berlin Sans FB" panose="020E0602020502020306" pitchFamily="34" charset="0"/>
            </a:endParaRPr>
          </a:p>
        </p:txBody>
      </p:sp>
      <p:sp>
        <p:nvSpPr>
          <p:cNvPr id="8" name="Content Placeholder 3"/>
          <p:cNvSpPr txBox="1">
            <a:spLocks/>
          </p:cNvSpPr>
          <p:nvPr/>
        </p:nvSpPr>
        <p:spPr>
          <a:xfrm>
            <a:off x="162127" y="1118082"/>
            <a:ext cx="11867743" cy="5496727"/>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85000"/>
              </a:lnSpc>
              <a:spcBef>
                <a:spcPts val="0"/>
              </a:spcBef>
              <a:buClr>
                <a:srgbClr val="92D050"/>
              </a:buClr>
              <a:buSzPct val="100000"/>
            </a:pPr>
            <a:r>
              <a:rPr lang="en-US" sz="5000" baseline="300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16</a:t>
            </a:r>
            <a:r>
              <a:rPr lang="en-US" sz="50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 For the Lord himself will come down from heaven, with a loud command, with the voice of the archangel and with the trumpet call of God, and the dead in Christ will rise first. </a:t>
            </a:r>
            <a:r>
              <a:rPr lang="en-US" sz="5000" baseline="300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17</a:t>
            </a:r>
            <a:r>
              <a:rPr lang="en-US" sz="50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 After that, we who are still alive and are left will be caught up together with them in the clouds to meet the Lord in the air. And so we will be with the Lord forever. </a:t>
            </a:r>
          </a:p>
        </p:txBody>
      </p:sp>
    </p:spTree>
    <p:extLst>
      <p:ext uri="{BB962C8B-B14F-4D97-AF65-F5344CB8AC3E}">
        <p14:creationId xmlns:p14="http://schemas.microsoft.com/office/powerpoint/2010/main" val="368395186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7" name="Title 2"/>
          <p:cNvSpPr txBox="1">
            <a:spLocks/>
          </p:cNvSpPr>
          <p:nvPr/>
        </p:nvSpPr>
        <p:spPr>
          <a:xfrm>
            <a:off x="-1" y="461973"/>
            <a:ext cx="12192000" cy="673133"/>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5200" u="sng" dirty="0">
                <a:ln w="15875">
                  <a:noFill/>
                </a:ln>
                <a:solidFill>
                  <a:schemeClr val="bg1"/>
                </a:solidFill>
                <a:effectLst>
                  <a:glow rad="152400">
                    <a:schemeClr val="tx1"/>
                  </a:glow>
                  <a:outerShdw blurRad="38100" dist="38100" dir="2700000" algn="tl">
                    <a:schemeClr val="tx1"/>
                  </a:outerShdw>
                </a:effectLst>
                <a:latin typeface="Berlin Sans FB" panose="020E0602020502020306" pitchFamily="34" charset="0"/>
              </a:rPr>
              <a:t>Revelation 1:7-8</a:t>
            </a:r>
            <a:endParaRPr lang="en-US" sz="5200" dirty="0">
              <a:ln w="15875">
                <a:noFill/>
              </a:ln>
              <a:solidFill>
                <a:schemeClr val="bg1"/>
              </a:solidFill>
              <a:effectLst>
                <a:glow rad="152400">
                  <a:schemeClr val="tx1"/>
                </a:glow>
                <a:outerShdw blurRad="38100" dist="38100" dir="2700000" algn="tl">
                  <a:schemeClr val="tx1"/>
                </a:outerShdw>
              </a:effectLst>
              <a:latin typeface="Berlin Sans FB" panose="020E0602020502020306" pitchFamily="34" charset="0"/>
            </a:endParaRPr>
          </a:p>
        </p:txBody>
      </p:sp>
      <p:sp>
        <p:nvSpPr>
          <p:cNvPr id="8" name="Content Placeholder 3"/>
          <p:cNvSpPr txBox="1">
            <a:spLocks/>
          </p:cNvSpPr>
          <p:nvPr/>
        </p:nvSpPr>
        <p:spPr>
          <a:xfrm>
            <a:off x="162127" y="1397046"/>
            <a:ext cx="11867743" cy="5019247"/>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85000"/>
              </a:lnSpc>
              <a:spcBef>
                <a:spcPts val="0"/>
              </a:spcBef>
              <a:buClr>
                <a:srgbClr val="92D050"/>
              </a:buClr>
              <a:buSzPct val="100000"/>
            </a:pPr>
            <a:r>
              <a:rPr lang="en-US" sz="5200" baseline="300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7</a:t>
            </a:r>
            <a:r>
              <a:rPr lang="en-US" sz="52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 “Look, he is coming with the clouds,” and “</a:t>
            </a:r>
            <a:r>
              <a:rPr lang="en-US" sz="5200" dirty="0">
                <a:solidFill>
                  <a:srgbClr val="FFFF00"/>
                </a:solidFill>
                <a:effectLst>
                  <a:glow rad="152400">
                    <a:schemeClr val="tx1"/>
                  </a:glow>
                  <a:outerShdw blurRad="38100" dist="38100" dir="2700000" algn="tl">
                    <a:schemeClr val="tx1"/>
                  </a:outerShdw>
                </a:effectLst>
                <a:latin typeface="Berlin Sans FB" panose="020E0602020502020306" pitchFamily="34" charset="0"/>
              </a:rPr>
              <a:t>every eye will see him</a:t>
            </a:r>
            <a:r>
              <a:rPr lang="en-US" sz="52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 even those who pierced him”; and all peoples on earth “will mourn because of him.” So shall it be! Amen. </a:t>
            </a:r>
            <a:r>
              <a:rPr lang="en-US" sz="5200" baseline="300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8</a:t>
            </a:r>
            <a:r>
              <a:rPr lang="en-US" sz="52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 “I am the Alpha and the Omega,” says the Lord God, “who is, and who was, and who is to come, the Almighty.”</a:t>
            </a:r>
          </a:p>
        </p:txBody>
      </p:sp>
    </p:spTree>
    <p:extLst>
      <p:ext uri="{BB962C8B-B14F-4D97-AF65-F5344CB8AC3E}">
        <p14:creationId xmlns:p14="http://schemas.microsoft.com/office/powerpoint/2010/main" val="409649892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8" name="Content Placeholder 3"/>
          <p:cNvSpPr txBox="1">
            <a:spLocks/>
          </p:cNvSpPr>
          <p:nvPr/>
        </p:nvSpPr>
        <p:spPr>
          <a:xfrm>
            <a:off x="162127" y="806802"/>
            <a:ext cx="11867743" cy="5741232"/>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85000"/>
              </a:lnSpc>
              <a:spcBef>
                <a:spcPts val="0"/>
              </a:spcBef>
              <a:buClr>
                <a:srgbClr val="92D050"/>
              </a:buClr>
              <a:buSzPct val="100000"/>
            </a:pPr>
            <a:r>
              <a:rPr lang="en-US" sz="4500" baseline="300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36</a:t>
            </a:r>
            <a:r>
              <a:rPr lang="en-US" sz="45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 </a:t>
            </a:r>
            <a:r>
              <a:rPr lang="en-US" sz="4500" dirty="0">
                <a:solidFill>
                  <a:srgbClr val="FFFF00"/>
                </a:solidFill>
                <a:effectLst>
                  <a:glow rad="152400">
                    <a:schemeClr val="tx1"/>
                  </a:glow>
                  <a:outerShdw blurRad="38100" dist="38100" dir="2700000" algn="tl">
                    <a:schemeClr val="tx1"/>
                  </a:outerShdw>
                </a:effectLst>
                <a:latin typeface="Berlin Sans FB" panose="020E0602020502020306" pitchFamily="34" charset="0"/>
              </a:rPr>
              <a:t>“But about that day or hour no one knows, not even the angels in heaven, nor the Son, but only the Father. </a:t>
            </a:r>
            <a:r>
              <a:rPr lang="en-US" sz="4500" baseline="300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37</a:t>
            </a:r>
            <a:r>
              <a:rPr lang="en-US" sz="45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 As it was in the days of Noah, so it will be at the coming of the Son of Man. </a:t>
            </a:r>
            <a:r>
              <a:rPr lang="en-US" sz="4500" baseline="300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38</a:t>
            </a:r>
            <a:r>
              <a:rPr lang="en-US" sz="45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 For in the days before the flood, people were eating and drinking, marrying and giving in marriage, up to the day Noah entered the ark; </a:t>
            </a:r>
            <a:r>
              <a:rPr lang="en-US" sz="4500" baseline="300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39</a:t>
            </a:r>
            <a:r>
              <a:rPr lang="en-US" sz="45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 and they knew nothing about what would happen until the flood came and took them all away. That is how it will be at the coming of the Son of Man. </a:t>
            </a:r>
          </a:p>
        </p:txBody>
      </p:sp>
      <p:sp>
        <p:nvSpPr>
          <p:cNvPr id="4" name="Title 2">
            <a:extLst>
              <a:ext uri="{FF2B5EF4-FFF2-40B4-BE49-F238E27FC236}">
                <a16:creationId xmlns:a16="http://schemas.microsoft.com/office/drawing/2014/main" id="{833BDE61-D81C-4AE3-BE6A-FC0973167E31}"/>
              </a:ext>
            </a:extLst>
          </p:cNvPr>
          <p:cNvSpPr txBox="1">
            <a:spLocks/>
          </p:cNvSpPr>
          <p:nvPr/>
        </p:nvSpPr>
        <p:spPr>
          <a:xfrm>
            <a:off x="-1" y="170480"/>
            <a:ext cx="12192000" cy="564645"/>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4500" u="sng" dirty="0">
                <a:ln w="15875">
                  <a:noFill/>
                </a:ln>
                <a:solidFill>
                  <a:schemeClr val="bg1"/>
                </a:solidFill>
                <a:effectLst>
                  <a:glow rad="152400">
                    <a:schemeClr val="tx1"/>
                  </a:glow>
                  <a:outerShdw blurRad="38100" dist="38100" dir="2700000" algn="tl">
                    <a:schemeClr val="tx1"/>
                  </a:outerShdw>
                </a:effectLst>
                <a:latin typeface="Berlin Sans FB" panose="020E0602020502020306" pitchFamily="34" charset="0"/>
              </a:rPr>
              <a:t>Matthew 24:36-44</a:t>
            </a:r>
            <a:endParaRPr lang="en-US" sz="4500" dirty="0">
              <a:ln w="15875">
                <a:noFill/>
              </a:ln>
              <a:solidFill>
                <a:schemeClr val="bg1"/>
              </a:solidFill>
              <a:effectLst>
                <a:glow rad="152400">
                  <a:schemeClr val="tx1"/>
                </a:glow>
                <a:outerShdw blurRad="38100" dist="38100" dir="2700000" algn="tl">
                  <a:schemeClr val="tx1"/>
                </a:outerShdw>
              </a:effectLst>
              <a:latin typeface="Berlin Sans FB" panose="020E0602020502020306" pitchFamily="34" charset="0"/>
            </a:endParaRPr>
          </a:p>
        </p:txBody>
      </p:sp>
    </p:spTree>
    <p:extLst>
      <p:ext uri="{BB962C8B-B14F-4D97-AF65-F5344CB8AC3E}">
        <p14:creationId xmlns:p14="http://schemas.microsoft.com/office/powerpoint/2010/main" val="340192448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8" name="Content Placeholder 3"/>
          <p:cNvSpPr txBox="1">
            <a:spLocks/>
          </p:cNvSpPr>
          <p:nvPr/>
        </p:nvSpPr>
        <p:spPr>
          <a:xfrm>
            <a:off x="162127" y="806802"/>
            <a:ext cx="11867743" cy="5741232"/>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85000"/>
              </a:lnSpc>
              <a:spcBef>
                <a:spcPts val="0"/>
              </a:spcBef>
              <a:spcAft>
                <a:spcPts val="1200"/>
              </a:spcAft>
              <a:buClr>
                <a:srgbClr val="92D050"/>
              </a:buClr>
              <a:buSzPct val="100000"/>
            </a:pPr>
            <a:r>
              <a:rPr lang="en-US" sz="4500" baseline="30000" dirty="0">
                <a:solidFill>
                  <a:srgbClr val="FFFF00"/>
                </a:solidFill>
                <a:effectLst>
                  <a:glow rad="152400">
                    <a:schemeClr val="tx1"/>
                  </a:glow>
                  <a:outerShdw blurRad="38100" dist="38100" dir="2700000" algn="tl">
                    <a:schemeClr val="tx1"/>
                  </a:outerShdw>
                </a:effectLst>
                <a:latin typeface="Berlin Sans FB" panose="020E0602020502020306" pitchFamily="34" charset="0"/>
              </a:rPr>
              <a:t>40</a:t>
            </a:r>
            <a:r>
              <a:rPr lang="en-US" sz="4500" dirty="0">
                <a:solidFill>
                  <a:srgbClr val="FFFF00"/>
                </a:solidFill>
                <a:effectLst>
                  <a:glow rad="152400">
                    <a:schemeClr val="tx1"/>
                  </a:glow>
                  <a:outerShdw blurRad="38100" dist="38100" dir="2700000" algn="tl">
                    <a:schemeClr val="tx1"/>
                  </a:outerShdw>
                </a:effectLst>
                <a:latin typeface="Berlin Sans FB" panose="020E0602020502020306" pitchFamily="34" charset="0"/>
              </a:rPr>
              <a:t> Two men will be in the field; one will be taken and the other left. </a:t>
            </a:r>
            <a:r>
              <a:rPr lang="en-US" sz="4500" baseline="30000" dirty="0">
                <a:solidFill>
                  <a:srgbClr val="FFFF00"/>
                </a:solidFill>
                <a:effectLst>
                  <a:glow rad="152400">
                    <a:schemeClr val="tx1"/>
                  </a:glow>
                  <a:outerShdw blurRad="38100" dist="38100" dir="2700000" algn="tl">
                    <a:schemeClr val="tx1"/>
                  </a:outerShdw>
                </a:effectLst>
                <a:latin typeface="Berlin Sans FB" panose="020E0602020502020306" pitchFamily="34" charset="0"/>
              </a:rPr>
              <a:t>41</a:t>
            </a:r>
            <a:r>
              <a:rPr lang="en-US" sz="4500" dirty="0">
                <a:solidFill>
                  <a:srgbClr val="FFFF00"/>
                </a:solidFill>
                <a:effectLst>
                  <a:glow rad="152400">
                    <a:schemeClr val="tx1"/>
                  </a:glow>
                  <a:outerShdw blurRad="38100" dist="38100" dir="2700000" algn="tl">
                    <a:schemeClr val="tx1"/>
                  </a:outerShdw>
                </a:effectLst>
                <a:latin typeface="Berlin Sans FB" panose="020E0602020502020306" pitchFamily="34" charset="0"/>
              </a:rPr>
              <a:t> Two women will be grinding with a hand mill; one will be taken and the other left. </a:t>
            </a:r>
          </a:p>
          <a:p>
            <a:pPr marL="1143000" lvl="1" indent="-685800" algn="l">
              <a:lnSpc>
                <a:spcPct val="85000"/>
              </a:lnSpc>
              <a:spcBef>
                <a:spcPts val="0"/>
              </a:spcBef>
              <a:buClr>
                <a:schemeClr val="bg1"/>
              </a:buClr>
              <a:buSzPct val="100000"/>
              <a:buFont typeface="Calibri" panose="020F0502020204030204" pitchFamily="34" charset="0"/>
              <a:buChar char="●"/>
            </a:pPr>
            <a:r>
              <a:rPr lang="en-US" sz="49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There is a strong emphasis on judgment at the time of Jesus' return. This is seen in the separation of the saved from the lost</a:t>
            </a:r>
          </a:p>
          <a:p>
            <a:pPr>
              <a:lnSpc>
                <a:spcPct val="85000"/>
              </a:lnSpc>
              <a:spcBef>
                <a:spcPts val="0"/>
              </a:spcBef>
              <a:buClr>
                <a:srgbClr val="92D050"/>
              </a:buClr>
              <a:buSzPct val="100000"/>
            </a:pPr>
            <a:endParaRPr lang="en-US" sz="4500" dirty="0">
              <a:solidFill>
                <a:schemeClr val="bg1"/>
              </a:solidFill>
              <a:effectLst>
                <a:glow rad="152400">
                  <a:schemeClr val="tx1"/>
                </a:glow>
                <a:outerShdw blurRad="38100" dist="38100" dir="2700000" algn="tl">
                  <a:schemeClr val="tx1"/>
                </a:outerShdw>
              </a:effectLst>
              <a:latin typeface="Berlin Sans FB" panose="020E0602020502020306" pitchFamily="34" charset="0"/>
            </a:endParaRPr>
          </a:p>
        </p:txBody>
      </p:sp>
      <p:sp>
        <p:nvSpPr>
          <p:cNvPr id="4" name="Title 2">
            <a:extLst>
              <a:ext uri="{FF2B5EF4-FFF2-40B4-BE49-F238E27FC236}">
                <a16:creationId xmlns:a16="http://schemas.microsoft.com/office/drawing/2014/main" id="{833BDE61-D81C-4AE3-BE6A-FC0973167E31}"/>
              </a:ext>
            </a:extLst>
          </p:cNvPr>
          <p:cNvSpPr txBox="1">
            <a:spLocks/>
          </p:cNvSpPr>
          <p:nvPr/>
        </p:nvSpPr>
        <p:spPr>
          <a:xfrm>
            <a:off x="-1" y="170480"/>
            <a:ext cx="12192000" cy="564645"/>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4500" u="sng" dirty="0">
                <a:ln w="15875">
                  <a:noFill/>
                </a:ln>
                <a:solidFill>
                  <a:schemeClr val="bg1"/>
                </a:solidFill>
                <a:effectLst>
                  <a:glow rad="152400">
                    <a:schemeClr val="tx1"/>
                  </a:glow>
                  <a:outerShdw blurRad="38100" dist="38100" dir="2700000" algn="tl">
                    <a:schemeClr val="tx1"/>
                  </a:outerShdw>
                </a:effectLst>
                <a:latin typeface="Berlin Sans FB" panose="020E0602020502020306" pitchFamily="34" charset="0"/>
              </a:rPr>
              <a:t>Matthew 24:36-44</a:t>
            </a:r>
            <a:endParaRPr lang="en-US" sz="4500" dirty="0">
              <a:ln w="15875">
                <a:noFill/>
              </a:ln>
              <a:solidFill>
                <a:schemeClr val="bg1"/>
              </a:solidFill>
              <a:effectLst>
                <a:glow rad="152400">
                  <a:schemeClr val="tx1"/>
                </a:glow>
                <a:outerShdw blurRad="38100" dist="38100" dir="2700000" algn="tl">
                  <a:schemeClr val="tx1"/>
                </a:outerShdw>
              </a:effectLst>
              <a:latin typeface="Berlin Sans FB" panose="020E0602020502020306" pitchFamily="34" charset="0"/>
            </a:endParaRPr>
          </a:p>
        </p:txBody>
      </p:sp>
    </p:spTree>
    <p:extLst>
      <p:ext uri="{BB962C8B-B14F-4D97-AF65-F5344CB8AC3E}">
        <p14:creationId xmlns:p14="http://schemas.microsoft.com/office/powerpoint/2010/main" val="1796836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8" name="Content Placeholder 3"/>
          <p:cNvSpPr txBox="1">
            <a:spLocks/>
          </p:cNvSpPr>
          <p:nvPr/>
        </p:nvSpPr>
        <p:spPr>
          <a:xfrm>
            <a:off x="162127" y="806802"/>
            <a:ext cx="11867743" cy="5741232"/>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85000"/>
              </a:lnSpc>
              <a:spcBef>
                <a:spcPts val="0"/>
              </a:spcBef>
              <a:spcAft>
                <a:spcPts val="2400"/>
              </a:spcAft>
              <a:buClr>
                <a:srgbClr val="92D050"/>
              </a:buClr>
              <a:buSzPct val="100000"/>
            </a:pPr>
            <a:r>
              <a:rPr lang="en-US" sz="4500" baseline="300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42</a:t>
            </a:r>
            <a:r>
              <a:rPr lang="en-US" sz="45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 “Therefore </a:t>
            </a:r>
            <a:r>
              <a:rPr lang="en-US" sz="4500" dirty="0">
                <a:solidFill>
                  <a:srgbClr val="FFFF00"/>
                </a:solidFill>
                <a:effectLst>
                  <a:glow rad="152400">
                    <a:schemeClr val="tx1"/>
                  </a:glow>
                  <a:outerShdw blurRad="38100" dist="38100" dir="2700000" algn="tl">
                    <a:schemeClr val="tx1"/>
                  </a:outerShdw>
                </a:effectLst>
                <a:latin typeface="Berlin Sans FB" panose="020E0602020502020306" pitchFamily="34" charset="0"/>
              </a:rPr>
              <a:t>keep watch, because you do not know on what day your Lord will come</a:t>
            </a:r>
            <a:r>
              <a:rPr lang="en-US" sz="45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 </a:t>
            </a:r>
            <a:r>
              <a:rPr lang="en-US" sz="4500" baseline="300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43</a:t>
            </a:r>
            <a:r>
              <a:rPr lang="en-US" sz="45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 But understand this: If the owner of the house had known at what time of night the thief was coming, he would have kept watch and would not have let his house be broken into. </a:t>
            </a:r>
            <a:r>
              <a:rPr lang="en-US" sz="4500" baseline="300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44</a:t>
            </a:r>
            <a:r>
              <a:rPr lang="en-US" sz="45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 </a:t>
            </a:r>
            <a:r>
              <a:rPr lang="en-US" sz="4500" dirty="0">
                <a:solidFill>
                  <a:srgbClr val="FFFF00"/>
                </a:solidFill>
                <a:effectLst>
                  <a:glow rad="152400">
                    <a:schemeClr val="tx1"/>
                  </a:glow>
                  <a:outerShdw blurRad="38100" dist="38100" dir="2700000" algn="tl">
                    <a:schemeClr val="tx1"/>
                  </a:outerShdw>
                </a:effectLst>
                <a:latin typeface="Berlin Sans FB" panose="020E0602020502020306" pitchFamily="34" charset="0"/>
              </a:rPr>
              <a:t>So you also must be ready, because the Son of Man will come at an hour when you do not expect him.</a:t>
            </a:r>
          </a:p>
          <a:p>
            <a:pPr marL="1143000" lvl="1" indent="-685800" algn="l">
              <a:lnSpc>
                <a:spcPct val="85000"/>
              </a:lnSpc>
              <a:spcBef>
                <a:spcPts val="0"/>
              </a:spcBef>
              <a:buClr>
                <a:schemeClr val="bg1"/>
              </a:buClr>
              <a:buSzPct val="100000"/>
              <a:buFont typeface="Calibri" panose="020F0502020204030204" pitchFamily="34" charset="0"/>
              <a:buChar char="●"/>
            </a:pPr>
            <a:r>
              <a:rPr lang="en-US" sz="50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Keep watch, BE READY!</a:t>
            </a:r>
          </a:p>
          <a:p>
            <a:pPr>
              <a:lnSpc>
                <a:spcPct val="85000"/>
              </a:lnSpc>
              <a:spcBef>
                <a:spcPts val="0"/>
              </a:spcBef>
              <a:buClr>
                <a:srgbClr val="92D050"/>
              </a:buClr>
              <a:buSzPct val="100000"/>
            </a:pPr>
            <a:endParaRPr lang="en-US" sz="4500" dirty="0">
              <a:solidFill>
                <a:schemeClr val="bg1"/>
              </a:solidFill>
              <a:effectLst>
                <a:glow rad="152400">
                  <a:schemeClr val="tx1"/>
                </a:glow>
                <a:outerShdw blurRad="38100" dist="38100" dir="2700000" algn="tl">
                  <a:schemeClr val="tx1"/>
                </a:outerShdw>
              </a:effectLst>
              <a:latin typeface="Berlin Sans FB" panose="020E0602020502020306" pitchFamily="34" charset="0"/>
            </a:endParaRPr>
          </a:p>
        </p:txBody>
      </p:sp>
      <p:sp>
        <p:nvSpPr>
          <p:cNvPr id="4" name="Title 2">
            <a:extLst>
              <a:ext uri="{FF2B5EF4-FFF2-40B4-BE49-F238E27FC236}">
                <a16:creationId xmlns:a16="http://schemas.microsoft.com/office/drawing/2014/main" id="{833BDE61-D81C-4AE3-BE6A-FC0973167E31}"/>
              </a:ext>
            </a:extLst>
          </p:cNvPr>
          <p:cNvSpPr txBox="1">
            <a:spLocks/>
          </p:cNvSpPr>
          <p:nvPr/>
        </p:nvSpPr>
        <p:spPr>
          <a:xfrm>
            <a:off x="-1" y="170480"/>
            <a:ext cx="12192000" cy="564645"/>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4500" u="sng" dirty="0">
                <a:ln w="15875">
                  <a:noFill/>
                </a:ln>
                <a:solidFill>
                  <a:schemeClr val="bg1"/>
                </a:solidFill>
                <a:effectLst>
                  <a:glow rad="152400">
                    <a:schemeClr val="tx1"/>
                  </a:glow>
                  <a:outerShdw blurRad="38100" dist="38100" dir="2700000" algn="tl">
                    <a:schemeClr val="tx1"/>
                  </a:outerShdw>
                </a:effectLst>
                <a:latin typeface="Berlin Sans FB" panose="020E0602020502020306" pitchFamily="34" charset="0"/>
              </a:rPr>
              <a:t>Matthew 24:36-44</a:t>
            </a:r>
            <a:endParaRPr lang="en-US" sz="4500" dirty="0">
              <a:ln w="15875">
                <a:noFill/>
              </a:ln>
              <a:solidFill>
                <a:schemeClr val="bg1"/>
              </a:solidFill>
              <a:effectLst>
                <a:glow rad="152400">
                  <a:schemeClr val="tx1"/>
                </a:glow>
                <a:outerShdw blurRad="38100" dist="38100" dir="2700000" algn="tl">
                  <a:schemeClr val="tx1"/>
                </a:outerShdw>
              </a:effectLst>
              <a:latin typeface="Berlin Sans FB" panose="020E0602020502020306" pitchFamily="34" charset="0"/>
            </a:endParaRPr>
          </a:p>
        </p:txBody>
      </p:sp>
    </p:spTree>
    <p:extLst>
      <p:ext uri="{BB962C8B-B14F-4D97-AF65-F5344CB8AC3E}">
        <p14:creationId xmlns:p14="http://schemas.microsoft.com/office/powerpoint/2010/main" val="4236405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37389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62672" y="2482587"/>
            <a:ext cx="11466656" cy="1892826"/>
          </a:xfrm>
          <a:prstGeom prst="rect">
            <a:avLst/>
          </a:prstGeom>
          <a:noFill/>
        </p:spPr>
        <p:txBody>
          <a:bodyPr wrap="square" rtlCol="0">
            <a:spAutoFit/>
          </a:bodyPr>
          <a:lstStyle/>
          <a:p>
            <a:pPr algn="ctr">
              <a:lnSpc>
                <a:spcPct val="90000"/>
              </a:lnSpc>
            </a:pPr>
            <a:r>
              <a:rPr lang="en-US" sz="6500" dirty="0">
                <a:solidFill>
                  <a:schemeClr val="bg1"/>
                </a:solidFill>
                <a:effectLst>
                  <a:glow rad="127000">
                    <a:schemeClr val="tx1"/>
                  </a:glow>
                  <a:outerShdw blurRad="38100" dist="38100" dir="2700000" algn="ctr" rotWithShape="0">
                    <a:schemeClr val="tx1">
                      <a:alpha val="65000"/>
                    </a:schemeClr>
                  </a:outerShdw>
                </a:effectLst>
                <a:latin typeface="Berlin Sans FB" panose="020E0602020502020306" pitchFamily="34" charset="0"/>
              </a:rPr>
              <a:t>The Second Coming of Jesus</a:t>
            </a:r>
            <a:r>
              <a:rPr lang="en-US" sz="6500" i="1" dirty="0">
                <a:solidFill>
                  <a:schemeClr val="bg1"/>
                </a:solidFill>
                <a:effectLst>
                  <a:glow rad="127000">
                    <a:schemeClr val="tx1"/>
                  </a:glow>
                  <a:outerShdw blurRad="38100" dist="38100" dir="2700000" algn="ctr" rotWithShape="0">
                    <a:schemeClr val="tx1">
                      <a:alpha val="65000"/>
                    </a:schemeClr>
                  </a:outerShdw>
                </a:effectLst>
                <a:latin typeface="Berlin Sans FB" panose="020E0602020502020306" pitchFamily="34" charset="0"/>
              </a:rPr>
              <a:t>!</a:t>
            </a:r>
            <a:r>
              <a:rPr lang="en-US" sz="6500" dirty="0">
                <a:solidFill>
                  <a:schemeClr val="bg1"/>
                </a:solidFill>
                <a:effectLst>
                  <a:glow rad="127000">
                    <a:schemeClr val="tx1"/>
                  </a:glow>
                  <a:outerShdw blurRad="38100" dist="38100" dir="2700000" algn="ctr" rotWithShape="0">
                    <a:schemeClr val="tx1">
                      <a:alpha val="65000"/>
                    </a:schemeClr>
                  </a:outerShdw>
                </a:effectLst>
                <a:latin typeface="Berlin Sans FB" panose="020E0602020502020306" pitchFamily="34" charset="0"/>
              </a:rPr>
              <a:t> </a:t>
            </a:r>
            <a:r>
              <a:rPr lang="en-US" sz="6000" dirty="0">
                <a:solidFill>
                  <a:schemeClr val="bg1"/>
                </a:solidFill>
                <a:effectLst>
                  <a:glow rad="127000">
                    <a:schemeClr val="tx1"/>
                  </a:glow>
                  <a:outerShdw blurRad="38100" dist="38100" dir="2700000" algn="ctr" rotWithShape="0">
                    <a:schemeClr val="tx1">
                      <a:alpha val="65000"/>
                    </a:schemeClr>
                  </a:outerShdw>
                </a:effectLst>
                <a:latin typeface="Berlin Sans FB" panose="020E0602020502020306" pitchFamily="34" charset="0"/>
              </a:rPr>
              <a:t>(Revelation 19:11-21)</a:t>
            </a:r>
          </a:p>
        </p:txBody>
      </p:sp>
    </p:spTree>
    <p:extLst>
      <p:ext uri="{BB962C8B-B14F-4D97-AF65-F5344CB8AC3E}">
        <p14:creationId xmlns:p14="http://schemas.microsoft.com/office/powerpoint/2010/main" val="133220489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62672" y="30998"/>
            <a:ext cx="11466656" cy="5980099"/>
          </a:xfrm>
          <a:prstGeom prst="rect">
            <a:avLst/>
          </a:prstGeom>
          <a:noFill/>
        </p:spPr>
        <p:txBody>
          <a:bodyPr wrap="square" rtlCol="0">
            <a:spAutoFit/>
          </a:bodyPr>
          <a:lstStyle/>
          <a:p>
            <a:pPr algn="ctr">
              <a:lnSpc>
                <a:spcPct val="90000"/>
              </a:lnSpc>
              <a:spcAft>
                <a:spcPts val="1200"/>
              </a:spcAft>
            </a:pPr>
            <a:r>
              <a:rPr lang="en-US" sz="4600" u="sng" dirty="0">
                <a:solidFill>
                  <a:schemeClr val="bg1"/>
                </a:solidFill>
                <a:effectLst>
                  <a:glow rad="127000">
                    <a:schemeClr val="tx1"/>
                  </a:glow>
                  <a:outerShdw blurRad="38100" dist="38100" dir="2700000" algn="ctr" rotWithShape="0">
                    <a:schemeClr val="tx1">
                      <a:alpha val="65000"/>
                    </a:schemeClr>
                  </a:outerShdw>
                </a:effectLst>
                <a:latin typeface="Berlin Sans FB" panose="020E0602020502020306" pitchFamily="34" charset="0"/>
              </a:rPr>
              <a:t>John 14:1-3</a:t>
            </a:r>
          </a:p>
          <a:p>
            <a:pPr algn="ctr">
              <a:lnSpc>
                <a:spcPct val="90000"/>
              </a:lnSpc>
            </a:pPr>
            <a:r>
              <a:rPr lang="en-US" sz="4600" baseline="30000" dirty="0">
                <a:solidFill>
                  <a:schemeClr val="bg1"/>
                </a:solidFill>
                <a:effectLst>
                  <a:glow rad="127000">
                    <a:schemeClr val="tx1"/>
                  </a:glow>
                  <a:outerShdw blurRad="38100" dist="38100" dir="2700000" algn="ctr" rotWithShape="0">
                    <a:schemeClr val="tx1">
                      <a:alpha val="65000"/>
                    </a:schemeClr>
                  </a:outerShdw>
                </a:effectLst>
                <a:latin typeface="Berlin Sans FB" panose="020E0602020502020306" pitchFamily="34" charset="0"/>
              </a:rPr>
              <a:t>1</a:t>
            </a:r>
            <a:r>
              <a:rPr lang="en-US" sz="4600" dirty="0">
                <a:solidFill>
                  <a:schemeClr val="bg1"/>
                </a:solidFill>
                <a:effectLst>
                  <a:glow rad="127000">
                    <a:schemeClr val="tx1"/>
                  </a:glow>
                  <a:outerShdw blurRad="38100" dist="38100" dir="2700000" algn="ctr" rotWithShape="0">
                    <a:schemeClr val="tx1">
                      <a:alpha val="65000"/>
                    </a:schemeClr>
                  </a:outerShdw>
                </a:effectLst>
                <a:latin typeface="Berlin Sans FB" panose="020E0602020502020306" pitchFamily="34" charset="0"/>
              </a:rPr>
              <a:t> “Do not let your hearts be troubled. You believe in God; believe also in me. </a:t>
            </a:r>
            <a:r>
              <a:rPr lang="en-US" sz="4600" baseline="30000" dirty="0">
                <a:solidFill>
                  <a:schemeClr val="bg1"/>
                </a:solidFill>
                <a:effectLst>
                  <a:glow rad="127000">
                    <a:schemeClr val="tx1"/>
                  </a:glow>
                  <a:outerShdw blurRad="38100" dist="38100" dir="2700000" algn="ctr" rotWithShape="0">
                    <a:schemeClr val="tx1">
                      <a:alpha val="65000"/>
                    </a:schemeClr>
                  </a:outerShdw>
                </a:effectLst>
                <a:latin typeface="Berlin Sans FB" panose="020E0602020502020306" pitchFamily="34" charset="0"/>
              </a:rPr>
              <a:t>2</a:t>
            </a:r>
            <a:r>
              <a:rPr lang="en-US" sz="4600" dirty="0">
                <a:solidFill>
                  <a:schemeClr val="bg1"/>
                </a:solidFill>
                <a:effectLst>
                  <a:glow rad="127000">
                    <a:schemeClr val="tx1"/>
                  </a:glow>
                  <a:outerShdw blurRad="38100" dist="38100" dir="2700000" algn="ctr" rotWithShape="0">
                    <a:schemeClr val="tx1">
                      <a:alpha val="65000"/>
                    </a:schemeClr>
                  </a:outerShdw>
                </a:effectLst>
                <a:latin typeface="Berlin Sans FB" panose="020E0602020502020306" pitchFamily="34" charset="0"/>
              </a:rPr>
              <a:t> My Father’s house has many rooms; if that were not so, would I have told you that I am going there to prepare a place for you? </a:t>
            </a:r>
            <a:r>
              <a:rPr lang="en-US" sz="4600" baseline="30000" dirty="0">
                <a:solidFill>
                  <a:schemeClr val="bg1"/>
                </a:solidFill>
                <a:effectLst>
                  <a:glow rad="127000">
                    <a:schemeClr val="tx1"/>
                  </a:glow>
                  <a:outerShdw blurRad="38100" dist="38100" dir="2700000" algn="ctr" rotWithShape="0">
                    <a:schemeClr val="tx1">
                      <a:alpha val="65000"/>
                    </a:schemeClr>
                  </a:outerShdw>
                </a:effectLst>
                <a:latin typeface="Berlin Sans FB" panose="020E0602020502020306" pitchFamily="34" charset="0"/>
              </a:rPr>
              <a:t>3</a:t>
            </a:r>
            <a:r>
              <a:rPr lang="en-US" sz="4600" dirty="0">
                <a:solidFill>
                  <a:schemeClr val="bg1"/>
                </a:solidFill>
                <a:effectLst>
                  <a:glow rad="127000">
                    <a:schemeClr val="tx1"/>
                  </a:glow>
                  <a:outerShdw blurRad="38100" dist="38100" dir="2700000" algn="ctr" rotWithShape="0">
                    <a:schemeClr val="tx1">
                      <a:alpha val="65000"/>
                    </a:schemeClr>
                  </a:outerShdw>
                </a:effectLst>
                <a:latin typeface="Berlin Sans FB" panose="020E0602020502020306" pitchFamily="34" charset="0"/>
              </a:rPr>
              <a:t> And if I go and prepare a place for you, </a:t>
            </a:r>
            <a:r>
              <a:rPr lang="en-US" sz="4600" dirty="0">
                <a:solidFill>
                  <a:srgbClr val="92D050"/>
                </a:solidFill>
                <a:effectLst>
                  <a:glow rad="127000">
                    <a:schemeClr val="tx1"/>
                  </a:glow>
                  <a:outerShdw blurRad="38100" dist="38100" dir="2700000" algn="ctr" rotWithShape="0">
                    <a:schemeClr val="tx1">
                      <a:alpha val="65000"/>
                    </a:schemeClr>
                  </a:outerShdw>
                </a:effectLst>
                <a:latin typeface="Berlin Sans FB" panose="020E0602020502020306" pitchFamily="34" charset="0"/>
              </a:rPr>
              <a:t>I will come back and take you to be with me</a:t>
            </a:r>
            <a:r>
              <a:rPr lang="en-US" sz="4600" dirty="0">
                <a:solidFill>
                  <a:schemeClr val="bg1"/>
                </a:solidFill>
                <a:effectLst>
                  <a:glow rad="127000">
                    <a:schemeClr val="tx1"/>
                  </a:glow>
                  <a:outerShdw blurRad="38100" dist="38100" dir="2700000" algn="ctr" rotWithShape="0">
                    <a:schemeClr val="tx1">
                      <a:alpha val="65000"/>
                    </a:schemeClr>
                  </a:outerShdw>
                </a:effectLst>
                <a:latin typeface="Berlin Sans FB" panose="020E0602020502020306" pitchFamily="34" charset="0"/>
              </a:rPr>
              <a:t> that you also may be where I am.</a:t>
            </a:r>
          </a:p>
        </p:txBody>
      </p:sp>
    </p:spTree>
    <p:extLst>
      <p:ext uri="{BB962C8B-B14F-4D97-AF65-F5344CB8AC3E}">
        <p14:creationId xmlns:p14="http://schemas.microsoft.com/office/powerpoint/2010/main" val="376947512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2"/>
          <p:cNvSpPr txBox="1">
            <a:spLocks/>
          </p:cNvSpPr>
          <p:nvPr/>
        </p:nvSpPr>
        <p:spPr>
          <a:xfrm>
            <a:off x="1100379" y="0"/>
            <a:ext cx="11077107" cy="779227"/>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45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The Rider on the White Horse</a:t>
            </a:r>
            <a:endParaRPr lang="en-US" sz="4500" i="1"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endParaRPr>
          </a:p>
        </p:txBody>
      </p:sp>
      <p:sp>
        <p:nvSpPr>
          <p:cNvPr id="4" name="Content Placeholder 3"/>
          <p:cNvSpPr txBox="1">
            <a:spLocks/>
          </p:cNvSpPr>
          <p:nvPr/>
        </p:nvSpPr>
        <p:spPr>
          <a:xfrm>
            <a:off x="697424" y="906449"/>
            <a:ext cx="11320406" cy="5849274"/>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914400" indent="-914400" algn="l">
              <a:spcBef>
                <a:spcPts val="0"/>
              </a:spcBef>
              <a:spcAft>
                <a:spcPts val="1200"/>
              </a:spcAft>
              <a:buClr>
                <a:srgbClr val="92D050"/>
              </a:buClr>
              <a:buSzPct val="100000"/>
              <a:buFont typeface="Calibri" panose="020F0502020204030204" pitchFamily="34" charset="0"/>
              <a:buChar char="●"/>
            </a:pPr>
            <a:r>
              <a:rPr lang="en-US" sz="55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“He is dressed in a robe dipped in blood”</a:t>
            </a:r>
            <a:r>
              <a:rPr lang="en-US" sz="5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This time it is not the blood of sacrifice; it is a reference to </a:t>
            </a:r>
            <a:r>
              <a:rPr lang="en-US" sz="5500" u="sng"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Isaiah 63:1-6</a:t>
            </a:r>
          </a:p>
        </p:txBody>
      </p:sp>
      <p:cxnSp>
        <p:nvCxnSpPr>
          <p:cNvPr id="15" name="Straight Connector 14"/>
          <p:cNvCxnSpPr>
            <a:cxnSpLocks/>
          </p:cNvCxnSpPr>
          <p:nvPr/>
        </p:nvCxnSpPr>
        <p:spPr>
          <a:xfrm flipH="1">
            <a:off x="266700" y="779227"/>
            <a:ext cx="11925300" cy="6578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itle 2"/>
          <p:cNvSpPr txBox="1">
            <a:spLocks/>
          </p:cNvSpPr>
          <p:nvPr/>
        </p:nvSpPr>
        <p:spPr>
          <a:xfrm rot="20422737">
            <a:off x="-322631" y="-103751"/>
            <a:ext cx="4022146" cy="725034"/>
          </a:xfrm>
          <a:prstGeom prst="rect">
            <a:avLst/>
          </a:prstGeom>
          <a:solidFill>
            <a:srgbClr val="92D050"/>
          </a:solidFill>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sz="50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t>
            </a:r>
            <a:r>
              <a:rPr lang="en-US" sz="44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vs. 11-16</a:t>
            </a:r>
          </a:p>
        </p:txBody>
      </p:sp>
    </p:spTree>
    <p:extLst>
      <p:ext uri="{BB962C8B-B14F-4D97-AF65-F5344CB8AC3E}">
        <p14:creationId xmlns:p14="http://schemas.microsoft.com/office/powerpoint/2010/main" val="2270412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7" name="Title 2"/>
          <p:cNvSpPr txBox="1">
            <a:spLocks/>
          </p:cNvSpPr>
          <p:nvPr/>
        </p:nvSpPr>
        <p:spPr>
          <a:xfrm>
            <a:off x="-1" y="0"/>
            <a:ext cx="12192000" cy="673133"/>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4100" u="sng" dirty="0">
                <a:ln w="15875">
                  <a:noFill/>
                </a:ln>
                <a:solidFill>
                  <a:schemeClr val="bg1"/>
                </a:solidFill>
                <a:effectLst>
                  <a:glow rad="152400">
                    <a:schemeClr val="tx1"/>
                  </a:glow>
                  <a:outerShdw blurRad="38100" dist="38100" dir="2700000" algn="tl">
                    <a:schemeClr val="tx1"/>
                  </a:outerShdw>
                </a:effectLst>
                <a:latin typeface="Berlin Sans FB" panose="020E0602020502020306" pitchFamily="34" charset="0"/>
              </a:rPr>
              <a:t>Isaiah 63:1-4</a:t>
            </a:r>
            <a:endParaRPr lang="en-US" sz="4100" dirty="0">
              <a:ln w="15875">
                <a:noFill/>
              </a:ln>
              <a:solidFill>
                <a:schemeClr val="bg1"/>
              </a:solidFill>
              <a:effectLst>
                <a:glow rad="152400">
                  <a:schemeClr val="tx1"/>
                </a:glow>
                <a:outerShdw blurRad="38100" dist="38100" dir="2700000" algn="tl">
                  <a:schemeClr val="tx1"/>
                </a:outerShdw>
              </a:effectLst>
              <a:latin typeface="Berlin Sans FB" panose="020E0602020502020306" pitchFamily="34" charset="0"/>
            </a:endParaRPr>
          </a:p>
        </p:txBody>
      </p:sp>
      <p:sp>
        <p:nvSpPr>
          <p:cNvPr id="8" name="Content Placeholder 3"/>
          <p:cNvSpPr txBox="1">
            <a:spLocks/>
          </p:cNvSpPr>
          <p:nvPr/>
        </p:nvSpPr>
        <p:spPr>
          <a:xfrm>
            <a:off x="162127" y="806802"/>
            <a:ext cx="11867743" cy="5741232"/>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85000"/>
              </a:lnSpc>
              <a:spcBef>
                <a:spcPts val="0"/>
              </a:spcBef>
              <a:buClr>
                <a:srgbClr val="92D050"/>
              </a:buClr>
              <a:buSzPct val="100000"/>
            </a:pPr>
            <a:r>
              <a:rPr lang="en-US" sz="4100" baseline="300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1</a:t>
            </a:r>
            <a:r>
              <a:rPr lang="en-US" sz="41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 Who is this coming from Edom, from </a:t>
            </a:r>
            <a:r>
              <a:rPr lang="en-US" sz="4100" dirty="0" err="1">
                <a:solidFill>
                  <a:schemeClr val="bg1"/>
                </a:solidFill>
                <a:effectLst>
                  <a:glow rad="152400">
                    <a:schemeClr val="tx1"/>
                  </a:glow>
                  <a:outerShdw blurRad="38100" dist="38100" dir="2700000" algn="tl">
                    <a:schemeClr val="tx1"/>
                  </a:outerShdw>
                </a:effectLst>
                <a:latin typeface="Berlin Sans FB" panose="020E0602020502020306" pitchFamily="34" charset="0"/>
              </a:rPr>
              <a:t>Bozrah</a:t>
            </a:r>
            <a:r>
              <a:rPr lang="en-US" sz="41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 with his garments stained crimson? Who is this, robed in splendor, striding forward in the greatness of his strength? “It is I, proclaiming victory, mighty to save.” </a:t>
            </a:r>
            <a:r>
              <a:rPr lang="en-US" sz="4100" baseline="300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2</a:t>
            </a:r>
            <a:r>
              <a:rPr lang="en-US" sz="41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 Why are your garments red, like those of one treading the winepress? </a:t>
            </a:r>
            <a:r>
              <a:rPr lang="en-US" sz="4100" baseline="300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3</a:t>
            </a:r>
            <a:r>
              <a:rPr lang="en-US" sz="41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 “I have trodden the winepress alone; from the nations no one was with me. I trampled them in my anger and trod them down in my wrath; their blood spattered my garments, and I stained all my clothing. </a:t>
            </a:r>
            <a:r>
              <a:rPr lang="en-US" sz="4100" baseline="300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4</a:t>
            </a:r>
            <a:r>
              <a:rPr lang="en-US" sz="41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 It was for me the day of vengeance; the year for me to redeem had come.”</a:t>
            </a:r>
          </a:p>
        </p:txBody>
      </p:sp>
    </p:spTree>
    <p:extLst>
      <p:ext uri="{BB962C8B-B14F-4D97-AF65-F5344CB8AC3E}">
        <p14:creationId xmlns:p14="http://schemas.microsoft.com/office/powerpoint/2010/main" val="318760075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2"/>
          <p:cNvSpPr txBox="1">
            <a:spLocks/>
          </p:cNvSpPr>
          <p:nvPr/>
        </p:nvSpPr>
        <p:spPr>
          <a:xfrm>
            <a:off x="1100379" y="0"/>
            <a:ext cx="11077107" cy="779227"/>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45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The Rider on the White Horse</a:t>
            </a:r>
            <a:endParaRPr lang="en-US" sz="4500" i="1"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endParaRPr>
          </a:p>
        </p:txBody>
      </p:sp>
      <p:sp>
        <p:nvSpPr>
          <p:cNvPr id="4" name="Content Placeholder 3"/>
          <p:cNvSpPr txBox="1">
            <a:spLocks/>
          </p:cNvSpPr>
          <p:nvPr/>
        </p:nvSpPr>
        <p:spPr>
          <a:xfrm>
            <a:off x="697424" y="906449"/>
            <a:ext cx="11320406" cy="5849274"/>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914400" indent="-914400" algn="l">
              <a:spcBef>
                <a:spcPts val="0"/>
              </a:spcBef>
              <a:spcAft>
                <a:spcPts val="1200"/>
              </a:spcAft>
              <a:buClr>
                <a:srgbClr val="92D050"/>
              </a:buClr>
              <a:buSzPct val="100000"/>
              <a:buFont typeface="Calibri" panose="020F0502020204030204" pitchFamily="34" charset="0"/>
              <a:buChar char="●"/>
            </a:pPr>
            <a:r>
              <a:rPr lang="en-US" sz="5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Notice the weapon that He uses: </a:t>
            </a:r>
            <a:r>
              <a:rPr lang="en-US" sz="55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the word of His mouth</a:t>
            </a:r>
          </a:p>
          <a:p>
            <a:pPr marL="914400" indent="-914400" algn="l">
              <a:spcBef>
                <a:spcPts val="0"/>
              </a:spcBef>
              <a:spcAft>
                <a:spcPts val="1200"/>
              </a:spcAft>
              <a:buClr>
                <a:srgbClr val="92D050"/>
              </a:buClr>
              <a:buSzPct val="100000"/>
              <a:buFont typeface="Calibri" panose="020F0502020204030204" pitchFamily="34" charset="0"/>
              <a:buChar char="●"/>
            </a:pPr>
            <a:r>
              <a:rPr lang="en-US" sz="5500" u="sng"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He now fully reveals Himself</a:t>
            </a:r>
            <a:r>
              <a:rPr lang="en-US" sz="5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t>
            </a:r>
            <a:r>
              <a:rPr lang="en-US" sz="55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King of kings and Lord of lords</a:t>
            </a:r>
            <a:r>
              <a:rPr lang="en-US" sz="5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and really does so by means of the destruction of the beast and the false prophet</a:t>
            </a:r>
            <a:endParaRPr lang="en-US" sz="5500" u="sng"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endParaRPr>
          </a:p>
        </p:txBody>
      </p:sp>
      <p:cxnSp>
        <p:nvCxnSpPr>
          <p:cNvPr id="15" name="Straight Connector 14"/>
          <p:cNvCxnSpPr>
            <a:cxnSpLocks/>
          </p:cNvCxnSpPr>
          <p:nvPr/>
        </p:nvCxnSpPr>
        <p:spPr>
          <a:xfrm flipH="1">
            <a:off x="266700" y="779227"/>
            <a:ext cx="11925300" cy="6578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itle 2"/>
          <p:cNvSpPr txBox="1">
            <a:spLocks/>
          </p:cNvSpPr>
          <p:nvPr/>
        </p:nvSpPr>
        <p:spPr>
          <a:xfrm rot="20422737">
            <a:off x="-322631" y="-103751"/>
            <a:ext cx="4022146" cy="725034"/>
          </a:xfrm>
          <a:prstGeom prst="rect">
            <a:avLst/>
          </a:prstGeom>
          <a:solidFill>
            <a:srgbClr val="92D050"/>
          </a:solidFill>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sz="50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t>
            </a:r>
            <a:r>
              <a:rPr lang="en-US" sz="44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vs. 11-16</a:t>
            </a:r>
          </a:p>
        </p:txBody>
      </p:sp>
    </p:spTree>
    <p:extLst>
      <p:ext uri="{BB962C8B-B14F-4D97-AF65-F5344CB8AC3E}">
        <p14:creationId xmlns:p14="http://schemas.microsoft.com/office/powerpoint/2010/main" val="410929849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2"/>
          <p:cNvSpPr txBox="1">
            <a:spLocks/>
          </p:cNvSpPr>
          <p:nvPr/>
        </p:nvSpPr>
        <p:spPr>
          <a:xfrm>
            <a:off x="1" y="0"/>
            <a:ext cx="12177486" cy="779227"/>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45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Armageddon</a:t>
            </a:r>
            <a:endParaRPr lang="en-US" sz="4500" i="1"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endParaRPr>
          </a:p>
        </p:txBody>
      </p:sp>
      <p:sp>
        <p:nvSpPr>
          <p:cNvPr id="4" name="Content Placeholder 3"/>
          <p:cNvSpPr txBox="1">
            <a:spLocks/>
          </p:cNvSpPr>
          <p:nvPr/>
        </p:nvSpPr>
        <p:spPr>
          <a:xfrm>
            <a:off x="697424" y="906449"/>
            <a:ext cx="11320406" cy="5849274"/>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914400" indent="-914400" algn="l">
              <a:spcBef>
                <a:spcPts val="0"/>
              </a:spcBef>
              <a:spcAft>
                <a:spcPts val="1200"/>
              </a:spcAft>
              <a:buClr>
                <a:srgbClr val="92D050"/>
              </a:buClr>
              <a:buSzPct val="100000"/>
              <a:buFont typeface="Calibri" panose="020F0502020204030204" pitchFamily="34" charset="0"/>
              <a:buChar char="●"/>
            </a:pPr>
            <a:r>
              <a:rPr lang="en-US" sz="5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John now introduces a second supper</a:t>
            </a:r>
          </a:p>
          <a:p>
            <a:pPr marL="914400" indent="-914400" algn="l">
              <a:spcBef>
                <a:spcPts val="0"/>
              </a:spcBef>
              <a:spcAft>
                <a:spcPts val="1200"/>
              </a:spcAft>
              <a:buClr>
                <a:srgbClr val="92D050"/>
              </a:buClr>
              <a:buSzPct val="100000"/>
              <a:buFont typeface="Calibri" panose="020F0502020204030204" pitchFamily="34" charset="0"/>
              <a:buChar char="●"/>
            </a:pPr>
            <a:r>
              <a:rPr lang="en-US" sz="5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It is a picture of the final battle</a:t>
            </a:r>
          </a:p>
          <a:p>
            <a:pPr marL="914400" indent="-914400" algn="l">
              <a:spcBef>
                <a:spcPts val="0"/>
              </a:spcBef>
              <a:spcAft>
                <a:spcPts val="1200"/>
              </a:spcAft>
              <a:buClr>
                <a:srgbClr val="92D050"/>
              </a:buClr>
              <a:buSzPct val="100000"/>
              <a:buFont typeface="Calibri" panose="020F0502020204030204" pitchFamily="34" charset="0"/>
              <a:buChar char="●"/>
            </a:pPr>
            <a:r>
              <a:rPr lang="en-US" sz="5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The description makes it clear it is the battle prophesied in </a:t>
            </a:r>
            <a:r>
              <a:rPr lang="en-US" sz="5500" dirty="0" err="1">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Eze</a:t>
            </a:r>
            <a:r>
              <a:rPr lang="en-US" sz="5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38-39</a:t>
            </a:r>
          </a:p>
          <a:p>
            <a:pPr marL="914400" indent="-914400" algn="l">
              <a:spcBef>
                <a:spcPts val="0"/>
              </a:spcBef>
              <a:spcAft>
                <a:spcPts val="1200"/>
              </a:spcAft>
              <a:buClr>
                <a:srgbClr val="92D050"/>
              </a:buClr>
              <a:buSzPct val="100000"/>
              <a:buFont typeface="Calibri" panose="020F0502020204030204" pitchFamily="34" charset="0"/>
              <a:buChar char="●"/>
            </a:pPr>
            <a:r>
              <a:rPr lang="en-US" sz="5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The Lord commanded Ezekiel to issue a supper invitation </a:t>
            </a:r>
          </a:p>
        </p:txBody>
      </p:sp>
      <p:cxnSp>
        <p:nvCxnSpPr>
          <p:cNvPr id="15" name="Straight Connector 14"/>
          <p:cNvCxnSpPr>
            <a:cxnSpLocks/>
          </p:cNvCxnSpPr>
          <p:nvPr/>
        </p:nvCxnSpPr>
        <p:spPr>
          <a:xfrm flipH="1">
            <a:off x="266700" y="779227"/>
            <a:ext cx="11925300" cy="6578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itle 2"/>
          <p:cNvSpPr txBox="1">
            <a:spLocks/>
          </p:cNvSpPr>
          <p:nvPr/>
        </p:nvSpPr>
        <p:spPr>
          <a:xfrm rot="20422737">
            <a:off x="-322631" y="-103751"/>
            <a:ext cx="4022146" cy="725034"/>
          </a:xfrm>
          <a:prstGeom prst="rect">
            <a:avLst/>
          </a:prstGeom>
          <a:solidFill>
            <a:srgbClr val="92D050"/>
          </a:solidFill>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sz="50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t>
            </a:r>
            <a:r>
              <a:rPr lang="en-US" sz="44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vs. 17-19</a:t>
            </a:r>
          </a:p>
        </p:txBody>
      </p:sp>
    </p:spTree>
    <p:extLst>
      <p:ext uri="{BB962C8B-B14F-4D97-AF65-F5344CB8AC3E}">
        <p14:creationId xmlns:p14="http://schemas.microsoft.com/office/powerpoint/2010/main" val="2830809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500"/>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500"/>
                                        <p:tgtEl>
                                          <p:spTgt spid="4">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fade">
                                      <p:cBhvr>
                                        <p:cTn id="31" dur="500"/>
                                        <p:tgtEl>
                                          <p:spTgt spid="4">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Effect transition="in" filter="fade">
                                      <p:cBhvr>
                                        <p:cTn id="3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2"/>
          <p:cNvSpPr txBox="1">
            <a:spLocks/>
          </p:cNvSpPr>
          <p:nvPr/>
        </p:nvSpPr>
        <p:spPr>
          <a:xfrm>
            <a:off x="1" y="0"/>
            <a:ext cx="12177486" cy="779227"/>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45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Complete Victory</a:t>
            </a:r>
            <a:r>
              <a:rPr lang="en-US" sz="4500" i="1"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a:t>
            </a:r>
          </a:p>
        </p:txBody>
      </p:sp>
      <p:sp>
        <p:nvSpPr>
          <p:cNvPr id="4" name="Content Placeholder 3"/>
          <p:cNvSpPr txBox="1">
            <a:spLocks/>
          </p:cNvSpPr>
          <p:nvPr/>
        </p:nvSpPr>
        <p:spPr>
          <a:xfrm>
            <a:off x="266700" y="906449"/>
            <a:ext cx="11678866" cy="5849274"/>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spcAft>
                <a:spcPts val="1200"/>
              </a:spcAft>
              <a:buClr>
                <a:srgbClr val="92D050"/>
              </a:buClr>
              <a:buSzPct val="100000"/>
            </a:pPr>
            <a:r>
              <a:rPr lang="en-US" sz="4500" u="sng"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2 Thessalonians 2:7-9</a:t>
            </a: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t>
            </a:r>
            <a:r>
              <a:rPr lang="en-US" sz="3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(NLT)</a:t>
            </a: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r>
            <a:b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4500" baseline="30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7</a:t>
            </a: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For this lawlessness is already at work secretly, and it will remain secret until the one who is holding it back steps out of the way. </a:t>
            </a:r>
            <a:r>
              <a:rPr lang="en-US" sz="4500" baseline="30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8</a:t>
            </a: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Then the man of lawlessness will be revealed, but the Lord Jesus will slay him with the breath of his mouth and destroy him by the splendor of his coming. </a:t>
            </a:r>
            <a:r>
              <a:rPr lang="en-US" sz="4500" baseline="30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9</a:t>
            </a: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This man will come to do the work of Satan with counterfeit power and signs and miracles.</a:t>
            </a:r>
          </a:p>
        </p:txBody>
      </p:sp>
      <p:cxnSp>
        <p:nvCxnSpPr>
          <p:cNvPr id="15" name="Straight Connector 14"/>
          <p:cNvCxnSpPr>
            <a:cxnSpLocks/>
          </p:cNvCxnSpPr>
          <p:nvPr/>
        </p:nvCxnSpPr>
        <p:spPr>
          <a:xfrm flipH="1">
            <a:off x="266700" y="779227"/>
            <a:ext cx="11925300" cy="6578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itle 2"/>
          <p:cNvSpPr txBox="1">
            <a:spLocks/>
          </p:cNvSpPr>
          <p:nvPr/>
        </p:nvSpPr>
        <p:spPr>
          <a:xfrm rot="20422737">
            <a:off x="-322631" y="-103751"/>
            <a:ext cx="4022146" cy="725034"/>
          </a:xfrm>
          <a:prstGeom prst="rect">
            <a:avLst/>
          </a:prstGeom>
          <a:solidFill>
            <a:srgbClr val="92D050"/>
          </a:solidFill>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sz="50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t>
            </a:r>
            <a:r>
              <a:rPr lang="en-US" sz="44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vs. 20-21</a:t>
            </a:r>
          </a:p>
        </p:txBody>
      </p:sp>
    </p:spTree>
    <p:extLst>
      <p:ext uri="{BB962C8B-B14F-4D97-AF65-F5344CB8AC3E}">
        <p14:creationId xmlns:p14="http://schemas.microsoft.com/office/powerpoint/2010/main" val="1846567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9658</TotalTime>
  <Words>863</Words>
  <Application>Microsoft Office PowerPoint</Application>
  <PresentationFormat>Widescreen</PresentationFormat>
  <Paragraphs>44</Paragraphs>
  <Slides>16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Berlin Sans FB</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 McCracken</dc:creator>
  <cp:lastModifiedBy>Shawn McCracken</cp:lastModifiedBy>
  <cp:revision>489</cp:revision>
  <dcterms:created xsi:type="dcterms:W3CDTF">2016-11-29T14:13:56Z</dcterms:created>
  <dcterms:modified xsi:type="dcterms:W3CDTF">2018-04-02T13:46:24Z</dcterms:modified>
</cp:coreProperties>
</file>