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78" r:id="rId2"/>
    <p:sldId id="499" r:id="rId3"/>
    <p:sldId id="500" r:id="rId4"/>
    <p:sldId id="281" r:id="rId5"/>
    <p:sldId id="304" r:id="rId6"/>
    <p:sldId id="486" r:id="rId7"/>
    <p:sldId id="487" r:id="rId8"/>
    <p:sldId id="489" r:id="rId9"/>
    <p:sldId id="490" r:id="rId10"/>
    <p:sldId id="488" r:id="rId11"/>
    <p:sldId id="491" r:id="rId12"/>
    <p:sldId id="492" r:id="rId13"/>
    <p:sldId id="493" r:id="rId14"/>
    <p:sldId id="484" r:id="rId15"/>
    <p:sldId id="495" r:id="rId16"/>
    <p:sldId id="496" r:id="rId17"/>
    <p:sldId id="497" r:id="rId18"/>
    <p:sldId id="49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860000"/>
    <a:srgbClr val="D6E0B4"/>
    <a:srgbClr val="B5FC04"/>
    <a:srgbClr val="AFE13F"/>
    <a:srgbClr val="A9D18E"/>
    <a:srgbClr val="F6F6F6"/>
    <a:srgbClr val="C7C4C4"/>
    <a:srgbClr val="C7C4C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50" autoAdjust="0"/>
    <p:restoredTop sz="78985" autoAdjust="0"/>
  </p:normalViewPr>
  <p:slideViewPr>
    <p:cSldViewPr snapToGrid="0">
      <p:cViewPr varScale="1">
        <p:scale>
          <a:sx n="70" d="100"/>
          <a:sy n="70" d="100"/>
        </p:scale>
        <p:origin x="84" y="97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7E5328-581D-4DCE-B68F-8ADFF12DDC7B}" type="datetimeFigureOut">
              <a:rPr lang="en-US" smtClean="0"/>
              <a:t>11/26/2017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8AE8D0-8B7D-4444-BBCD-7D73020A2221}" type="slidenum">
              <a:rPr lang="en-US" smtClean="0"/>
              <a:t>‹#›</a:t>
            </a:fld>
            <a:endParaRPr lang="en-US"/>
          </a:p>
        </p:txBody>
      </p:sp>
    </p:spTree>
    <p:extLst>
      <p:ext uri="{BB962C8B-B14F-4D97-AF65-F5344CB8AC3E}">
        <p14:creationId xmlns:p14="http://schemas.microsoft.com/office/powerpoint/2010/main" val="2732626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14</a:t>
            </a:fld>
            <a:endParaRPr lang="en-US"/>
          </a:p>
        </p:txBody>
      </p:sp>
    </p:spTree>
    <p:extLst>
      <p:ext uri="{BB962C8B-B14F-4D97-AF65-F5344CB8AC3E}">
        <p14:creationId xmlns:p14="http://schemas.microsoft.com/office/powerpoint/2010/main" val="6331540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8AE8D0-8B7D-4444-BBCD-7D73020A2221}" type="slidenum">
              <a:rPr lang="en-US" smtClean="0"/>
              <a:t>15</a:t>
            </a:fld>
            <a:endParaRPr lang="en-US"/>
          </a:p>
        </p:txBody>
      </p:sp>
    </p:spTree>
    <p:extLst>
      <p:ext uri="{BB962C8B-B14F-4D97-AF65-F5344CB8AC3E}">
        <p14:creationId xmlns:p14="http://schemas.microsoft.com/office/powerpoint/2010/main" val="1700963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500975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14553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828261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4530974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95986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809557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07581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24166728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661193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3009905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D36B61-649A-4EDD-BF2D-8D18F49DFD63}" type="datetimeFigureOut">
              <a:rPr lang="en-US" smtClean="0"/>
              <a:t>11/26/2017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AB2914-1193-4B5B-B3C5-E1B6482C93A8}" type="slidenum">
              <a:rPr lang="en-US" smtClean="0"/>
              <a:t>‹#›</a:t>
            </a:fld>
            <a:endParaRPr lang="en-US" dirty="0"/>
          </a:p>
        </p:txBody>
      </p:sp>
    </p:spTree>
    <p:extLst>
      <p:ext uri="{BB962C8B-B14F-4D97-AF65-F5344CB8AC3E}">
        <p14:creationId xmlns:p14="http://schemas.microsoft.com/office/powerpoint/2010/main" val="1918562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D36B61-649A-4EDD-BF2D-8D18F49DFD63}" type="datetimeFigureOut">
              <a:rPr lang="en-US" smtClean="0"/>
              <a:t>11/26/2017</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AB2914-1193-4B5B-B3C5-E1B6482C93A8}" type="slidenum">
              <a:rPr lang="en-US" smtClean="0"/>
              <a:t>‹#›</a:t>
            </a:fld>
            <a:endParaRPr lang="en-US" dirty="0"/>
          </a:p>
        </p:txBody>
      </p:sp>
    </p:spTree>
    <p:extLst>
      <p:ext uri="{BB962C8B-B14F-4D97-AF65-F5344CB8AC3E}">
        <p14:creationId xmlns:p14="http://schemas.microsoft.com/office/powerpoint/2010/main" val="32983447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4749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4) Let him…</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Positively:</a:t>
            </a: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2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Isaiah 55:7</a:t>
            </a: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Let the wicked forsake their ways and the unrighteous their thoughts. Let them turn to the LORD, and he will have mercy on them, and to our God, for he will freely pardon.</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a:t>
            </a:r>
          </a:p>
        </p:txBody>
      </p:sp>
    </p:spTree>
    <p:extLst>
      <p:ext uri="{BB962C8B-B14F-4D97-AF65-F5344CB8AC3E}">
        <p14:creationId xmlns:p14="http://schemas.microsoft.com/office/powerpoint/2010/main" val="3115634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4</a:t>
            </a:r>
            <a:r>
              <a:rPr lang="en-US" sz="480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 Let him…</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06449"/>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But what happens if after all the pleadings, invitations, admonitions, and invitations, the wicked still refuse to obey and turn to the Lord?</a:t>
            </a:r>
          </a:p>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Then, there is another ‘let’… </a:t>
            </a:r>
            <a:b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Negatively:</a:t>
            </a: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God says in effect, </a:t>
            </a:r>
            <a:r>
              <a:rPr lang="en-US" sz="5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“Let him be”</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11</a:t>
            </a:r>
          </a:p>
        </p:txBody>
      </p:sp>
    </p:spTree>
    <p:extLst>
      <p:ext uri="{BB962C8B-B14F-4D97-AF65-F5344CB8AC3E}">
        <p14:creationId xmlns:p14="http://schemas.microsoft.com/office/powerpoint/2010/main" val="3341857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257300" y="0"/>
            <a:ext cx="109201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5) We must wash our robes</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1038545"/>
            <a:ext cx="11320406" cy="571717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 emphasis in verse 12 is not on when He comes, but </a:t>
            </a:r>
            <a:r>
              <a:rPr lang="en-US" sz="52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how</a:t>
            </a: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He comes</a:t>
            </a:r>
          </a:p>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is going to repay everyone for what he has done</a:t>
            </a:r>
          </a:p>
          <a:p>
            <a:pPr marL="914400" indent="-914400" algn="l">
              <a:spcBef>
                <a:spcPts val="0"/>
              </a:spcBef>
              <a:spcAft>
                <a:spcPts val="1200"/>
              </a:spcAft>
              <a:buClr>
                <a:srgbClr val="92D050"/>
              </a:buClr>
              <a:buSzPct val="100000"/>
              <a:buFont typeface="Calibri" panose="020F0502020204030204" pitchFamily="34" charset="0"/>
              <a:buChar char="●"/>
            </a:pP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Does that include believers? </a:t>
            </a:r>
            <a:b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Won’t we be judged by faith alone?</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12-16</a:t>
            </a:r>
          </a:p>
        </p:txBody>
      </p:sp>
    </p:spTree>
    <p:extLst>
      <p:ext uri="{BB962C8B-B14F-4D97-AF65-F5344CB8AC3E}">
        <p14:creationId xmlns:p14="http://schemas.microsoft.com/office/powerpoint/2010/main" val="4167813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257300" y="0"/>
            <a:ext cx="109201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5) We must wash our robes</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1038545"/>
            <a:ext cx="11320406" cy="571717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Yes &amp; No: faith without works is dead.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God will judge us by faith alone, but faith always has accompanying works</a:t>
            </a:r>
          </a:p>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Works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demonstrate</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that a person has already met the ultimate, necessary condition for salvation, which is redemptive justification from sin by Christ’s death</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12-16</a:t>
            </a:r>
          </a:p>
        </p:txBody>
      </p:sp>
    </p:spTree>
    <p:extLst>
      <p:ext uri="{BB962C8B-B14F-4D97-AF65-F5344CB8AC3E}">
        <p14:creationId xmlns:p14="http://schemas.microsoft.com/office/powerpoint/2010/main" val="390470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0" y="416378"/>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6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Zechariah 3:1-4</a:t>
            </a:r>
            <a:endParaRPr lang="en-US" sz="56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457200" y="1265811"/>
            <a:ext cx="11277600" cy="537159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6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1</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Then he showed me Joshua the </a:t>
            </a:r>
            <a:r>
              <a:rPr lang="en-US" sz="56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high priest </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standing before the angel of the Lord, and Satan standing at his right side </a:t>
            </a:r>
            <a:r>
              <a:rPr lang="en-US" sz="56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to accuse him</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t>
            </a:r>
            <a:r>
              <a:rPr lang="en-US" sz="56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2</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 Lord said to Satan, “The Lord rebuke you, Satan! The Lord, who has chosen Jerusalem, rebuke you!”…</a:t>
            </a:r>
          </a:p>
        </p:txBody>
      </p:sp>
    </p:spTree>
    <p:extLst>
      <p:ext uri="{BB962C8B-B14F-4D97-AF65-F5344CB8AC3E}">
        <p14:creationId xmlns:p14="http://schemas.microsoft.com/office/powerpoint/2010/main" val="318760075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92D050"/>
        </a:solidFill>
        <a:effectLst/>
      </p:bgPr>
    </p:bg>
    <p:spTree>
      <p:nvGrpSpPr>
        <p:cNvPr id="1" name=""/>
        <p:cNvGrpSpPr/>
        <p:nvPr/>
      </p:nvGrpSpPr>
      <p:grpSpPr>
        <a:xfrm>
          <a:off x="0" y="0"/>
          <a:ext cx="0" cy="0"/>
          <a:chOff x="0" y="0"/>
          <a:chExt cx="0" cy="0"/>
        </a:xfrm>
      </p:grpSpPr>
      <p:sp>
        <p:nvSpPr>
          <p:cNvPr id="7" name="Title 2"/>
          <p:cNvSpPr txBox="1">
            <a:spLocks/>
          </p:cNvSpPr>
          <p:nvPr/>
        </p:nvSpPr>
        <p:spPr>
          <a:xfrm>
            <a:off x="0" y="416378"/>
            <a:ext cx="12192000" cy="673133"/>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5600" u="sng"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rPr>
              <a:t>Zechariah 3:1-4</a:t>
            </a:r>
            <a:endParaRPr lang="en-US" sz="5600" dirty="0">
              <a:ln w="15875">
                <a:noFill/>
              </a:ln>
              <a:solidFill>
                <a:schemeClr val="bg1"/>
              </a:solidFill>
              <a:effectLst>
                <a:glow rad="152400">
                  <a:schemeClr val="tx1"/>
                </a:glow>
                <a:outerShdw blurRad="38100" dist="38100" dir="2700000" algn="tl">
                  <a:schemeClr val="tx1"/>
                </a:outerShdw>
              </a:effectLst>
              <a:latin typeface="Berlin Sans FB" panose="020E0602020502020306" pitchFamily="34" charset="0"/>
            </a:endParaRPr>
          </a:p>
        </p:txBody>
      </p:sp>
      <p:sp>
        <p:nvSpPr>
          <p:cNvPr id="8" name="Content Placeholder 3"/>
          <p:cNvSpPr txBox="1">
            <a:spLocks/>
          </p:cNvSpPr>
          <p:nvPr/>
        </p:nvSpPr>
        <p:spPr>
          <a:xfrm>
            <a:off x="457200" y="1265811"/>
            <a:ext cx="11277600" cy="5371593"/>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85000"/>
              </a:lnSpc>
              <a:spcBef>
                <a:spcPts val="0"/>
              </a:spcBef>
              <a:buClr>
                <a:srgbClr val="92D050"/>
              </a:buClr>
              <a:buSzPct val="100000"/>
            </a:pPr>
            <a:r>
              <a:rPr lang="en-US" sz="56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3 </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Now Joshua was dressed in </a:t>
            </a:r>
            <a:r>
              <a:rPr lang="en-US" sz="56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filthy clothes</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as he stood before the angel. </a:t>
            </a:r>
            <a:b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br>
            <a:r>
              <a:rPr lang="en-US" sz="5600" baseline="300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4</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 The angel said to those who were standing before him, </a:t>
            </a:r>
            <a:r>
              <a:rPr lang="en-US" sz="56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“Take off his filthy clothes.” </a:t>
            </a:r>
            <a:r>
              <a:rPr lang="en-US" sz="5600" dirty="0">
                <a:solidFill>
                  <a:schemeClr val="bg1"/>
                </a:solidFill>
                <a:effectLst>
                  <a:glow rad="152400">
                    <a:schemeClr val="tx1"/>
                  </a:glow>
                  <a:outerShdw blurRad="38100" dist="38100" dir="2700000" algn="tl">
                    <a:schemeClr val="tx1"/>
                  </a:outerShdw>
                </a:effectLst>
                <a:latin typeface="Berlin Sans FB" panose="020E0602020502020306" pitchFamily="34" charset="0"/>
              </a:rPr>
              <a:t>Then he said to Joshua, </a:t>
            </a:r>
            <a:r>
              <a:rPr lang="en-US" sz="5600" dirty="0">
                <a:solidFill>
                  <a:srgbClr val="FFFF00"/>
                </a:solidFill>
                <a:effectLst>
                  <a:glow rad="152400">
                    <a:schemeClr val="tx1"/>
                  </a:glow>
                  <a:outerShdw blurRad="38100" dist="38100" dir="2700000" algn="tl">
                    <a:schemeClr val="tx1"/>
                  </a:outerShdw>
                </a:effectLst>
                <a:latin typeface="Berlin Sans FB" panose="020E0602020502020306" pitchFamily="34" charset="0"/>
              </a:rPr>
              <a:t>“See, I have taken away your sin, and I will put fine garments on you.”</a:t>
            </a:r>
          </a:p>
        </p:txBody>
      </p:sp>
    </p:spTree>
    <p:extLst>
      <p:ext uri="{BB962C8B-B14F-4D97-AF65-F5344CB8AC3E}">
        <p14:creationId xmlns:p14="http://schemas.microsoft.com/office/powerpoint/2010/main" val="3537296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905000" y="0"/>
            <a:ext cx="10272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6) The Bride responds… “Come!”</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1038545"/>
            <a:ext cx="11320406" cy="571717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They are constantly saying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‘Be coming’</a:t>
            </a:r>
          </a:p>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refers not only to the actual event but also the whole course of history</a:t>
            </a:r>
            <a:r>
              <a:rPr lang="en-US" sz="5000" i="1"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p>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is an ardent prayer to which the bride is moved by the Holy Spirit</a:t>
            </a:r>
          </a:p>
          <a:p>
            <a:pPr marL="914400" indent="-914400" algn="l">
              <a:spcBef>
                <a:spcPts val="0"/>
              </a:spcBef>
              <a:spcAft>
                <a:spcPts val="12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Also… God’s people are calling and inviting by the Spirit people to come</a:t>
            </a:r>
          </a:p>
          <a:p>
            <a:pPr marL="914400" indent="-914400" algn="l">
              <a:spcBef>
                <a:spcPts val="0"/>
              </a:spcBef>
              <a:spcAft>
                <a:spcPts val="1200"/>
              </a:spcAft>
              <a:buClr>
                <a:srgbClr val="92D050"/>
              </a:buClr>
              <a:buSzPct val="100000"/>
              <a:buFont typeface="Calibri" panose="020F0502020204030204" pitchFamily="34" charset="0"/>
              <a:buChar char="●"/>
            </a:pPr>
            <a:endParaRPr lang="en-US" sz="52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17</a:t>
            </a:r>
          </a:p>
        </p:txBody>
      </p:sp>
    </p:spTree>
    <p:extLst>
      <p:ext uri="{BB962C8B-B14F-4D97-AF65-F5344CB8AC3E}">
        <p14:creationId xmlns:p14="http://schemas.microsoft.com/office/powerpoint/2010/main" val="287929924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Effect transition="in" filter="fade">
                                      <p:cBhvr>
                                        <p:cTn id="3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697424" y="102587"/>
            <a:ext cx="11407491" cy="1172960"/>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7) Do not add to or </a:t>
            </a:r>
            <a:b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subtract from this book</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1341327"/>
            <a:ext cx="11320406" cy="541439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Drawn from Deuteronomy—Israel was not to add or take away from the Law</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Warnings are ultimately against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idolatry</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4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It pertained largely to people thinking that what God has said regarding idolatry really doesn’t matter and that it is </a:t>
            </a:r>
            <a:r>
              <a:rPr lang="en-US" sz="4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somehow okay to have mixed worship with God</a:t>
            </a:r>
          </a:p>
        </p:txBody>
      </p:sp>
      <p:cxnSp>
        <p:nvCxnSpPr>
          <p:cNvPr id="15" name="Straight Connector 14"/>
          <p:cNvCxnSpPr>
            <a:cxnSpLocks/>
          </p:cNvCxnSpPr>
          <p:nvPr/>
        </p:nvCxnSpPr>
        <p:spPr>
          <a:xfrm flipH="1">
            <a:off x="0" y="1209766"/>
            <a:ext cx="121920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18-19</a:t>
            </a:r>
          </a:p>
        </p:txBody>
      </p:sp>
    </p:spTree>
    <p:extLst>
      <p:ext uri="{BB962C8B-B14F-4D97-AF65-F5344CB8AC3E}">
        <p14:creationId xmlns:p14="http://schemas.microsoft.com/office/powerpoint/2010/main" val="86781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0"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Come!</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971550" y="1275547"/>
            <a:ext cx="10401300" cy="548017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Bef>
                <a:spcPts val="0"/>
              </a:spcBef>
              <a:spcAft>
                <a:spcPts val="1200"/>
              </a:spcAft>
              <a:buClr>
                <a:srgbClr val="92D050"/>
              </a:buClr>
              <a:buSzPct val="100000"/>
            </a:pPr>
            <a: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As the church, it is our response AND honor to say </a:t>
            </a:r>
            <a:b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“Come Lord Jesus” </a:t>
            </a:r>
            <a:b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(Can't wait for you to return!) AND “Come to Jesus” </a:t>
            </a:r>
            <a:b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6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to the world</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20-21</a:t>
            </a:r>
          </a:p>
        </p:txBody>
      </p:sp>
    </p:spTree>
    <p:extLst>
      <p:ext uri="{BB962C8B-B14F-4D97-AF65-F5344CB8AC3E}">
        <p14:creationId xmlns:p14="http://schemas.microsoft.com/office/powerpoint/2010/main" val="756029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close up of a sign&#10;&#10;Description generated with very high confidence">
            <a:extLst>
              <a:ext uri="{FF2B5EF4-FFF2-40B4-BE49-F238E27FC236}">
                <a16:creationId xmlns:a16="http://schemas.microsoft.com/office/drawing/2014/main" id="{10137B12-0B85-447C-9E06-B0A116F8A26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0"/>
            <a:ext cx="12185904" cy="6858000"/>
          </a:xfrm>
          <a:prstGeom prst="rect">
            <a:avLst/>
          </a:prstGeom>
        </p:spPr>
      </p:pic>
    </p:spTree>
    <p:extLst>
      <p:ext uri="{BB962C8B-B14F-4D97-AF65-F5344CB8AC3E}">
        <p14:creationId xmlns:p14="http://schemas.microsoft.com/office/powerpoint/2010/main" val="101923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descr="A sign on the side of a building&#10;&#10;Description generated with very high confidence">
            <a:extLst>
              <a:ext uri="{FF2B5EF4-FFF2-40B4-BE49-F238E27FC236}">
                <a16:creationId xmlns:a16="http://schemas.microsoft.com/office/drawing/2014/main" id="{32B7E4F8-E5BE-4427-86CE-2FE3F19F22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38035471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37389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62672" y="2482587"/>
            <a:ext cx="11466656" cy="1892826"/>
          </a:xfrm>
          <a:prstGeom prst="rect">
            <a:avLst/>
          </a:prstGeom>
          <a:noFill/>
        </p:spPr>
        <p:txBody>
          <a:bodyPr wrap="square" rtlCol="0">
            <a:spAutoFit/>
          </a:bodyPr>
          <a:lstStyle/>
          <a:p>
            <a:pPr algn="ctr">
              <a:lnSpc>
                <a:spcPct val="90000"/>
              </a:lnSpc>
            </a:pP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What’s Most Important!</a:t>
            </a:r>
          </a:p>
          <a:p>
            <a:pPr algn="ctr">
              <a:lnSpc>
                <a:spcPct val="90000"/>
              </a:lnSpc>
            </a:pPr>
            <a:r>
              <a:rPr lang="en-US" sz="65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rPr>
              <a:t>(Revelation 22:6-21)</a:t>
            </a:r>
            <a:endParaRPr lang="en-US" sz="6000" dirty="0">
              <a:solidFill>
                <a:schemeClr val="bg1"/>
              </a:solidFill>
              <a:effectLst>
                <a:glow rad="127000">
                  <a:schemeClr val="tx1"/>
                </a:glow>
                <a:outerShdw blurRad="38100" dist="38100" dir="2700000" algn="ctr" rotWithShape="0">
                  <a:schemeClr val="tx1">
                    <a:alpha val="65000"/>
                  </a:schemeClr>
                </a:outerShdw>
              </a:effectLst>
              <a:latin typeface="Berlin Sans FB" panose="020E0602020502020306" pitchFamily="34" charset="0"/>
            </a:endParaRPr>
          </a:p>
        </p:txBody>
      </p:sp>
    </p:spTree>
    <p:extLst>
      <p:ext uri="{BB962C8B-B14F-4D97-AF65-F5344CB8AC3E}">
        <p14:creationId xmlns:p14="http://schemas.microsoft.com/office/powerpoint/2010/main" val="13322048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 y="0"/>
            <a:ext cx="12177486"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This Epilogue</a:t>
            </a:r>
            <a:endParaRPr lang="en-US" sz="4800" i="1"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844457"/>
            <a:ext cx="11320406" cy="5849274"/>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1200"/>
              </a:spcAft>
              <a:buClr>
                <a:srgbClr val="92D050"/>
              </a:buClr>
              <a:buSzPct val="100000"/>
              <a:buFont typeface="Calibri" panose="020F0502020204030204" pitchFamily="34" charset="0"/>
              <a:buChar char="●"/>
            </a:pPr>
            <a:r>
              <a:rPr lang="en-US" sz="5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Demonstrates what the entire book of Revelation has been about: it is </a:t>
            </a:r>
            <a:r>
              <a:rPr lang="en-US" sz="58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an encouragement to holiness so that God’s people would be ready for Christ’s return</a:t>
            </a:r>
          </a:p>
          <a:p>
            <a:pPr marL="914400" indent="-914400" algn="l">
              <a:spcBef>
                <a:spcPts val="0"/>
              </a:spcBef>
              <a:spcAft>
                <a:spcPts val="1200"/>
              </a:spcAft>
              <a:buClr>
                <a:srgbClr val="92D050"/>
              </a:buClr>
              <a:buSzPct val="100000"/>
              <a:buFont typeface="Calibri" panose="020F0502020204030204" pitchFamily="34" charset="0"/>
              <a:buChar char="●"/>
            </a:pPr>
            <a:r>
              <a:rPr lang="en-US" sz="5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There are 7 important reminders to end this book…</a:t>
            </a:r>
          </a:p>
        </p:txBody>
      </p:sp>
      <p:cxnSp>
        <p:nvCxnSpPr>
          <p:cNvPr id="15" name="Straight Connector 14"/>
          <p:cNvCxnSpPr>
            <a:cxnSpLocks/>
          </p:cNvCxnSpPr>
          <p:nvPr/>
        </p:nvCxnSpPr>
        <p:spPr>
          <a:xfrm flipH="1">
            <a:off x="0" y="779227"/>
            <a:ext cx="12192000"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30809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nodeType="after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Effect transition="in" filter="fade">
                                      <p:cBhvr>
                                        <p:cTn id="21"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697423" y="0"/>
            <a:ext cx="11480063"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1) Jesus is coming soon</a:t>
            </a:r>
            <a:r>
              <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a:t>
            </a:r>
          </a:p>
        </p:txBody>
      </p:sp>
      <p:sp>
        <p:nvSpPr>
          <p:cNvPr id="4" name="Content Placeholder 3"/>
          <p:cNvSpPr txBox="1">
            <a:spLocks/>
          </p:cNvSpPr>
          <p:nvPr/>
        </p:nvSpPr>
        <p:spPr>
          <a:xfrm>
            <a:off x="697424" y="1038545"/>
            <a:ext cx="11320406" cy="571717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5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will come in a quick and unexpected way</a:t>
            </a:r>
          </a:p>
          <a:p>
            <a:pPr marL="914400" indent="-914400" algn="l">
              <a:spcBef>
                <a:spcPts val="0"/>
              </a:spcBef>
              <a:spcAft>
                <a:spcPts val="600"/>
              </a:spcAft>
              <a:buClr>
                <a:srgbClr val="92D050"/>
              </a:buClr>
              <a:buSzPct val="100000"/>
              <a:buFont typeface="Calibri" panose="020F0502020204030204" pitchFamily="34" charset="0"/>
              <a:buChar char="●"/>
            </a:pPr>
            <a:r>
              <a:rPr lang="en-US" sz="58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He is coming in judgment</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6-10</a:t>
            </a:r>
          </a:p>
        </p:txBody>
      </p:sp>
    </p:spTree>
    <p:extLst>
      <p:ext uri="{BB962C8B-B14F-4D97-AF65-F5344CB8AC3E}">
        <p14:creationId xmlns:p14="http://schemas.microsoft.com/office/powerpoint/2010/main" val="3259078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500"/>
                                        <p:tgtEl>
                                          <p:spTgt spid="7">
                                            <p:txEl>
                                              <p:pRg st="0" end="0"/>
                                            </p:txEl>
                                          </p:spTgt>
                                        </p:tgtEl>
                                      </p:cBhvr>
                                    </p:animEffect>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animEffect transition="in" filter="fade">
                                      <p:cBhvr>
                                        <p:cTn id="2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1906621" y="102587"/>
            <a:ext cx="10198294" cy="1172960"/>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2) The prophecy in this book </a:t>
            </a:r>
            <a:b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is to be kept</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1341327"/>
            <a:ext cx="11320406" cy="5414395"/>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This demonstrates that prophecy is not about date-fixing or chart-setting, but has a moral element</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Two aspects to prophecy: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foretelling</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and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forthtelling</a:t>
            </a:r>
          </a:p>
          <a:p>
            <a:pPr marL="914400" indent="-914400" algn="l">
              <a:lnSpc>
                <a:spcPct val="85000"/>
              </a:lnSpc>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Foretelling is predictive while </a:t>
            </a:r>
            <a:r>
              <a:rPr lang="en-US" sz="5000" dirty="0">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forthtelling is declarative—often corrective (moral)</a:t>
            </a:r>
          </a:p>
        </p:txBody>
      </p:sp>
      <p:cxnSp>
        <p:nvCxnSpPr>
          <p:cNvPr id="15" name="Straight Connector 14"/>
          <p:cNvCxnSpPr>
            <a:cxnSpLocks/>
          </p:cNvCxnSpPr>
          <p:nvPr/>
        </p:nvCxnSpPr>
        <p:spPr>
          <a:xfrm flipH="1">
            <a:off x="0" y="1209766"/>
            <a:ext cx="121920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6-10</a:t>
            </a:r>
          </a:p>
        </p:txBody>
      </p:sp>
    </p:spTree>
    <p:extLst>
      <p:ext uri="{BB962C8B-B14F-4D97-AF65-F5344CB8AC3E}">
        <p14:creationId xmlns:p14="http://schemas.microsoft.com/office/powerpoint/2010/main" val="2302861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2"/>
          <p:cNvSpPr txBox="1">
            <a:spLocks/>
          </p:cNvSpPr>
          <p:nvPr/>
        </p:nvSpPr>
        <p:spPr>
          <a:xfrm>
            <a:off x="2431915" y="0"/>
            <a:ext cx="9745571" cy="779227"/>
          </a:xfrm>
          <a:prstGeom prst="rect">
            <a:avLst/>
          </a:prstGeom>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80000"/>
              </a:lnSpc>
            </a:pPr>
            <a:r>
              <a:rPr lang="en-US" sz="4800"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rPr>
              <a:t>3) The prophecy is to be revealed</a:t>
            </a:r>
            <a:endParaRPr lang="en-US" sz="4800" i="1" dirty="0">
              <a:ln w="15875">
                <a:noFill/>
              </a:ln>
              <a:solidFill>
                <a:srgbClr val="92D050"/>
              </a:solidFill>
              <a:effectLst>
                <a:glow rad="127000">
                  <a:schemeClr val="tx1"/>
                </a:glow>
                <a:outerShdw blurRad="38100" dist="38100" dir="2700000" algn="tl">
                  <a:schemeClr val="tx1">
                    <a:alpha val="65000"/>
                  </a:schemeClr>
                </a:outerShdw>
              </a:effectLst>
              <a:latin typeface="Berlin Sans FB" panose="020E0602020502020306" pitchFamily="34" charset="0"/>
            </a:endParaRPr>
          </a:p>
        </p:txBody>
      </p:sp>
      <p:sp>
        <p:nvSpPr>
          <p:cNvPr id="4" name="Content Placeholder 3"/>
          <p:cNvSpPr txBox="1">
            <a:spLocks/>
          </p:cNvSpPr>
          <p:nvPr/>
        </p:nvSpPr>
        <p:spPr>
          <a:xfrm>
            <a:off x="697424" y="980180"/>
            <a:ext cx="11320406" cy="5717177"/>
          </a:xfrm>
          <a:prstGeom prst="rect">
            <a:avLst/>
          </a:prstGeom>
          <a:effectLst>
            <a:glow rad="63500">
              <a:schemeClr val="bg1"/>
            </a:glow>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God told Daniel in </a:t>
            </a:r>
            <a:r>
              <a:rPr lang="en-US" sz="5000" u="sng"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Dan 12:4</a:t>
            </a: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b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b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“shut up the words and seal the book, until the time of the end.”</a:t>
            </a:r>
          </a:p>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John is told the exact opposite—not to seal up the words</a:t>
            </a:r>
          </a:p>
          <a:p>
            <a:pPr marL="914400" indent="-914400" algn="l">
              <a:spcBef>
                <a:spcPts val="0"/>
              </a:spcBef>
              <a:spcAft>
                <a:spcPts val="600"/>
              </a:spcAft>
              <a:buClr>
                <a:srgbClr val="92D050"/>
              </a:buClr>
              <a:buSzPct val="100000"/>
              <a:buFont typeface="Calibri" panose="020F0502020204030204" pitchFamily="34" charset="0"/>
              <a:buChar char="●"/>
            </a:pPr>
            <a:r>
              <a:rPr lang="en-US" sz="5000" dirty="0">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That means that the end times has come, and the OT prophecies are now being fulfilled– “the time is near”</a:t>
            </a:r>
          </a:p>
        </p:txBody>
      </p:sp>
      <p:cxnSp>
        <p:nvCxnSpPr>
          <p:cNvPr id="15" name="Straight Connector 14"/>
          <p:cNvCxnSpPr>
            <a:cxnSpLocks/>
          </p:cNvCxnSpPr>
          <p:nvPr/>
        </p:nvCxnSpPr>
        <p:spPr>
          <a:xfrm flipH="1">
            <a:off x="266700" y="779227"/>
            <a:ext cx="11925300" cy="65781"/>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Title 2"/>
          <p:cNvSpPr txBox="1">
            <a:spLocks/>
          </p:cNvSpPr>
          <p:nvPr/>
        </p:nvSpPr>
        <p:spPr>
          <a:xfrm rot="20422737">
            <a:off x="-322631" y="-103751"/>
            <a:ext cx="4022146" cy="725034"/>
          </a:xfrm>
          <a:prstGeom prst="rect">
            <a:avLst/>
          </a:prstGeom>
          <a:solidFill>
            <a:srgbClr val="92D050"/>
          </a:solidFill>
          <a:effectLst>
            <a:glow rad="63500">
              <a:schemeClr val="bg1"/>
            </a:glow>
          </a:effectLst>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80000"/>
              </a:lnSpc>
            </a:pPr>
            <a:r>
              <a:rPr lang="en-US" sz="50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  </a:t>
            </a:r>
            <a:r>
              <a:rPr lang="en-US" sz="4400" dirty="0">
                <a:ln w="15875">
                  <a:noFill/>
                </a:ln>
                <a:solidFill>
                  <a:schemeClr val="bg1"/>
                </a:solidFill>
                <a:effectLst>
                  <a:glow rad="127000">
                    <a:schemeClr val="tx1"/>
                  </a:glow>
                  <a:outerShdw blurRad="38100" dist="38100" dir="2700000" algn="tl">
                    <a:schemeClr val="tx1">
                      <a:alpha val="65000"/>
                    </a:schemeClr>
                  </a:outerShdw>
                </a:effectLst>
                <a:latin typeface="Berlin Sans FB" panose="020E0602020502020306" pitchFamily="34" charset="0"/>
              </a:rPr>
              <a:t>vs. 6-10</a:t>
            </a:r>
          </a:p>
        </p:txBody>
      </p:sp>
    </p:spTree>
    <p:extLst>
      <p:ext uri="{BB962C8B-B14F-4D97-AF65-F5344CB8AC3E}">
        <p14:creationId xmlns:p14="http://schemas.microsoft.com/office/powerpoint/2010/main" val="160139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fad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fad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10323</TotalTime>
  <Words>516</Words>
  <Application>Microsoft Office PowerPoint</Application>
  <PresentationFormat>Widescreen</PresentationFormat>
  <Paragraphs>55</Paragraphs>
  <Slides>18</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Berlin Sans FB</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McCracken</dc:creator>
  <cp:lastModifiedBy>Shawn</cp:lastModifiedBy>
  <cp:revision>524</cp:revision>
  <dcterms:created xsi:type="dcterms:W3CDTF">2016-11-29T14:13:56Z</dcterms:created>
  <dcterms:modified xsi:type="dcterms:W3CDTF">2017-11-26T12:10:51Z</dcterms:modified>
</cp:coreProperties>
</file>