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11" r:id="rId4"/>
    <p:sldId id="313" r:id="rId5"/>
    <p:sldId id="314" r:id="rId6"/>
    <p:sldId id="315" r:id="rId7"/>
    <p:sldId id="310" r:id="rId8"/>
    <p:sldId id="317" r:id="rId9"/>
    <p:sldId id="316" r:id="rId10"/>
    <p:sldId id="320" r:id="rId11"/>
    <p:sldId id="321" r:id="rId12"/>
    <p:sldId id="322" r:id="rId13"/>
    <p:sldId id="318" r:id="rId14"/>
    <p:sldId id="319" r:id="rId15"/>
    <p:sldId id="323" r:id="rId16"/>
    <p:sldId id="324" r:id="rId17"/>
    <p:sldId id="325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B8"/>
    <a:srgbClr val="FF7D85"/>
    <a:srgbClr val="640E0E"/>
    <a:srgbClr val="560E0E"/>
    <a:srgbClr val="7A1414"/>
    <a:srgbClr val="D58785"/>
    <a:srgbClr val="520E0E"/>
    <a:srgbClr val="D07876"/>
    <a:srgbClr val="3C0A0A"/>
    <a:srgbClr val="CB6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1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067846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 pray that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may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 active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sharing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your faith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…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Active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- currently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doing, engaged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in; present tense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Paul's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first petition is that Philemon's faith produce </a:t>
            </a:r>
            <a:r>
              <a:rPr lang="en-US" sz="5000" dirty="0" err="1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</a:t>
            </a:r>
            <a:endParaRPr lang="en-US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067846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 pray that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may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 active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sharing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your faith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so that </a:t>
            </a:r>
            <a:b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will have a </a:t>
            </a:r>
            <a:r>
              <a:rPr lang="en-US" sz="5000" u="sng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full understanding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of every good thing we have in Christ. 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rabicParenR"/>
            </a:pP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Inward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/</a:t>
            </a: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Receiving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‘understanding’ - not theoretical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knowledge but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knowledge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acquired by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experience</a:t>
            </a:r>
            <a:r>
              <a:rPr lang="en-US" sz="46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46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endParaRPr lang="en-US" sz="4600" dirty="0">
              <a:solidFill>
                <a:srgbClr val="FFB3B8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</a:t>
            </a:r>
            <a:endParaRPr lang="en-US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067846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 pray that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may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 active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sharing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your faith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so that </a:t>
            </a:r>
            <a:b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will have a </a:t>
            </a:r>
            <a:r>
              <a:rPr lang="en-US" sz="5000" u="sng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full understanding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of every good thing we have in Christ. 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arenR"/>
            </a:pP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Inward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/</a:t>
            </a: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Receiving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arenR"/>
            </a:pP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Outward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/</a:t>
            </a: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Giving</a:t>
            </a:r>
          </a:p>
          <a:p>
            <a:pPr marL="1371600" lvl="1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Everyone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using their gifts!</a:t>
            </a:r>
            <a:endParaRPr lang="en-US" sz="5000" dirty="0" smtClean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endParaRPr lang="en-US" sz="5000" dirty="0" smtClean="0">
              <a:solidFill>
                <a:srgbClr val="FF7D85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</a:t>
            </a:r>
            <a:endParaRPr lang="en-US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983679"/>
            <a:ext cx="11538286" cy="538511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1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“That which was from the beginning, which we have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heard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which we have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seen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with our eyes, which we have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looked at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and our hands have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touched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—this we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proclaim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concerning the Word of life.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2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The life appeared; we have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seen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it and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testify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to it, and we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proclaim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to you the eternal life,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117733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5000" dirty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John 1:1-4 </a:t>
            </a:r>
          </a:p>
        </p:txBody>
      </p:sp>
    </p:spTree>
    <p:extLst>
      <p:ext uri="{BB962C8B-B14F-4D97-AF65-F5344CB8AC3E}">
        <p14:creationId xmlns:p14="http://schemas.microsoft.com/office/powerpoint/2010/main" val="24740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983679"/>
            <a:ext cx="11538286" cy="538511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which was with the Father and has appeared to us.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We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proclaim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to you what we have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seen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and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heard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so that you also may have </a:t>
            </a:r>
            <a:r>
              <a:rPr lang="en-US" sz="5000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(fellowship) </a:t>
            </a:r>
            <a:r>
              <a:rPr lang="en-US" sz="50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with us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. And our </a:t>
            </a:r>
            <a:r>
              <a:rPr lang="en-US" sz="5000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(fellowship) is </a:t>
            </a:r>
            <a:r>
              <a:rPr lang="en-US" sz="50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with the Father and with his Son, Jesus Christ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We write this to make our joy </a:t>
            </a:r>
            <a:r>
              <a:rPr lang="en-US" sz="5000" u="sng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complete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117733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5000" dirty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John 1:1-4 </a:t>
            </a:r>
          </a:p>
        </p:txBody>
      </p:sp>
    </p:spTree>
    <p:extLst>
      <p:ext uri="{BB962C8B-B14F-4D97-AF65-F5344CB8AC3E}">
        <p14:creationId xmlns:p14="http://schemas.microsoft.com/office/powerpoint/2010/main" val="30297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067846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</a:pP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 pray that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may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 active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sharing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your faith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so that </a:t>
            </a:r>
            <a:b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will have a </a:t>
            </a:r>
            <a:r>
              <a:rPr lang="en-US" sz="5000" u="sng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full understanding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of every good thing we have in Christ. 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Discipleship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is not completely realized if we are not making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disciples!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</a:t>
            </a:r>
            <a:endParaRPr lang="en-US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067846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</a:pP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 pray that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may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be active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sharing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your faith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so that </a:t>
            </a:r>
            <a:b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 will have a </a:t>
            </a:r>
            <a:r>
              <a:rPr lang="en-US" sz="5000" u="sng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full understanding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of every good thing we have in Christ. 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Discipleship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is not </a:t>
            </a:r>
            <a:r>
              <a:rPr lang="en-US" sz="5000" strike="sngStrike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completely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realized if we are not making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disciples!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</a:t>
            </a:r>
            <a:endParaRPr lang="en-US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067846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7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Your love has given me great joy and encouragement, because you, brother, have refreshed the hearts of the saints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.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 is </a:t>
            </a:r>
            <a:r>
              <a:rPr lang="en-US" sz="50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COMMUNION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</a:t>
            </a:r>
            <a:endParaRPr lang="en-US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6" y="5924031"/>
            <a:ext cx="2786742" cy="792428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60642" y="905438"/>
            <a:ext cx="11270716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6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“I pray that you may be active in sharing your faith, so that you will have a full understanding of every good thing we have in Christ.”</a:t>
            </a:r>
            <a:endParaRPr lang="en-US" sz="6500" dirty="0">
              <a:solidFill>
                <a:srgbClr val="FF7D85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" y="0"/>
            <a:ext cx="12175787" cy="68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3110" y="2789124"/>
            <a:ext cx="11345780" cy="357180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</a:pPr>
            <a:r>
              <a:rPr lang="en-US" sz="65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-Mission-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55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God gives lonely people a </a:t>
            </a:r>
            <a:r>
              <a:rPr lang="en-US" sz="55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family</a:t>
            </a:r>
            <a:r>
              <a:rPr lang="en-US" sz="5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. He sets prisoners </a:t>
            </a:r>
            <a:r>
              <a:rPr lang="en-US" sz="55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free</a:t>
            </a:r>
            <a:r>
              <a:rPr lang="en-US" sz="5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and they </a:t>
            </a:r>
            <a:r>
              <a:rPr lang="en-US" sz="55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go out</a:t>
            </a:r>
            <a:r>
              <a:rPr lang="en-US" sz="5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singing.” </a:t>
            </a:r>
            <a:r>
              <a:rPr lang="en-US" sz="55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Psalm </a:t>
            </a:r>
            <a:r>
              <a:rPr lang="en-US" sz="5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68:6</a:t>
            </a:r>
            <a:r>
              <a:rPr lang="en-US" sz="35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(NIRV)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998278"/>
            <a:ext cx="1219200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Why?</a:t>
            </a:r>
            <a:endParaRPr lang="en-US" sz="1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4722328"/>
            <a:ext cx="12192000" cy="98924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65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-Vision-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146426"/>
            <a:ext cx="12192000" cy="3744117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0000"/>
              </a:lnSpc>
            </a:pPr>
            <a:r>
              <a:rPr lang="en-US" sz="1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What?</a:t>
            </a:r>
          </a:p>
          <a:p>
            <a:pPr>
              <a:lnSpc>
                <a:spcPct val="60000"/>
              </a:lnSpc>
            </a:pPr>
            <a:r>
              <a:rPr lang="en-US" sz="5400" dirty="0">
                <a:ln w="15875">
                  <a:noFill/>
                </a:ln>
                <a:solidFill>
                  <a:srgbClr val="FFB3B8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&amp;</a:t>
            </a:r>
            <a:endParaRPr lang="en-US" sz="5400" dirty="0" smtClean="0">
              <a:ln w="15875">
                <a:noFill/>
              </a:ln>
              <a:solidFill>
                <a:srgbClr val="FFB3B8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  <a:p>
            <a:pPr>
              <a:lnSpc>
                <a:spcPct val="60000"/>
              </a:lnSpc>
            </a:pPr>
            <a:r>
              <a:rPr lang="en-US" sz="1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How?</a:t>
            </a:r>
            <a:endParaRPr lang="en-US" sz="1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191110"/>
            <a:ext cx="12192000" cy="227762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‘Vehicle’</a:t>
            </a:r>
            <a:endParaRPr lang="en-US" sz="1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3110" y="1621766"/>
            <a:ext cx="11345780" cy="5236234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FF7D85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fellowship, sharing</a:t>
            </a:r>
            <a:r>
              <a:rPr lang="en-US" sz="500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</a:t>
            </a:r>
            <a:r>
              <a:rPr lang="en-US" sz="500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community, participation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, partnership, communion</a:t>
            </a:r>
            <a:endParaRPr lang="en-US" sz="5000" dirty="0" smtClean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7D85"/>
              </a:buClr>
              <a:buSzPct val="100000"/>
            </a:pPr>
            <a:r>
              <a:rPr lang="en-US" sz="5000" u="sng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Two dimensions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: 1. being in agreement with and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receiving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from one another (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inward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), 2. being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united in purpose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and serving alongside each other in 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giving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(</a:t>
            </a:r>
            <a:r>
              <a:rPr lang="en-US" sz="5000" dirty="0" smtClean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outward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)</a:t>
            </a:r>
            <a:endParaRPr lang="en-US" sz="5000" dirty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63307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35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13500" b="1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135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endParaRPr lang="en-US" sz="135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983679"/>
            <a:ext cx="11538286" cy="538511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42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They </a:t>
            </a:r>
            <a:r>
              <a:rPr lang="en-US" sz="5000" u="sng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devoted themselves to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the apostles’ teaching and to 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 err="1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</a:t>
            </a: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(fellowship),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to the breaking of bread and to prayer.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43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Everyone was filled with awe at the many wonders and signs performed by the apostles.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44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All the believers were together and had everything in common.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…</a:t>
            </a:r>
            <a:endParaRPr lang="en-US" sz="5000" dirty="0">
              <a:solidFill>
                <a:schemeClr val="bg1"/>
              </a:solidFill>
              <a:effectLst>
                <a:glow rad="88900">
                  <a:srgbClr val="640E0E">
                    <a:alpha val="74902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117733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Acts 2:42-47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983679"/>
            <a:ext cx="11538286" cy="5385118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…</a:t>
            </a: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46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Every day they continued to meet together in the temple courts. They broke bread in their </a:t>
            </a:r>
            <a:r>
              <a:rPr lang="en-US" sz="50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homes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and ate together with glad and sincere hearts,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baseline="30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47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praising God and enjoying the favor of all the people. </a:t>
            </a:r>
            <a:r>
              <a:rPr lang="en-US" sz="5000" dirty="0">
                <a:solidFill>
                  <a:srgbClr val="FFB3B8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And the Lord added to their number daily those who were being saved.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117733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Acts 2:42-47</a:t>
            </a:r>
            <a:endParaRPr lang="en-US" sz="5000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430158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Koin</a:t>
            </a:r>
            <a:r>
              <a:rPr lang="en-US" sz="5000" b="1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ō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nía is </a:t>
            </a: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COMMUNITY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the church that meets in your home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”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FF7D85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dirty="0" smtClean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Life </a:t>
            </a:r>
            <a:r>
              <a:rPr lang="en-US" sz="5000" dirty="0">
                <a:solidFill>
                  <a:srgbClr val="FF7D85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Groups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are vehicles that carry </a:t>
            </a: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out </a:t>
            </a:r>
            <a:r>
              <a:rPr lang="en-US" sz="5000" dirty="0">
                <a:solidFill>
                  <a:schemeClr val="bg1"/>
                </a:solidFill>
                <a:effectLst>
                  <a:glow rad="88900">
                    <a:srgbClr val="640E0E">
                      <a:alpha val="74902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the Great Commission to make disciples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tx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dirty="0" smtClean="0">
                <a:ln w="15875">
                  <a:noFill/>
                </a:ln>
                <a:solidFill>
                  <a:srgbClr val="FF7D85"/>
                </a:solidFill>
                <a:effectLst>
                  <a:glow rad="88900">
                    <a:srgbClr val="640E0E">
                      <a:alpha val="75000"/>
                    </a:srgbClr>
                  </a:glow>
                  <a:outerShdw blurRad="25400" dist="38100" dir="2700000" algn="tl">
                    <a:schemeClr val="tx1">
                      <a:alpha val="55000"/>
                    </a:schemeClr>
                  </a:outerShdw>
                </a:effectLst>
                <a:latin typeface="Berlin Sans FB Demi" panose="020E0802020502020306" pitchFamily="34" charset="0"/>
              </a:rPr>
              <a:t>Philemon</a:t>
            </a:r>
            <a:endParaRPr lang="en-US" dirty="0">
              <a:ln w="15875">
                <a:noFill/>
              </a:ln>
              <a:solidFill>
                <a:srgbClr val="FF7D85"/>
              </a:solidFill>
              <a:effectLst>
                <a:glow rad="88900">
                  <a:srgbClr val="640E0E">
                    <a:alpha val="75000"/>
                  </a:srgbClr>
                </a:glow>
                <a:outerShdw blurRad="25400" dist="38100" dir="2700000" algn="tl">
                  <a:schemeClr val="tx1">
                    <a:alpha val="55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491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143</cp:revision>
  <dcterms:created xsi:type="dcterms:W3CDTF">2017-10-30T14:02:10Z</dcterms:created>
  <dcterms:modified xsi:type="dcterms:W3CDTF">2018-06-09T21:08:28Z</dcterms:modified>
</cp:coreProperties>
</file>