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58" r:id="rId3"/>
    <p:sldId id="398" r:id="rId4"/>
    <p:sldId id="442" r:id="rId5"/>
    <p:sldId id="444" r:id="rId6"/>
    <p:sldId id="440" r:id="rId7"/>
    <p:sldId id="446" r:id="rId8"/>
    <p:sldId id="445" r:id="rId9"/>
    <p:sldId id="449" r:id="rId10"/>
    <p:sldId id="447" r:id="rId11"/>
    <p:sldId id="396" r:id="rId12"/>
    <p:sldId id="448" r:id="rId13"/>
    <p:sldId id="420" r:id="rId14"/>
    <p:sldId id="45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F45"/>
    <a:srgbClr val="FFFFDD"/>
    <a:srgbClr val="522100"/>
    <a:srgbClr val="DC2424"/>
    <a:srgbClr val="FF0000"/>
    <a:srgbClr val="532200"/>
    <a:srgbClr val="9A0009"/>
    <a:srgbClr val="11180F"/>
    <a:srgbClr val="23251C"/>
    <a:srgbClr val="D4D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11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493707" y="136995"/>
            <a:ext cx="7227163" cy="48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6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  <a:cs typeface="Calibri" panose="020F0502020204030204" pitchFamily="34" charset="0"/>
              </a:rPr>
              <a:t>Four Calls of Discipleship</a:t>
            </a:r>
            <a:endParaRPr lang="en-US" sz="36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58044" y="637271"/>
            <a:ext cx="10306756" cy="1423183"/>
          </a:xfrm>
          <a:custGeom>
            <a:avLst/>
            <a:gdLst>
              <a:gd name="connsiteX0" fmla="*/ 0 w 7997071"/>
              <a:gd name="connsiteY0" fmla="*/ 142318 h 1423183"/>
              <a:gd name="connsiteX1" fmla="*/ 142318 w 7997071"/>
              <a:gd name="connsiteY1" fmla="*/ 0 h 1423183"/>
              <a:gd name="connsiteX2" fmla="*/ 7854753 w 7997071"/>
              <a:gd name="connsiteY2" fmla="*/ 0 h 1423183"/>
              <a:gd name="connsiteX3" fmla="*/ 7997071 w 7997071"/>
              <a:gd name="connsiteY3" fmla="*/ 142318 h 1423183"/>
              <a:gd name="connsiteX4" fmla="*/ 7997071 w 7997071"/>
              <a:gd name="connsiteY4" fmla="*/ 1280865 h 1423183"/>
              <a:gd name="connsiteX5" fmla="*/ 7854753 w 7997071"/>
              <a:gd name="connsiteY5" fmla="*/ 1423183 h 1423183"/>
              <a:gd name="connsiteX6" fmla="*/ 142318 w 7997071"/>
              <a:gd name="connsiteY6" fmla="*/ 1423183 h 1423183"/>
              <a:gd name="connsiteX7" fmla="*/ 0 w 7997071"/>
              <a:gd name="connsiteY7" fmla="*/ 1280865 h 1423183"/>
              <a:gd name="connsiteX8" fmla="*/ 0 w 7997071"/>
              <a:gd name="connsiteY8" fmla="*/ 142318 h 142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7071" h="1423183">
                <a:moveTo>
                  <a:pt x="0" y="142318"/>
                </a:moveTo>
                <a:cubicBezTo>
                  <a:pt x="0" y="63718"/>
                  <a:pt x="63718" y="0"/>
                  <a:pt x="142318" y="0"/>
                </a:cubicBezTo>
                <a:lnTo>
                  <a:pt x="7854753" y="0"/>
                </a:lnTo>
                <a:cubicBezTo>
                  <a:pt x="7933353" y="0"/>
                  <a:pt x="7997071" y="63718"/>
                  <a:pt x="7997071" y="142318"/>
                </a:cubicBezTo>
                <a:lnTo>
                  <a:pt x="7997071" y="1280865"/>
                </a:lnTo>
                <a:cubicBezTo>
                  <a:pt x="7997071" y="1359465"/>
                  <a:pt x="7933353" y="1423183"/>
                  <a:pt x="7854753" y="1423183"/>
                </a:cubicBezTo>
                <a:lnTo>
                  <a:pt x="142318" y="1423183"/>
                </a:lnTo>
                <a:cubicBezTo>
                  <a:pt x="63718" y="1423183"/>
                  <a:pt x="0" y="1359465"/>
                  <a:pt x="0" y="1280865"/>
                </a:cubicBezTo>
                <a:lnTo>
                  <a:pt x="0" y="142318"/>
                </a:lnTo>
                <a:close/>
              </a:path>
            </a:pathLst>
          </a:custGeom>
          <a:gradFill flip="none" rotWithShape="1">
            <a:gsLst>
              <a:gs pos="0">
                <a:srgbClr val="DC2424">
                  <a:shade val="30000"/>
                  <a:satMod val="115000"/>
                </a:srgbClr>
              </a:gs>
              <a:gs pos="50000">
                <a:srgbClr val="DC2424">
                  <a:shade val="67500"/>
                  <a:satMod val="115000"/>
                </a:srgbClr>
              </a:gs>
              <a:gs pos="100000">
                <a:srgbClr val="DC2424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844" tIns="178844" rIns="1854782" bIns="178844" numCol="1" spcCol="1270" anchor="ctr" anchorCtr="0">
            <a:noAutofit/>
          </a:bodyPr>
          <a:lstStyle/>
          <a:p>
            <a:pPr lvl="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 “</a:t>
            </a:r>
            <a:r>
              <a:rPr lang="en-US" sz="3600" b="1" u="sng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Come and See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n-US" sz="3600" b="1" kern="1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Jn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1:35-39, 46 </a:t>
            </a:r>
            <a:b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Being exposed to Jesus</a:t>
            </a:r>
            <a:endParaRPr lang="en-US" sz="3600" b="1" kern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85422" y="2109885"/>
            <a:ext cx="10634134" cy="1519314"/>
          </a:xfrm>
          <a:custGeom>
            <a:avLst/>
            <a:gdLst>
              <a:gd name="connsiteX0" fmla="*/ 0 w 8112688"/>
              <a:gd name="connsiteY0" fmla="*/ 151931 h 1519314"/>
              <a:gd name="connsiteX1" fmla="*/ 151931 w 8112688"/>
              <a:gd name="connsiteY1" fmla="*/ 0 h 1519314"/>
              <a:gd name="connsiteX2" fmla="*/ 7960757 w 8112688"/>
              <a:gd name="connsiteY2" fmla="*/ 0 h 1519314"/>
              <a:gd name="connsiteX3" fmla="*/ 8112688 w 8112688"/>
              <a:gd name="connsiteY3" fmla="*/ 151931 h 1519314"/>
              <a:gd name="connsiteX4" fmla="*/ 8112688 w 8112688"/>
              <a:gd name="connsiteY4" fmla="*/ 1367383 h 1519314"/>
              <a:gd name="connsiteX5" fmla="*/ 7960757 w 8112688"/>
              <a:gd name="connsiteY5" fmla="*/ 1519314 h 1519314"/>
              <a:gd name="connsiteX6" fmla="*/ 151931 w 8112688"/>
              <a:gd name="connsiteY6" fmla="*/ 1519314 h 1519314"/>
              <a:gd name="connsiteX7" fmla="*/ 0 w 8112688"/>
              <a:gd name="connsiteY7" fmla="*/ 1367383 h 1519314"/>
              <a:gd name="connsiteX8" fmla="*/ 0 w 8112688"/>
              <a:gd name="connsiteY8" fmla="*/ 151931 h 151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2688" h="1519314">
                <a:moveTo>
                  <a:pt x="0" y="151931"/>
                </a:moveTo>
                <a:cubicBezTo>
                  <a:pt x="0" y="68022"/>
                  <a:pt x="68022" y="0"/>
                  <a:pt x="151931" y="0"/>
                </a:cubicBezTo>
                <a:lnTo>
                  <a:pt x="7960757" y="0"/>
                </a:lnTo>
                <a:cubicBezTo>
                  <a:pt x="8044666" y="0"/>
                  <a:pt x="8112688" y="68022"/>
                  <a:pt x="8112688" y="151931"/>
                </a:cubicBezTo>
                <a:lnTo>
                  <a:pt x="8112688" y="1367383"/>
                </a:lnTo>
                <a:cubicBezTo>
                  <a:pt x="8112688" y="1451292"/>
                  <a:pt x="8044666" y="1519314"/>
                  <a:pt x="7960757" y="1519314"/>
                </a:cubicBezTo>
                <a:lnTo>
                  <a:pt x="151931" y="1519314"/>
                </a:lnTo>
                <a:cubicBezTo>
                  <a:pt x="68022" y="1519314"/>
                  <a:pt x="0" y="1451292"/>
                  <a:pt x="0" y="1367383"/>
                </a:cubicBezTo>
                <a:lnTo>
                  <a:pt x="0" y="151931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5121"/>
              <a:satOff val="-27976"/>
              <a:lumOff val="2876"/>
              <a:alphaOff val="0"/>
            </a:schemeClr>
          </a:fillRef>
          <a:effectRef idx="2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659" tIns="181659" rIns="1861195" bIns="181659" numCol="1" spcCol="1270" anchor="ctr" anchorCtr="0">
            <a:noAutofit/>
          </a:bodyPr>
          <a:lstStyle/>
          <a:p>
            <a:pPr lvl="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 “</a:t>
            </a:r>
            <a:r>
              <a:rPr lang="en-US" sz="3600" b="1" u="sng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Follow Me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” Matt 4:19; Mk 1:17; </a:t>
            </a:r>
            <a:r>
              <a:rPr lang="en-US" sz="3600" b="1" kern="1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Jn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1:43</a:t>
            </a:r>
            <a:b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Walking with Jesus </a:t>
            </a:r>
            <a:endParaRPr lang="en-US" sz="3600" b="1" kern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35377" y="3672971"/>
            <a:ext cx="10871200" cy="1475540"/>
          </a:xfrm>
          <a:custGeom>
            <a:avLst/>
            <a:gdLst>
              <a:gd name="connsiteX0" fmla="*/ 0 w 8124214"/>
              <a:gd name="connsiteY0" fmla="*/ 147554 h 1475540"/>
              <a:gd name="connsiteX1" fmla="*/ 147554 w 8124214"/>
              <a:gd name="connsiteY1" fmla="*/ 0 h 1475540"/>
              <a:gd name="connsiteX2" fmla="*/ 7976660 w 8124214"/>
              <a:gd name="connsiteY2" fmla="*/ 0 h 1475540"/>
              <a:gd name="connsiteX3" fmla="*/ 8124214 w 8124214"/>
              <a:gd name="connsiteY3" fmla="*/ 147554 h 1475540"/>
              <a:gd name="connsiteX4" fmla="*/ 8124214 w 8124214"/>
              <a:gd name="connsiteY4" fmla="*/ 1327986 h 1475540"/>
              <a:gd name="connsiteX5" fmla="*/ 7976660 w 8124214"/>
              <a:gd name="connsiteY5" fmla="*/ 1475540 h 1475540"/>
              <a:gd name="connsiteX6" fmla="*/ 147554 w 8124214"/>
              <a:gd name="connsiteY6" fmla="*/ 1475540 h 1475540"/>
              <a:gd name="connsiteX7" fmla="*/ 0 w 8124214"/>
              <a:gd name="connsiteY7" fmla="*/ 1327986 h 1475540"/>
              <a:gd name="connsiteX8" fmla="*/ 0 w 8124214"/>
              <a:gd name="connsiteY8" fmla="*/ 147554 h 147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4214" h="1475540">
                <a:moveTo>
                  <a:pt x="0" y="147554"/>
                </a:moveTo>
                <a:cubicBezTo>
                  <a:pt x="0" y="66062"/>
                  <a:pt x="66062" y="0"/>
                  <a:pt x="147554" y="0"/>
                </a:cubicBezTo>
                <a:lnTo>
                  <a:pt x="7976660" y="0"/>
                </a:lnTo>
                <a:cubicBezTo>
                  <a:pt x="8058152" y="0"/>
                  <a:pt x="8124214" y="66062"/>
                  <a:pt x="8124214" y="147554"/>
                </a:cubicBezTo>
                <a:lnTo>
                  <a:pt x="8124214" y="1327986"/>
                </a:lnTo>
                <a:cubicBezTo>
                  <a:pt x="8124214" y="1409478"/>
                  <a:pt x="8058152" y="1475540"/>
                  <a:pt x="7976660" y="1475540"/>
                </a:cubicBezTo>
                <a:lnTo>
                  <a:pt x="147554" y="1475540"/>
                </a:lnTo>
                <a:cubicBezTo>
                  <a:pt x="66062" y="1475540"/>
                  <a:pt x="0" y="1409478"/>
                  <a:pt x="0" y="1327986"/>
                </a:cubicBezTo>
                <a:lnTo>
                  <a:pt x="0" y="147554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970242"/>
              <a:satOff val="-55952"/>
              <a:lumOff val="5752"/>
              <a:alphaOff val="0"/>
            </a:schemeClr>
          </a:fillRef>
          <a:effectRef idx="2">
            <a:schemeClr val="accent2">
              <a:hueOff val="-970242"/>
              <a:satOff val="-55952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377" tIns="180377" rIns="1852144" bIns="180377" numCol="1" spcCol="1270" anchor="ctr" anchorCtr="0">
            <a:noAutofit/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“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Remain in Me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Jn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15:4-5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Being </a:t>
            </a:r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Jesus &amp; bearing fruit 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207910" y="5215531"/>
            <a:ext cx="10835755" cy="1517745"/>
          </a:xfrm>
          <a:custGeom>
            <a:avLst/>
            <a:gdLst>
              <a:gd name="connsiteX0" fmla="*/ 0 w 8120961"/>
              <a:gd name="connsiteY0" fmla="*/ 151775 h 1517745"/>
              <a:gd name="connsiteX1" fmla="*/ 151775 w 8120961"/>
              <a:gd name="connsiteY1" fmla="*/ 0 h 1517745"/>
              <a:gd name="connsiteX2" fmla="*/ 7969187 w 8120961"/>
              <a:gd name="connsiteY2" fmla="*/ 0 h 1517745"/>
              <a:gd name="connsiteX3" fmla="*/ 8120962 w 8120961"/>
              <a:gd name="connsiteY3" fmla="*/ 151775 h 1517745"/>
              <a:gd name="connsiteX4" fmla="*/ 8120961 w 8120961"/>
              <a:gd name="connsiteY4" fmla="*/ 1365971 h 1517745"/>
              <a:gd name="connsiteX5" fmla="*/ 7969186 w 8120961"/>
              <a:gd name="connsiteY5" fmla="*/ 1517746 h 1517745"/>
              <a:gd name="connsiteX6" fmla="*/ 151775 w 8120961"/>
              <a:gd name="connsiteY6" fmla="*/ 1517745 h 1517745"/>
              <a:gd name="connsiteX7" fmla="*/ 0 w 8120961"/>
              <a:gd name="connsiteY7" fmla="*/ 1365970 h 1517745"/>
              <a:gd name="connsiteX8" fmla="*/ 0 w 8120961"/>
              <a:gd name="connsiteY8" fmla="*/ 151775 h 151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0961" h="1517745">
                <a:moveTo>
                  <a:pt x="0" y="151775"/>
                </a:moveTo>
                <a:cubicBezTo>
                  <a:pt x="0" y="67952"/>
                  <a:pt x="67952" y="0"/>
                  <a:pt x="151775" y="0"/>
                </a:cubicBezTo>
                <a:lnTo>
                  <a:pt x="7969187" y="0"/>
                </a:lnTo>
                <a:cubicBezTo>
                  <a:pt x="8053010" y="0"/>
                  <a:pt x="8120962" y="67952"/>
                  <a:pt x="8120962" y="151775"/>
                </a:cubicBezTo>
                <a:cubicBezTo>
                  <a:pt x="8120962" y="556507"/>
                  <a:pt x="8120961" y="961239"/>
                  <a:pt x="8120961" y="1365971"/>
                </a:cubicBezTo>
                <a:cubicBezTo>
                  <a:pt x="8120961" y="1449794"/>
                  <a:pt x="8053009" y="1517746"/>
                  <a:pt x="7969186" y="1517746"/>
                </a:cubicBezTo>
                <a:lnTo>
                  <a:pt x="151775" y="1517745"/>
                </a:lnTo>
                <a:cubicBezTo>
                  <a:pt x="67952" y="1517745"/>
                  <a:pt x="0" y="1449793"/>
                  <a:pt x="0" y="1365970"/>
                </a:cubicBezTo>
                <a:lnTo>
                  <a:pt x="0" y="15177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613" tIns="181613" rIns="1862862" bIns="181613" numCol="1" spcCol="1270" anchor="ctr" anchorCtr="0">
            <a:noAutofit/>
          </a:bodyPr>
          <a:lstStyle/>
          <a:p>
            <a:pPr lvl="0" defTabSz="16002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“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 with Me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&amp; 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Go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</a:p>
          <a:p>
            <a:pPr lvl="0" defTabSz="1600200">
              <a:lnSpc>
                <a:spcPct val="75000"/>
              </a:lnSpc>
              <a:spcBef>
                <a:spcPct val="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Mk 3:14-15;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Matt 10:1, 28:19-20; Lk 6:13 </a:t>
            </a:r>
          </a:p>
          <a:p>
            <a:pPr lvl="0" defTabSz="1600200">
              <a:lnSpc>
                <a:spcPct val="75000"/>
              </a:lnSpc>
              <a:spcBef>
                <a:spcPct val="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Being empowered by Jesus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963493" y="1566451"/>
            <a:ext cx="1014429" cy="871728"/>
          </a:xfrm>
          <a:custGeom>
            <a:avLst/>
            <a:gdLst>
              <a:gd name="connsiteX0" fmla="*/ 0 w 871728"/>
              <a:gd name="connsiteY0" fmla="*/ 479450 h 871728"/>
              <a:gd name="connsiteX1" fmla="*/ 196139 w 871728"/>
              <a:gd name="connsiteY1" fmla="*/ 479450 h 871728"/>
              <a:gd name="connsiteX2" fmla="*/ 196139 w 871728"/>
              <a:gd name="connsiteY2" fmla="*/ 0 h 871728"/>
              <a:gd name="connsiteX3" fmla="*/ 675589 w 871728"/>
              <a:gd name="connsiteY3" fmla="*/ 0 h 871728"/>
              <a:gd name="connsiteX4" fmla="*/ 675589 w 871728"/>
              <a:gd name="connsiteY4" fmla="*/ 479450 h 871728"/>
              <a:gd name="connsiteX5" fmla="*/ 871728 w 871728"/>
              <a:gd name="connsiteY5" fmla="*/ 479450 h 871728"/>
              <a:gd name="connsiteX6" fmla="*/ 435864 w 871728"/>
              <a:gd name="connsiteY6" fmla="*/ 871728 h 871728"/>
              <a:gd name="connsiteX7" fmla="*/ 0 w 871728"/>
              <a:gd name="connsiteY7" fmla="*/ 479450 h 87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728" h="871728">
                <a:moveTo>
                  <a:pt x="0" y="479450"/>
                </a:moveTo>
                <a:lnTo>
                  <a:pt x="196139" y="479450"/>
                </a:lnTo>
                <a:lnTo>
                  <a:pt x="196139" y="0"/>
                </a:lnTo>
                <a:lnTo>
                  <a:pt x="675589" y="0"/>
                </a:lnTo>
                <a:lnTo>
                  <a:pt x="675589" y="479450"/>
                </a:lnTo>
                <a:lnTo>
                  <a:pt x="871728" y="479450"/>
                </a:lnTo>
                <a:lnTo>
                  <a:pt x="435864" y="871728"/>
                </a:lnTo>
                <a:lnTo>
                  <a:pt x="0" y="47945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59" tIns="45720" rIns="241859" bIns="26147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6850238" y="3170109"/>
            <a:ext cx="1014429" cy="871728"/>
          </a:xfrm>
          <a:custGeom>
            <a:avLst/>
            <a:gdLst>
              <a:gd name="connsiteX0" fmla="*/ 0 w 871728"/>
              <a:gd name="connsiteY0" fmla="*/ 479450 h 871728"/>
              <a:gd name="connsiteX1" fmla="*/ 196139 w 871728"/>
              <a:gd name="connsiteY1" fmla="*/ 479450 h 871728"/>
              <a:gd name="connsiteX2" fmla="*/ 196139 w 871728"/>
              <a:gd name="connsiteY2" fmla="*/ 0 h 871728"/>
              <a:gd name="connsiteX3" fmla="*/ 675589 w 871728"/>
              <a:gd name="connsiteY3" fmla="*/ 0 h 871728"/>
              <a:gd name="connsiteX4" fmla="*/ 675589 w 871728"/>
              <a:gd name="connsiteY4" fmla="*/ 479450 h 871728"/>
              <a:gd name="connsiteX5" fmla="*/ 871728 w 871728"/>
              <a:gd name="connsiteY5" fmla="*/ 479450 h 871728"/>
              <a:gd name="connsiteX6" fmla="*/ 435864 w 871728"/>
              <a:gd name="connsiteY6" fmla="*/ 871728 h 871728"/>
              <a:gd name="connsiteX7" fmla="*/ 0 w 871728"/>
              <a:gd name="connsiteY7" fmla="*/ 479450 h 87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728" h="871728">
                <a:moveTo>
                  <a:pt x="0" y="479450"/>
                </a:moveTo>
                <a:lnTo>
                  <a:pt x="196139" y="479450"/>
                </a:lnTo>
                <a:lnTo>
                  <a:pt x="196139" y="0"/>
                </a:lnTo>
                <a:lnTo>
                  <a:pt x="675589" y="0"/>
                </a:lnTo>
                <a:lnTo>
                  <a:pt x="675589" y="479450"/>
                </a:lnTo>
                <a:lnTo>
                  <a:pt x="871728" y="479450"/>
                </a:lnTo>
                <a:lnTo>
                  <a:pt x="435864" y="871728"/>
                </a:lnTo>
                <a:lnTo>
                  <a:pt x="0" y="47945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lnRef>
          <a:fillRef idx="1"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fillRef>
          <a:effectRef idx="0"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59" tIns="45720" rIns="241859" bIns="26147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7589697" y="4675873"/>
            <a:ext cx="1014429" cy="871728"/>
          </a:xfrm>
          <a:custGeom>
            <a:avLst/>
            <a:gdLst>
              <a:gd name="connsiteX0" fmla="*/ 0 w 871728"/>
              <a:gd name="connsiteY0" fmla="*/ 479450 h 871728"/>
              <a:gd name="connsiteX1" fmla="*/ 196139 w 871728"/>
              <a:gd name="connsiteY1" fmla="*/ 479450 h 871728"/>
              <a:gd name="connsiteX2" fmla="*/ 196139 w 871728"/>
              <a:gd name="connsiteY2" fmla="*/ 0 h 871728"/>
              <a:gd name="connsiteX3" fmla="*/ 675589 w 871728"/>
              <a:gd name="connsiteY3" fmla="*/ 0 h 871728"/>
              <a:gd name="connsiteX4" fmla="*/ 675589 w 871728"/>
              <a:gd name="connsiteY4" fmla="*/ 479450 h 871728"/>
              <a:gd name="connsiteX5" fmla="*/ 871728 w 871728"/>
              <a:gd name="connsiteY5" fmla="*/ 479450 h 871728"/>
              <a:gd name="connsiteX6" fmla="*/ 435864 w 871728"/>
              <a:gd name="connsiteY6" fmla="*/ 871728 h 871728"/>
              <a:gd name="connsiteX7" fmla="*/ 0 w 871728"/>
              <a:gd name="connsiteY7" fmla="*/ 479450 h 87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728" h="871728">
                <a:moveTo>
                  <a:pt x="0" y="479450"/>
                </a:moveTo>
                <a:lnTo>
                  <a:pt x="196139" y="479450"/>
                </a:lnTo>
                <a:lnTo>
                  <a:pt x="196139" y="0"/>
                </a:lnTo>
                <a:lnTo>
                  <a:pt x="675589" y="0"/>
                </a:lnTo>
                <a:lnTo>
                  <a:pt x="675589" y="479450"/>
                </a:lnTo>
                <a:lnTo>
                  <a:pt x="871728" y="479450"/>
                </a:lnTo>
                <a:lnTo>
                  <a:pt x="435864" y="871728"/>
                </a:lnTo>
                <a:lnTo>
                  <a:pt x="0" y="47945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lnRef>
          <a:fillRef idx="1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fillRef>
          <a:effectRef idx="0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59" tIns="45720" rIns="241859" bIns="26147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367465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7762"/>
            <a:ext cx="12192000" cy="64745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0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Mark 3:14-15</a:t>
            </a:r>
            <a:endParaRPr lang="en-US" sz="50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93343" y="961393"/>
            <a:ext cx="11805314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</a:pPr>
            <a:r>
              <a:rPr lang="en-US" sz="52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14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He appointed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twelve that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they might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be with him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and that he might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send them out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to preach </a:t>
            </a:r>
            <a:r>
              <a:rPr lang="en-US" sz="5200" baseline="30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15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and to have authority to drive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out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demons.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783007"/>
            <a:ext cx="12192000" cy="64745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879736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0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Matthew 28:19-20</a:t>
            </a:r>
            <a:endParaRPr lang="en-US" sz="50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09600" y="4538058"/>
            <a:ext cx="10972799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</a:pPr>
            <a:r>
              <a:rPr lang="en-US" sz="5200" baseline="30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19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“Therefore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 and make </a:t>
            </a:r>
            <a: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disciples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…</a:t>
            </a:r>
            <a:b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baseline="30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20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…And surely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 am with you always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, to the very end of the age.”</a:t>
            </a:r>
          </a:p>
        </p:txBody>
      </p:sp>
    </p:spTree>
    <p:extLst>
      <p:ext uri="{BB962C8B-B14F-4D97-AF65-F5344CB8AC3E}">
        <p14:creationId xmlns:p14="http://schemas.microsoft.com/office/powerpoint/2010/main" val="1969187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493707" y="136995"/>
            <a:ext cx="7227163" cy="48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6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  <a:cs typeface="Calibri" panose="020F0502020204030204" pitchFamily="34" charset="0"/>
              </a:rPr>
              <a:t>Four Calls of Discipleship</a:t>
            </a:r>
            <a:endParaRPr lang="en-US" sz="36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58044" y="637271"/>
            <a:ext cx="10306756" cy="1423183"/>
          </a:xfrm>
          <a:custGeom>
            <a:avLst/>
            <a:gdLst>
              <a:gd name="connsiteX0" fmla="*/ 0 w 7997071"/>
              <a:gd name="connsiteY0" fmla="*/ 142318 h 1423183"/>
              <a:gd name="connsiteX1" fmla="*/ 142318 w 7997071"/>
              <a:gd name="connsiteY1" fmla="*/ 0 h 1423183"/>
              <a:gd name="connsiteX2" fmla="*/ 7854753 w 7997071"/>
              <a:gd name="connsiteY2" fmla="*/ 0 h 1423183"/>
              <a:gd name="connsiteX3" fmla="*/ 7997071 w 7997071"/>
              <a:gd name="connsiteY3" fmla="*/ 142318 h 1423183"/>
              <a:gd name="connsiteX4" fmla="*/ 7997071 w 7997071"/>
              <a:gd name="connsiteY4" fmla="*/ 1280865 h 1423183"/>
              <a:gd name="connsiteX5" fmla="*/ 7854753 w 7997071"/>
              <a:gd name="connsiteY5" fmla="*/ 1423183 h 1423183"/>
              <a:gd name="connsiteX6" fmla="*/ 142318 w 7997071"/>
              <a:gd name="connsiteY6" fmla="*/ 1423183 h 1423183"/>
              <a:gd name="connsiteX7" fmla="*/ 0 w 7997071"/>
              <a:gd name="connsiteY7" fmla="*/ 1280865 h 1423183"/>
              <a:gd name="connsiteX8" fmla="*/ 0 w 7997071"/>
              <a:gd name="connsiteY8" fmla="*/ 142318 h 142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7071" h="1423183">
                <a:moveTo>
                  <a:pt x="0" y="142318"/>
                </a:moveTo>
                <a:cubicBezTo>
                  <a:pt x="0" y="63718"/>
                  <a:pt x="63718" y="0"/>
                  <a:pt x="142318" y="0"/>
                </a:cubicBezTo>
                <a:lnTo>
                  <a:pt x="7854753" y="0"/>
                </a:lnTo>
                <a:cubicBezTo>
                  <a:pt x="7933353" y="0"/>
                  <a:pt x="7997071" y="63718"/>
                  <a:pt x="7997071" y="142318"/>
                </a:cubicBezTo>
                <a:lnTo>
                  <a:pt x="7997071" y="1280865"/>
                </a:lnTo>
                <a:cubicBezTo>
                  <a:pt x="7997071" y="1359465"/>
                  <a:pt x="7933353" y="1423183"/>
                  <a:pt x="7854753" y="1423183"/>
                </a:cubicBezTo>
                <a:lnTo>
                  <a:pt x="142318" y="1423183"/>
                </a:lnTo>
                <a:cubicBezTo>
                  <a:pt x="63718" y="1423183"/>
                  <a:pt x="0" y="1359465"/>
                  <a:pt x="0" y="1280865"/>
                </a:cubicBezTo>
                <a:lnTo>
                  <a:pt x="0" y="142318"/>
                </a:lnTo>
                <a:close/>
              </a:path>
            </a:pathLst>
          </a:custGeom>
          <a:gradFill flip="none" rotWithShape="1">
            <a:gsLst>
              <a:gs pos="0">
                <a:srgbClr val="DC2424">
                  <a:shade val="30000"/>
                  <a:satMod val="115000"/>
                </a:srgbClr>
              </a:gs>
              <a:gs pos="50000">
                <a:srgbClr val="DC2424">
                  <a:shade val="67500"/>
                  <a:satMod val="115000"/>
                </a:srgbClr>
              </a:gs>
              <a:gs pos="100000">
                <a:srgbClr val="DC2424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844" tIns="178844" rIns="1854782" bIns="178844" numCol="1" spcCol="1270" anchor="ctr" anchorCtr="0">
            <a:noAutofit/>
          </a:bodyPr>
          <a:lstStyle/>
          <a:p>
            <a:pPr lvl="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 “</a:t>
            </a:r>
            <a:r>
              <a:rPr lang="en-US" sz="3600" b="1" u="sng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Come and See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n-US" sz="3600" b="1" kern="1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Jn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1:35-39, 46 </a:t>
            </a:r>
            <a:b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Being exposed to Jesus</a:t>
            </a:r>
            <a:endParaRPr lang="en-US" sz="3600" b="1" kern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85422" y="2109885"/>
            <a:ext cx="10634134" cy="1519314"/>
          </a:xfrm>
          <a:custGeom>
            <a:avLst/>
            <a:gdLst>
              <a:gd name="connsiteX0" fmla="*/ 0 w 8112688"/>
              <a:gd name="connsiteY0" fmla="*/ 151931 h 1519314"/>
              <a:gd name="connsiteX1" fmla="*/ 151931 w 8112688"/>
              <a:gd name="connsiteY1" fmla="*/ 0 h 1519314"/>
              <a:gd name="connsiteX2" fmla="*/ 7960757 w 8112688"/>
              <a:gd name="connsiteY2" fmla="*/ 0 h 1519314"/>
              <a:gd name="connsiteX3" fmla="*/ 8112688 w 8112688"/>
              <a:gd name="connsiteY3" fmla="*/ 151931 h 1519314"/>
              <a:gd name="connsiteX4" fmla="*/ 8112688 w 8112688"/>
              <a:gd name="connsiteY4" fmla="*/ 1367383 h 1519314"/>
              <a:gd name="connsiteX5" fmla="*/ 7960757 w 8112688"/>
              <a:gd name="connsiteY5" fmla="*/ 1519314 h 1519314"/>
              <a:gd name="connsiteX6" fmla="*/ 151931 w 8112688"/>
              <a:gd name="connsiteY6" fmla="*/ 1519314 h 1519314"/>
              <a:gd name="connsiteX7" fmla="*/ 0 w 8112688"/>
              <a:gd name="connsiteY7" fmla="*/ 1367383 h 1519314"/>
              <a:gd name="connsiteX8" fmla="*/ 0 w 8112688"/>
              <a:gd name="connsiteY8" fmla="*/ 151931 h 151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2688" h="1519314">
                <a:moveTo>
                  <a:pt x="0" y="151931"/>
                </a:moveTo>
                <a:cubicBezTo>
                  <a:pt x="0" y="68022"/>
                  <a:pt x="68022" y="0"/>
                  <a:pt x="151931" y="0"/>
                </a:cubicBezTo>
                <a:lnTo>
                  <a:pt x="7960757" y="0"/>
                </a:lnTo>
                <a:cubicBezTo>
                  <a:pt x="8044666" y="0"/>
                  <a:pt x="8112688" y="68022"/>
                  <a:pt x="8112688" y="151931"/>
                </a:cubicBezTo>
                <a:lnTo>
                  <a:pt x="8112688" y="1367383"/>
                </a:lnTo>
                <a:cubicBezTo>
                  <a:pt x="8112688" y="1451292"/>
                  <a:pt x="8044666" y="1519314"/>
                  <a:pt x="7960757" y="1519314"/>
                </a:cubicBezTo>
                <a:lnTo>
                  <a:pt x="151931" y="1519314"/>
                </a:lnTo>
                <a:cubicBezTo>
                  <a:pt x="68022" y="1519314"/>
                  <a:pt x="0" y="1451292"/>
                  <a:pt x="0" y="1367383"/>
                </a:cubicBezTo>
                <a:lnTo>
                  <a:pt x="0" y="151931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5121"/>
              <a:satOff val="-27976"/>
              <a:lumOff val="2876"/>
              <a:alphaOff val="0"/>
            </a:schemeClr>
          </a:fillRef>
          <a:effectRef idx="2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659" tIns="181659" rIns="1861195" bIns="181659" numCol="1" spcCol="1270" anchor="ctr" anchorCtr="0">
            <a:noAutofit/>
          </a:bodyPr>
          <a:lstStyle/>
          <a:p>
            <a:pPr lvl="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 “</a:t>
            </a:r>
            <a:r>
              <a:rPr lang="en-US" sz="3600" b="1" u="sng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Follow Me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” Matt 4:19; Mk 1:17; </a:t>
            </a:r>
            <a:r>
              <a:rPr lang="en-US" sz="3600" b="1" kern="1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Jn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1:43</a:t>
            </a:r>
            <a:b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Walking with Jesus </a:t>
            </a:r>
            <a:endParaRPr lang="en-US" sz="3600" b="1" kern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35377" y="3672971"/>
            <a:ext cx="10871200" cy="1475540"/>
          </a:xfrm>
          <a:custGeom>
            <a:avLst/>
            <a:gdLst>
              <a:gd name="connsiteX0" fmla="*/ 0 w 8124214"/>
              <a:gd name="connsiteY0" fmla="*/ 147554 h 1475540"/>
              <a:gd name="connsiteX1" fmla="*/ 147554 w 8124214"/>
              <a:gd name="connsiteY1" fmla="*/ 0 h 1475540"/>
              <a:gd name="connsiteX2" fmla="*/ 7976660 w 8124214"/>
              <a:gd name="connsiteY2" fmla="*/ 0 h 1475540"/>
              <a:gd name="connsiteX3" fmla="*/ 8124214 w 8124214"/>
              <a:gd name="connsiteY3" fmla="*/ 147554 h 1475540"/>
              <a:gd name="connsiteX4" fmla="*/ 8124214 w 8124214"/>
              <a:gd name="connsiteY4" fmla="*/ 1327986 h 1475540"/>
              <a:gd name="connsiteX5" fmla="*/ 7976660 w 8124214"/>
              <a:gd name="connsiteY5" fmla="*/ 1475540 h 1475540"/>
              <a:gd name="connsiteX6" fmla="*/ 147554 w 8124214"/>
              <a:gd name="connsiteY6" fmla="*/ 1475540 h 1475540"/>
              <a:gd name="connsiteX7" fmla="*/ 0 w 8124214"/>
              <a:gd name="connsiteY7" fmla="*/ 1327986 h 1475540"/>
              <a:gd name="connsiteX8" fmla="*/ 0 w 8124214"/>
              <a:gd name="connsiteY8" fmla="*/ 147554 h 147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4214" h="1475540">
                <a:moveTo>
                  <a:pt x="0" y="147554"/>
                </a:moveTo>
                <a:cubicBezTo>
                  <a:pt x="0" y="66062"/>
                  <a:pt x="66062" y="0"/>
                  <a:pt x="147554" y="0"/>
                </a:cubicBezTo>
                <a:lnTo>
                  <a:pt x="7976660" y="0"/>
                </a:lnTo>
                <a:cubicBezTo>
                  <a:pt x="8058152" y="0"/>
                  <a:pt x="8124214" y="66062"/>
                  <a:pt x="8124214" y="147554"/>
                </a:cubicBezTo>
                <a:lnTo>
                  <a:pt x="8124214" y="1327986"/>
                </a:lnTo>
                <a:cubicBezTo>
                  <a:pt x="8124214" y="1409478"/>
                  <a:pt x="8058152" y="1475540"/>
                  <a:pt x="7976660" y="1475540"/>
                </a:cubicBezTo>
                <a:lnTo>
                  <a:pt x="147554" y="1475540"/>
                </a:lnTo>
                <a:cubicBezTo>
                  <a:pt x="66062" y="1475540"/>
                  <a:pt x="0" y="1409478"/>
                  <a:pt x="0" y="1327986"/>
                </a:cubicBezTo>
                <a:lnTo>
                  <a:pt x="0" y="147554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970242"/>
              <a:satOff val="-55952"/>
              <a:lumOff val="5752"/>
              <a:alphaOff val="0"/>
            </a:schemeClr>
          </a:fillRef>
          <a:effectRef idx="2">
            <a:schemeClr val="accent2">
              <a:hueOff val="-970242"/>
              <a:satOff val="-55952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377" tIns="180377" rIns="1852144" bIns="180377" numCol="1" spcCol="1270" anchor="ctr" anchorCtr="0">
            <a:noAutofit/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“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Remain in Me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Jn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15:4-5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Being </a:t>
            </a:r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Jesus &amp; bearing fruit 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207910" y="5215531"/>
            <a:ext cx="10835755" cy="1517745"/>
          </a:xfrm>
          <a:custGeom>
            <a:avLst/>
            <a:gdLst>
              <a:gd name="connsiteX0" fmla="*/ 0 w 8120961"/>
              <a:gd name="connsiteY0" fmla="*/ 151775 h 1517745"/>
              <a:gd name="connsiteX1" fmla="*/ 151775 w 8120961"/>
              <a:gd name="connsiteY1" fmla="*/ 0 h 1517745"/>
              <a:gd name="connsiteX2" fmla="*/ 7969187 w 8120961"/>
              <a:gd name="connsiteY2" fmla="*/ 0 h 1517745"/>
              <a:gd name="connsiteX3" fmla="*/ 8120962 w 8120961"/>
              <a:gd name="connsiteY3" fmla="*/ 151775 h 1517745"/>
              <a:gd name="connsiteX4" fmla="*/ 8120961 w 8120961"/>
              <a:gd name="connsiteY4" fmla="*/ 1365971 h 1517745"/>
              <a:gd name="connsiteX5" fmla="*/ 7969186 w 8120961"/>
              <a:gd name="connsiteY5" fmla="*/ 1517746 h 1517745"/>
              <a:gd name="connsiteX6" fmla="*/ 151775 w 8120961"/>
              <a:gd name="connsiteY6" fmla="*/ 1517745 h 1517745"/>
              <a:gd name="connsiteX7" fmla="*/ 0 w 8120961"/>
              <a:gd name="connsiteY7" fmla="*/ 1365970 h 1517745"/>
              <a:gd name="connsiteX8" fmla="*/ 0 w 8120961"/>
              <a:gd name="connsiteY8" fmla="*/ 151775 h 151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0961" h="1517745">
                <a:moveTo>
                  <a:pt x="0" y="151775"/>
                </a:moveTo>
                <a:cubicBezTo>
                  <a:pt x="0" y="67952"/>
                  <a:pt x="67952" y="0"/>
                  <a:pt x="151775" y="0"/>
                </a:cubicBezTo>
                <a:lnTo>
                  <a:pt x="7969187" y="0"/>
                </a:lnTo>
                <a:cubicBezTo>
                  <a:pt x="8053010" y="0"/>
                  <a:pt x="8120962" y="67952"/>
                  <a:pt x="8120962" y="151775"/>
                </a:cubicBezTo>
                <a:cubicBezTo>
                  <a:pt x="8120962" y="556507"/>
                  <a:pt x="8120961" y="961239"/>
                  <a:pt x="8120961" y="1365971"/>
                </a:cubicBezTo>
                <a:cubicBezTo>
                  <a:pt x="8120961" y="1449794"/>
                  <a:pt x="8053009" y="1517746"/>
                  <a:pt x="7969186" y="1517746"/>
                </a:cubicBezTo>
                <a:lnTo>
                  <a:pt x="151775" y="1517745"/>
                </a:lnTo>
                <a:cubicBezTo>
                  <a:pt x="67952" y="1517745"/>
                  <a:pt x="0" y="1449793"/>
                  <a:pt x="0" y="1365970"/>
                </a:cubicBezTo>
                <a:lnTo>
                  <a:pt x="0" y="15177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613" tIns="181613" rIns="1862862" bIns="181613" numCol="1" spcCol="1270" anchor="ctr" anchorCtr="0">
            <a:noAutofit/>
          </a:bodyPr>
          <a:lstStyle/>
          <a:p>
            <a:pPr lvl="0" defTabSz="16002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“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 with Me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&amp; 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Go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</a:p>
          <a:p>
            <a:pPr lvl="0" defTabSz="1600200">
              <a:lnSpc>
                <a:spcPct val="75000"/>
              </a:lnSpc>
              <a:spcBef>
                <a:spcPct val="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Mk 3:14-15;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Matt 10:1, 28:19-20; Lk 6:13 </a:t>
            </a:r>
          </a:p>
          <a:p>
            <a:pPr lvl="0" defTabSz="1600200">
              <a:lnSpc>
                <a:spcPct val="75000"/>
              </a:lnSpc>
              <a:spcBef>
                <a:spcPct val="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Being empowered by Jesus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963493" y="1566451"/>
            <a:ext cx="1014429" cy="871728"/>
          </a:xfrm>
          <a:custGeom>
            <a:avLst/>
            <a:gdLst>
              <a:gd name="connsiteX0" fmla="*/ 0 w 871728"/>
              <a:gd name="connsiteY0" fmla="*/ 479450 h 871728"/>
              <a:gd name="connsiteX1" fmla="*/ 196139 w 871728"/>
              <a:gd name="connsiteY1" fmla="*/ 479450 h 871728"/>
              <a:gd name="connsiteX2" fmla="*/ 196139 w 871728"/>
              <a:gd name="connsiteY2" fmla="*/ 0 h 871728"/>
              <a:gd name="connsiteX3" fmla="*/ 675589 w 871728"/>
              <a:gd name="connsiteY3" fmla="*/ 0 h 871728"/>
              <a:gd name="connsiteX4" fmla="*/ 675589 w 871728"/>
              <a:gd name="connsiteY4" fmla="*/ 479450 h 871728"/>
              <a:gd name="connsiteX5" fmla="*/ 871728 w 871728"/>
              <a:gd name="connsiteY5" fmla="*/ 479450 h 871728"/>
              <a:gd name="connsiteX6" fmla="*/ 435864 w 871728"/>
              <a:gd name="connsiteY6" fmla="*/ 871728 h 871728"/>
              <a:gd name="connsiteX7" fmla="*/ 0 w 871728"/>
              <a:gd name="connsiteY7" fmla="*/ 479450 h 87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728" h="871728">
                <a:moveTo>
                  <a:pt x="0" y="479450"/>
                </a:moveTo>
                <a:lnTo>
                  <a:pt x="196139" y="479450"/>
                </a:lnTo>
                <a:lnTo>
                  <a:pt x="196139" y="0"/>
                </a:lnTo>
                <a:lnTo>
                  <a:pt x="675589" y="0"/>
                </a:lnTo>
                <a:lnTo>
                  <a:pt x="675589" y="479450"/>
                </a:lnTo>
                <a:lnTo>
                  <a:pt x="871728" y="479450"/>
                </a:lnTo>
                <a:lnTo>
                  <a:pt x="435864" y="871728"/>
                </a:lnTo>
                <a:lnTo>
                  <a:pt x="0" y="47945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59" tIns="45720" rIns="241859" bIns="26147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6850238" y="3170109"/>
            <a:ext cx="1014429" cy="871728"/>
          </a:xfrm>
          <a:custGeom>
            <a:avLst/>
            <a:gdLst>
              <a:gd name="connsiteX0" fmla="*/ 0 w 871728"/>
              <a:gd name="connsiteY0" fmla="*/ 479450 h 871728"/>
              <a:gd name="connsiteX1" fmla="*/ 196139 w 871728"/>
              <a:gd name="connsiteY1" fmla="*/ 479450 h 871728"/>
              <a:gd name="connsiteX2" fmla="*/ 196139 w 871728"/>
              <a:gd name="connsiteY2" fmla="*/ 0 h 871728"/>
              <a:gd name="connsiteX3" fmla="*/ 675589 w 871728"/>
              <a:gd name="connsiteY3" fmla="*/ 0 h 871728"/>
              <a:gd name="connsiteX4" fmla="*/ 675589 w 871728"/>
              <a:gd name="connsiteY4" fmla="*/ 479450 h 871728"/>
              <a:gd name="connsiteX5" fmla="*/ 871728 w 871728"/>
              <a:gd name="connsiteY5" fmla="*/ 479450 h 871728"/>
              <a:gd name="connsiteX6" fmla="*/ 435864 w 871728"/>
              <a:gd name="connsiteY6" fmla="*/ 871728 h 871728"/>
              <a:gd name="connsiteX7" fmla="*/ 0 w 871728"/>
              <a:gd name="connsiteY7" fmla="*/ 479450 h 87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728" h="871728">
                <a:moveTo>
                  <a:pt x="0" y="479450"/>
                </a:moveTo>
                <a:lnTo>
                  <a:pt x="196139" y="479450"/>
                </a:lnTo>
                <a:lnTo>
                  <a:pt x="196139" y="0"/>
                </a:lnTo>
                <a:lnTo>
                  <a:pt x="675589" y="0"/>
                </a:lnTo>
                <a:lnTo>
                  <a:pt x="675589" y="479450"/>
                </a:lnTo>
                <a:lnTo>
                  <a:pt x="871728" y="479450"/>
                </a:lnTo>
                <a:lnTo>
                  <a:pt x="435864" y="871728"/>
                </a:lnTo>
                <a:lnTo>
                  <a:pt x="0" y="47945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lnRef>
          <a:fillRef idx="1"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fillRef>
          <a:effectRef idx="0"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59" tIns="45720" rIns="241859" bIns="26147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7589697" y="4675873"/>
            <a:ext cx="1014429" cy="871728"/>
          </a:xfrm>
          <a:custGeom>
            <a:avLst/>
            <a:gdLst>
              <a:gd name="connsiteX0" fmla="*/ 0 w 871728"/>
              <a:gd name="connsiteY0" fmla="*/ 479450 h 871728"/>
              <a:gd name="connsiteX1" fmla="*/ 196139 w 871728"/>
              <a:gd name="connsiteY1" fmla="*/ 479450 h 871728"/>
              <a:gd name="connsiteX2" fmla="*/ 196139 w 871728"/>
              <a:gd name="connsiteY2" fmla="*/ 0 h 871728"/>
              <a:gd name="connsiteX3" fmla="*/ 675589 w 871728"/>
              <a:gd name="connsiteY3" fmla="*/ 0 h 871728"/>
              <a:gd name="connsiteX4" fmla="*/ 675589 w 871728"/>
              <a:gd name="connsiteY4" fmla="*/ 479450 h 871728"/>
              <a:gd name="connsiteX5" fmla="*/ 871728 w 871728"/>
              <a:gd name="connsiteY5" fmla="*/ 479450 h 871728"/>
              <a:gd name="connsiteX6" fmla="*/ 435864 w 871728"/>
              <a:gd name="connsiteY6" fmla="*/ 871728 h 871728"/>
              <a:gd name="connsiteX7" fmla="*/ 0 w 871728"/>
              <a:gd name="connsiteY7" fmla="*/ 479450 h 87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728" h="871728">
                <a:moveTo>
                  <a:pt x="0" y="479450"/>
                </a:moveTo>
                <a:lnTo>
                  <a:pt x="196139" y="479450"/>
                </a:lnTo>
                <a:lnTo>
                  <a:pt x="196139" y="0"/>
                </a:lnTo>
                <a:lnTo>
                  <a:pt x="675589" y="0"/>
                </a:lnTo>
                <a:lnTo>
                  <a:pt x="675589" y="479450"/>
                </a:lnTo>
                <a:lnTo>
                  <a:pt x="871728" y="479450"/>
                </a:lnTo>
                <a:lnTo>
                  <a:pt x="435864" y="871728"/>
                </a:lnTo>
                <a:lnTo>
                  <a:pt x="0" y="47945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lnRef>
          <a:fillRef idx="1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fillRef>
          <a:effectRef idx="0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59" tIns="45720" rIns="241859" bIns="26147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9428846" y="2529971"/>
            <a:ext cx="2541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Commitment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1746" y="2148971"/>
            <a:ext cx="2541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Relationship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11746" y="2910971"/>
            <a:ext cx="2541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Courting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75580" y="1079290"/>
            <a:ext cx="2541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Conviction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33252" y="698290"/>
            <a:ext cx="44668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Investigation/Friendship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2035" y="1460290"/>
            <a:ext cx="2541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Attraction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61113" y="5629797"/>
            <a:ext cx="2541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Competence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4935" y="3707714"/>
            <a:ext cx="2541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Identity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84935" y="4483362"/>
            <a:ext cx="2541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Marriage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88938" y="4102362"/>
            <a:ext cx="19330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Character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81179" y="5255621"/>
            <a:ext cx="15792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Training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09110" y="6058565"/>
            <a:ext cx="40781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Children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488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20" grpId="0"/>
      <p:bldP spid="21" grpId="0"/>
      <p:bldP spid="22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791569" y="1210266"/>
            <a:ext cx="10686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36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Jesus includes </a:t>
            </a:r>
            <a:r>
              <a:rPr lang="en-US" sz="55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them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as He teaches, heals, and casts out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demons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82376" y="18288"/>
            <a:ext cx="213327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  <a:buClr>
                <a:srgbClr val="CFBF45"/>
              </a:buClr>
            </a:pPr>
            <a:r>
              <a:rPr lang="en-US" sz="5500" u="sng" spc="3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23-25</a:t>
            </a:r>
            <a:endParaRPr lang="en-US" sz="5500" u="sng" spc="300" dirty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97737" y="3162192"/>
            <a:ext cx="407385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7000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proximity </a:t>
            </a:r>
            <a:endParaRPr lang="en-US" sz="7000" dirty="0">
              <a:solidFill>
                <a:schemeClr val="accent2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7000" dirty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produces </a:t>
            </a:r>
          </a:p>
          <a:p>
            <a:pPr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7000" dirty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disciples. </a:t>
            </a:r>
          </a:p>
        </p:txBody>
      </p:sp>
    </p:spTree>
    <p:extLst>
      <p:ext uri="{BB962C8B-B14F-4D97-AF65-F5344CB8AC3E}">
        <p14:creationId xmlns:p14="http://schemas.microsoft.com/office/powerpoint/2010/main" val="189982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09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61161"/>
            <a:ext cx="12192000" cy="92333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706317"/>
            <a:ext cx="12192000" cy="1615827"/>
          </a:xfrm>
          <a:prstGeom prst="rect">
            <a:avLst/>
          </a:prstGeom>
          <a:noFill/>
          <a:effectLst>
            <a:glow rad="152400">
              <a:srgbClr val="532200">
                <a:alpha val="65000"/>
              </a:srgbClr>
            </a:glow>
            <a:outerShdw blurRad="38100" dist="38100" dir="5400000" algn="ctr" rotWithShape="0">
              <a:schemeClr val="tx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500" b="1" dirty="0" smtClean="0">
                <a:solidFill>
                  <a:srgbClr val="FFFFDD"/>
                </a:solidFill>
                <a:effectLst>
                  <a:glow rad="152400">
                    <a:srgbClr val="522100">
                      <a:alpha val="80000"/>
                    </a:srgbClr>
                  </a:glow>
                </a:effectLst>
                <a:latin typeface="Berlin Sans FB Demi" panose="020E0802020502020306" pitchFamily="34" charset="0"/>
              </a:rPr>
              <a:t>Week 7</a:t>
            </a:r>
            <a:r>
              <a:rPr lang="en-US" sz="5500" b="1" dirty="0" smtClean="0">
                <a:solidFill>
                  <a:srgbClr val="FFFFDD"/>
                </a:solidFill>
                <a:effectLst>
                  <a:glow rad="139700">
                    <a:srgbClr val="FFFFDD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b="1" dirty="0" smtClean="0">
                <a:solidFill>
                  <a:srgbClr val="522100"/>
                </a:solidFill>
                <a:effectLst>
                  <a:glow rad="139700">
                    <a:srgbClr val="FFFFDD"/>
                  </a:glow>
                </a:effectLst>
                <a:latin typeface="Berlin Sans FB Demi" panose="020E0802020502020306" pitchFamily="34" charset="0"/>
              </a:rPr>
              <a:t>|</a:t>
            </a:r>
            <a:r>
              <a:rPr lang="en-US" sz="5500" b="1" dirty="0" smtClean="0">
                <a:solidFill>
                  <a:srgbClr val="FFE9A3"/>
                </a:solidFill>
                <a:effectLst>
                  <a:glow rad="1397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b="1" dirty="0">
                <a:solidFill>
                  <a:srgbClr val="FFFFDD"/>
                </a:solidFill>
                <a:effectLst>
                  <a:glow rad="152400">
                    <a:srgbClr val="522100">
                      <a:alpha val="80000"/>
                    </a:srgbClr>
                  </a:glow>
                </a:effectLst>
                <a:latin typeface="Berlin Sans FB Demi" panose="020E0802020502020306" pitchFamily="34" charset="0"/>
              </a:rPr>
              <a:t>Matthew 4:12-25</a:t>
            </a:r>
          </a:p>
          <a:p>
            <a:pPr algn="ctr">
              <a:lnSpc>
                <a:spcPct val="90000"/>
              </a:lnSpc>
            </a:pPr>
            <a:endParaRPr lang="en-US" sz="5500" b="1" dirty="0">
              <a:solidFill>
                <a:srgbClr val="FFFFDD"/>
              </a:solidFill>
              <a:effectLst>
                <a:glow rad="152400">
                  <a:srgbClr val="522100">
                    <a:alpha val="65000"/>
                  </a:srgb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10" y="217758"/>
            <a:ext cx="8595970" cy="50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22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61161"/>
            <a:ext cx="12192000" cy="92333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706317"/>
            <a:ext cx="12192000" cy="854080"/>
          </a:xfrm>
          <a:prstGeom prst="rect">
            <a:avLst/>
          </a:prstGeom>
          <a:noFill/>
          <a:effectLst>
            <a:glow rad="152400">
              <a:srgbClr val="532200">
                <a:alpha val="65000"/>
              </a:srgbClr>
            </a:glow>
            <a:outerShdw blurRad="38100" dist="38100" dir="5400000" algn="ctr" rotWithShape="0">
              <a:schemeClr val="tx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500" b="1" dirty="0" smtClean="0">
                <a:solidFill>
                  <a:srgbClr val="FFFFDD"/>
                </a:solidFill>
                <a:effectLst>
                  <a:glow rad="152400">
                    <a:srgbClr val="522100">
                      <a:alpha val="80000"/>
                    </a:srgbClr>
                  </a:glow>
                </a:effectLst>
                <a:latin typeface="Berlin Sans FB Demi" panose="020E0802020502020306" pitchFamily="34" charset="0"/>
              </a:rPr>
              <a:t>Jesus Wants Disciples</a:t>
            </a:r>
            <a:r>
              <a:rPr lang="en-US" sz="5500" b="1" i="1" dirty="0" smtClean="0">
                <a:solidFill>
                  <a:srgbClr val="FFFFDD"/>
                </a:solidFill>
                <a:effectLst>
                  <a:glow rad="152400">
                    <a:srgbClr val="522100">
                      <a:alpha val="80000"/>
                    </a:srgbClr>
                  </a:glow>
                </a:effectLst>
                <a:latin typeface="Berlin Sans FB Demi" panose="020E0802020502020306" pitchFamily="34" charset="0"/>
              </a:rPr>
              <a:t>!</a:t>
            </a:r>
            <a:endParaRPr lang="en-US" sz="5500" b="1" i="1" dirty="0">
              <a:solidFill>
                <a:srgbClr val="FFFFDD"/>
              </a:solidFill>
              <a:effectLst>
                <a:glow rad="152400">
                  <a:srgbClr val="522100">
                    <a:alpha val="65000"/>
                  </a:srgb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10" y="217758"/>
            <a:ext cx="8595970" cy="50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8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493707" y="136995"/>
            <a:ext cx="7227163" cy="48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6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  <a:cs typeface="Calibri" panose="020F0502020204030204" pitchFamily="34" charset="0"/>
              </a:rPr>
              <a:t>Four Calls of Discipleship</a:t>
            </a:r>
            <a:endParaRPr lang="en-US" sz="36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58044" y="637271"/>
            <a:ext cx="10306756" cy="1423183"/>
          </a:xfrm>
          <a:custGeom>
            <a:avLst/>
            <a:gdLst>
              <a:gd name="connsiteX0" fmla="*/ 0 w 7997071"/>
              <a:gd name="connsiteY0" fmla="*/ 142318 h 1423183"/>
              <a:gd name="connsiteX1" fmla="*/ 142318 w 7997071"/>
              <a:gd name="connsiteY1" fmla="*/ 0 h 1423183"/>
              <a:gd name="connsiteX2" fmla="*/ 7854753 w 7997071"/>
              <a:gd name="connsiteY2" fmla="*/ 0 h 1423183"/>
              <a:gd name="connsiteX3" fmla="*/ 7997071 w 7997071"/>
              <a:gd name="connsiteY3" fmla="*/ 142318 h 1423183"/>
              <a:gd name="connsiteX4" fmla="*/ 7997071 w 7997071"/>
              <a:gd name="connsiteY4" fmla="*/ 1280865 h 1423183"/>
              <a:gd name="connsiteX5" fmla="*/ 7854753 w 7997071"/>
              <a:gd name="connsiteY5" fmla="*/ 1423183 h 1423183"/>
              <a:gd name="connsiteX6" fmla="*/ 142318 w 7997071"/>
              <a:gd name="connsiteY6" fmla="*/ 1423183 h 1423183"/>
              <a:gd name="connsiteX7" fmla="*/ 0 w 7997071"/>
              <a:gd name="connsiteY7" fmla="*/ 1280865 h 1423183"/>
              <a:gd name="connsiteX8" fmla="*/ 0 w 7997071"/>
              <a:gd name="connsiteY8" fmla="*/ 142318 h 142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7071" h="1423183">
                <a:moveTo>
                  <a:pt x="0" y="142318"/>
                </a:moveTo>
                <a:cubicBezTo>
                  <a:pt x="0" y="63718"/>
                  <a:pt x="63718" y="0"/>
                  <a:pt x="142318" y="0"/>
                </a:cubicBezTo>
                <a:lnTo>
                  <a:pt x="7854753" y="0"/>
                </a:lnTo>
                <a:cubicBezTo>
                  <a:pt x="7933353" y="0"/>
                  <a:pt x="7997071" y="63718"/>
                  <a:pt x="7997071" y="142318"/>
                </a:cubicBezTo>
                <a:lnTo>
                  <a:pt x="7997071" y="1280865"/>
                </a:lnTo>
                <a:cubicBezTo>
                  <a:pt x="7997071" y="1359465"/>
                  <a:pt x="7933353" y="1423183"/>
                  <a:pt x="7854753" y="1423183"/>
                </a:cubicBezTo>
                <a:lnTo>
                  <a:pt x="142318" y="1423183"/>
                </a:lnTo>
                <a:cubicBezTo>
                  <a:pt x="63718" y="1423183"/>
                  <a:pt x="0" y="1359465"/>
                  <a:pt x="0" y="1280865"/>
                </a:cubicBezTo>
                <a:lnTo>
                  <a:pt x="0" y="142318"/>
                </a:lnTo>
                <a:close/>
              </a:path>
            </a:pathLst>
          </a:custGeom>
          <a:gradFill flip="none" rotWithShape="1">
            <a:gsLst>
              <a:gs pos="0">
                <a:srgbClr val="DC2424">
                  <a:shade val="30000"/>
                  <a:satMod val="115000"/>
                </a:srgbClr>
              </a:gs>
              <a:gs pos="50000">
                <a:srgbClr val="DC2424">
                  <a:shade val="67500"/>
                  <a:satMod val="115000"/>
                </a:srgbClr>
              </a:gs>
              <a:gs pos="100000">
                <a:srgbClr val="DC2424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844" tIns="178844" rIns="1854782" bIns="178844" numCol="1" spcCol="1270" anchor="ctr" anchorCtr="0">
            <a:noAutofit/>
          </a:bodyPr>
          <a:lstStyle/>
          <a:p>
            <a:pPr lvl="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 “</a:t>
            </a:r>
            <a:r>
              <a:rPr lang="en-US" sz="3600" b="1" u="sng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Come and See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n-US" sz="3600" b="1" kern="1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Jn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1:35-39, 46 </a:t>
            </a:r>
            <a:b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Being exposed to Jesus</a:t>
            </a:r>
            <a:endParaRPr lang="en-US" sz="3600" b="1" kern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58044" y="2264011"/>
            <a:ext cx="11797395" cy="411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Jesus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asked the most fundamental question in life: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“What do you want</a:t>
            </a:r>
            <a: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?”</a:t>
            </a:r>
          </a:p>
          <a:p>
            <a:pPr marL="685800" indent="-685800">
              <a:lnSpc>
                <a:spcPct val="85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4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Their </a:t>
            </a:r>
            <a:r>
              <a:rPr lang="en-US" sz="48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response was </a:t>
            </a:r>
            <a:r>
              <a:rPr lang="en-US" sz="4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</a:t>
            </a:r>
            <a:r>
              <a:rPr lang="en-US" sz="48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Where are you staying</a:t>
            </a:r>
            <a:r>
              <a:rPr lang="en-US" sz="4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?”</a:t>
            </a:r>
            <a:r>
              <a:rPr lang="en-US" sz="48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=</a:t>
            </a:r>
            <a:r>
              <a:rPr lang="en-US" sz="4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“Where </a:t>
            </a:r>
            <a:r>
              <a:rPr lang="en-US" sz="48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do you hang out</a:t>
            </a:r>
            <a:r>
              <a:rPr lang="en-US" sz="4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?” “How </a:t>
            </a:r>
            <a:r>
              <a:rPr lang="en-US" sz="48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and where do you live</a:t>
            </a:r>
            <a:r>
              <a:rPr lang="en-US" sz="4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?” “</a:t>
            </a:r>
            <a:r>
              <a:rPr lang="en-US" sz="48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What are you like?” </a:t>
            </a:r>
          </a:p>
        </p:txBody>
      </p:sp>
    </p:spTree>
    <p:extLst>
      <p:ext uri="{BB962C8B-B14F-4D97-AF65-F5344CB8AC3E}">
        <p14:creationId xmlns:p14="http://schemas.microsoft.com/office/powerpoint/2010/main" val="26269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493707" y="136995"/>
            <a:ext cx="7227163" cy="48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6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  <a:cs typeface="Calibri" panose="020F0502020204030204" pitchFamily="34" charset="0"/>
              </a:rPr>
              <a:t>Four Calls of Discipleship</a:t>
            </a:r>
            <a:endParaRPr lang="en-US" sz="36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58044" y="2264011"/>
            <a:ext cx="117973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90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Not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just “listen to my words” but “come and observe me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”</a:t>
            </a:r>
          </a:p>
          <a:p>
            <a:pPr marL="685800" indent="-685800">
              <a:lnSpc>
                <a:spcPct val="90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They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spent time with Jesus before committing </a:t>
            </a:r>
          </a:p>
          <a:p>
            <a:pPr marL="685800" indent="-685800">
              <a:lnSpc>
                <a:spcPct val="90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Our call to show others Jesus as well</a:t>
            </a:r>
            <a:endParaRPr lang="en-US" sz="48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58044" y="637271"/>
            <a:ext cx="10306756" cy="1423183"/>
          </a:xfrm>
          <a:custGeom>
            <a:avLst/>
            <a:gdLst>
              <a:gd name="connsiteX0" fmla="*/ 0 w 7997071"/>
              <a:gd name="connsiteY0" fmla="*/ 142318 h 1423183"/>
              <a:gd name="connsiteX1" fmla="*/ 142318 w 7997071"/>
              <a:gd name="connsiteY1" fmla="*/ 0 h 1423183"/>
              <a:gd name="connsiteX2" fmla="*/ 7854753 w 7997071"/>
              <a:gd name="connsiteY2" fmla="*/ 0 h 1423183"/>
              <a:gd name="connsiteX3" fmla="*/ 7997071 w 7997071"/>
              <a:gd name="connsiteY3" fmla="*/ 142318 h 1423183"/>
              <a:gd name="connsiteX4" fmla="*/ 7997071 w 7997071"/>
              <a:gd name="connsiteY4" fmla="*/ 1280865 h 1423183"/>
              <a:gd name="connsiteX5" fmla="*/ 7854753 w 7997071"/>
              <a:gd name="connsiteY5" fmla="*/ 1423183 h 1423183"/>
              <a:gd name="connsiteX6" fmla="*/ 142318 w 7997071"/>
              <a:gd name="connsiteY6" fmla="*/ 1423183 h 1423183"/>
              <a:gd name="connsiteX7" fmla="*/ 0 w 7997071"/>
              <a:gd name="connsiteY7" fmla="*/ 1280865 h 1423183"/>
              <a:gd name="connsiteX8" fmla="*/ 0 w 7997071"/>
              <a:gd name="connsiteY8" fmla="*/ 142318 h 142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7071" h="1423183">
                <a:moveTo>
                  <a:pt x="0" y="142318"/>
                </a:moveTo>
                <a:cubicBezTo>
                  <a:pt x="0" y="63718"/>
                  <a:pt x="63718" y="0"/>
                  <a:pt x="142318" y="0"/>
                </a:cubicBezTo>
                <a:lnTo>
                  <a:pt x="7854753" y="0"/>
                </a:lnTo>
                <a:cubicBezTo>
                  <a:pt x="7933353" y="0"/>
                  <a:pt x="7997071" y="63718"/>
                  <a:pt x="7997071" y="142318"/>
                </a:cubicBezTo>
                <a:lnTo>
                  <a:pt x="7997071" y="1280865"/>
                </a:lnTo>
                <a:cubicBezTo>
                  <a:pt x="7997071" y="1359465"/>
                  <a:pt x="7933353" y="1423183"/>
                  <a:pt x="7854753" y="1423183"/>
                </a:cubicBezTo>
                <a:lnTo>
                  <a:pt x="142318" y="1423183"/>
                </a:lnTo>
                <a:cubicBezTo>
                  <a:pt x="63718" y="1423183"/>
                  <a:pt x="0" y="1359465"/>
                  <a:pt x="0" y="1280865"/>
                </a:cubicBezTo>
                <a:lnTo>
                  <a:pt x="0" y="142318"/>
                </a:lnTo>
                <a:close/>
              </a:path>
            </a:pathLst>
          </a:custGeom>
          <a:gradFill flip="none" rotWithShape="1">
            <a:gsLst>
              <a:gs pos="0">
                <a:srgbClr val="DC2424">
                  <a:shade val="30000"/>
                  <a:satMod val="115000"/>
                </a:srgbClr>
              </a:gs>
              <a:gs pos="50000">
                <a:srgbClr val="DC2424">
                  <a:shade val="67500"/>
                  <a:satMod val="115000"/>
                </a:srgbClr>
              </a:gs>
              <a:gs pos="100000">
                <a:srgbClr val="DC2424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844" tIns="178844" rIns="1854782" bIns="178844" numCol="1" spcCol="1270" anchor="ctr" anchorCtr="0">
            <a:noAutofit/>
          </a:bodyPr>
          <a:lstStyle/>
          <a:p>
            <a:pPr lvl="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 </a:t>
            </a:r>
            <a:r>
              <a:rPr lang="en-US" sz="3600" b="1" kern="1200" dirty="0" smtClean="0">
                <a:solidFill>
                  <a:srgbClr val="CFBF4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3600" b="1" u="sng" kern="1200" dirty="0" smtClean="0">
                <a:solidFill>
                  <a:srgbClr val="CFBF4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 and See</a:t>
            </a:r>
            <a:r>
              <a:rPr lang="en-US" sz="3600" b="1" kern="1200" dirty="0" smtClean="0">
                <a:solidFill>
                  <a:srgbClr val="CFBF4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n-US" sz="3600" b="1" kern="1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Jn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1:35-39, 46 </a:t>
            </a:r>
            <a:b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Being exposed to Jesus</a:t>
            </a:r>
            <a:endParaRPr lang="en-US" sz="3600" b="1" kern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031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493707" y="136995"/>
            <a:ext cx="7227163" cy="48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6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  <a:cs typeface="Calibri" panose="020F0502020204030204" pitchFamily="34" charset="0"/>
              </a:rPr>
              <a:t>Four Calls of Discipleship</a:t>
            </a:r>
            <a:endParaRPr lang="en-US" sz="36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58044" y="637271"/>
            <a:ext cx="10306756" cy="1423183"/>
          </a:xfrm>
          <a:custGeom>
            <a:avLst/>
            <a:gdLst>
              <a:gd name="connsiteX0" fmla="*/ 0 w 7997071"/>
              <a:gd name="connsiteY0" fmla="*/ 142318 h 1423183"/>
              <a:gd name="connsiteX1" fmla="*/ 142318 w 7997071"/>
              <a:gd name="connsiteY1" fmla="*/ 0 h 1423183"/>
              <a:gd name="connsiteX2" fmla="*/ 7854753 w 7997071"/>
              <a:gd name="connsiteY2" fmla="*/ 0 h 1423183"/>
              <a:gd name="connsiteX3" fmla="*/ 7997071 w 7997071"/>
              <a:gd name="connsiteY3" fmla="*/ 142318 h 1423183"/>
              <a:gd name="connsiteX4" fmla="*/ 7997071 w 7997071"/>
              <a:gd name="connsiteY4" fmla="*/ 1280865 h 1423183"/>
              <a:gd name="connsiteX5" fmla="*/ 7854753 w 7997071"/>
              <a:gd name="connsiteY5" fmla="*/ 1423183 h 1423183"/>
              <a:gd name="connsiteX6" fmla="*/ 142318 w 7997071"/>
              <a:gd name="connsiteY6" fmla="*/ 1423183 h 1423183"/>
              <a:gd name="connsiteX7" fmla="*/ 0 w 7997071"/>
              <a:gd name="connsiteY7" fmla="*/ 1280865 h 1423183"/>
              <a:gd name="connsiteX8" fmla="*/ 0 w 7997071"/>
              <a:gd name="connsiteY8" fmla="*/ 142318 h 142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7071" h="1423183">
                <a:moveTo>
                  <a:pt x="0" y="142318"/>
                </a:moveTo>
                <a:cubicBezTo>
                  <a:pt x="0" y="63718"/>
                  <a:pt x="63718" y="0"/>
                  <a:pt x="142318" y="0"/>
                </a:cubicBezTo>
                <a:lnTo>
                  <a:pt x="7854753" y="0"/>
                </a:lnTo>
                <a:cubicBezTo>
                  <a:pt x="7933353" y="0"/>
                  <a:pt x="7997071" y="63718"/>
                  <a:pt x="7997071" y="142318"/>
                </a:cubicBezTo>
                <a:lnTo>
                  <a:pt x="7997071" y="1280865"/>
                </a:lnTo>
                <a:cubicBezTo>
                  <a:pt x="7997071" y="1359465"/>
                  <a:pt x="7933353" y="1423183"/>
                  <a:pt x="7854753" y="1423183"/>
                </a:cubicBezTo>
                <a:lnTo>
                  <a:pt x="142318" y="1423183"/>
                </a:lnTo>
                <a:cubicBezTo>
                  <a:pt x="63718" y="1423183"/>
                  <a:pt x="0" y="1359465"/>
                  <a:pt x="0" y="1280865"/>
                </a:cubicBezTo>
                <a:lnTo>
                  <a:pt x="0" y="142318"/>
                </a:lnTo>
                <a:close/>
              </a:path>
            </a:pathLst>
          </a:custGeom>
          <a:gradFill flip="none" rotWithShape="1">
            <a:gsLst>
              <a:gs pos="0">
                <a:srgbClr val="DC2424">
                  <a:shade val="30000"/>
                  <a:satMod val="115000"/>
                </a:srgbClr>
              </a:gs>
              <a:gs pos="50000">
                <a:srgbClr val="DC2424">
                  <a:shade val="67500"/>
                  <a:satMod val="115000"/>
                </a:srgbClr>
              </a:gs>
              <a:gs pos="100000">
                <a:srgbClr val="DC2424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844" tIns="178844" rIns="1854782" bIns="178844" numCol="1" spcCol="1270" anchor="ctr" anchorCtr="0">
            <a:noAutofit/>
          </a:bodyPr>
          <a:lstStyle/>
          <a:p>
            <a:pPr lvl="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 “</a:t>
            </a:r>
            <a:r>
              <a:rPr lang="en-US" sz="3600" b="1" u="sng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Come and See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n-US" sz="3600" b="1" kern="1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Jn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1:35-39, 46 </a:t>
            </a:r>
            <a:b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Being exposed to Jesus</a:t>
            </a:r>
            <a:endParaRPr lang="en-US" sz="3600" b="1" kern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85422" y="2109885"/>
            <a:ext cx="10634134" cy="1519314"/>
          </a:xfrm>
          <a:custGeom>
            <a:avLst/>
            <a:gdLst>
              <a:gd name="connsiteX0" fmla="*/ 0 w 8112688"/>
              <a:gd name="connsiteY0" fmla="*/ 151931 h 1519314"/>
              <a:gd name="connsiteX1" fmla="*/ 151931 w 8112688"/>
              <a:gd name="connsiteY1" fmla="*/ 0 h 1519314"/>
              <a:gd name="connsiteX2" fmla="*/ 7960757 w 8112688"/>
              <a:gd name="connsiteY2" fmla="*/ 0 h 1519314"/>
              <a:gd name="connsiteX3" fmla="*/ 8112688 w 8112688"/>
              <a:gd name="connsiteY3" fmla="*/ 151931 h 1519314"/>
              <a:gd name="connsiteX4" fmla="*/ 8112688 w 8112688"/>
              <a:gd name="connsiteY4" fmla="*/ 1367383 h 1519314"/>
              <a:gd name="connsiteX5" fmla="*/ 7960757 w 8112688"/>
              <a:gd name="connsiteY5" fmla="*/ 1519314 h 1519314"/>
              <a:gd name="connsiteX6" fmla="*/ 151931 w 8112688"/>
              <a:gd name="connsiteY6" fmla="*/ 1519314 h 1519314"/>
              <a:gd name="connsiteX7" fmla="*/ 0 w 8112688"/>
              <a:gd name="connsiteY7" fmla="*/ 1367383 h 1519314"/>
              <a:gd name="connsiteX8" fmla="*/ 0 w 8112688"/>
              <a:gd name="connsiteY8" fmla="*/ 151931 h 151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2688" h="1519314">
                <a:moveTo>
                  <a:pt x="0" y="151931"/>
                </a:moveTo>
                <a:cubicBezTo>
                  <a:pt x="0" y="68022"/>
                  <a:pt x="68022" y="0"/>
                  <a:pt x="151931" y="0"/>
                </a:cubicBezTo>
                <a:lnTo>
                  <a:pt x="7960757" y="0"/>
                </a:lnTo>
                <a:cubicBezTo>
                  <a:pt x="8044666" y="0"/>
                  <a:pt x="8112688" y="68022"/>
                  <a:pt x="8112688" y="151931"/>
                </a:cubicBezTo>
                <a:lnTo>
                  <a:pt x="8112688" y="1367383"/>
                </a:lnTo>
                <a:cubicBezTo>
                  <a:pt x="8112688" y="1451292"/>
                  <a:pt x="8044666" y="1519314"/>
                  <a:pt x="7960757" y="1519314"/>
                </a:cubicBezTo>
                <a:lnTo>
                  <a:pt x="151931" y="1519314"/>
                </a:lnTo>
                <a:cubicBezTo>
                  <a:pt x="68022" y="1519314"/>
                  <a:pt x="0" y="1451292"/>
                  <a:pt x="0" y="1367383"/>
                </a:cubicBezTo>
                <a:lnTo>
                  <a:pt x="0" y="151931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5121"/>
              <a:satOff val="-27976"/>
              <a:lumOff val="2876"/>
              <a:alphaOff val="0"/>
            </a:schemeClr>
          </a:fillRef>
          <a:effectRef idx="2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659" tIns="181659" rIns="1861195" bIns="181659" numCol="1" spcCol="1270" anchor="ctr" anchorCtr="0">
            <a:noAutofit/>
          </a:bodyPr>
          <a:lstStyle/>
          <a:p>
            <a:pPr lvl="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 “</a:t>
            </a:r>
            <a:r>
              <a:rPr lang="en-US" sz="3600" b="1" u="sng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Follow Me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” Matt 4:19; Mk 1:17; </a:t>
            </a:r>
            <a:r>
              <a:rPr lang="en-US" sz="3600" b="1" kern="1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Jn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1:43</a:t>
            </a:r>
            <a:b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Walking with Jesus </a:t>
            </a:r>
            <a:endParaRPr lang="en-US" sz="3600" b="1" kern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963493" y="1566451"/>
            <a:ext cx="1014429" cy="871728"/>
          </a:xfrm>
          <a:custGeom>
            <a:avLst/>
            <a:gdLst>
              <a:gd name="connsiteX0" fmla="*/ 0 w 871728"/>
              <a:gd name="connsiteY0" fmla="*/ 479450 h 871728"/>
              <a:gd name="connsiteX1" fmla="*/ 196139 w 871728"/>
              <a:gd name="connsiteY1" fmla="*/ 479450 h 871728"/>
              <a:gd name="connsiteX2" fmla="*/ 196139 w 871728"/>
              <a:gd name="connsiteY2" fmla="*/ 0 h 871728"/>
              <a:gd name="connsiteX3" fmla="*/ 675589 w 871728"/>
              <a:gd name="connsiteY3" fmla="*/ 0 h 871728"/>
              <a:gd name="connsiteX4" fmla="*/ 675589 w 871728"/>
              <a:gd name="connsiteY4" fmla="*/ 479450 h 871728"/>
              <a:gd name="connsiteX5" fmla="*/ 871728 w 871728"/>
              <a:gd name="connsiteY5" fmla="*/ 479450 h 871728"/>
              <a:gd name="connsiteX6" fmla="*/ 435864 w 871728"/>
              <a:gd name="connsiteY6" fmla="*/ 871728 h 871728"/>
              <a:gd name="connsiteX7" fmla="*/ 0 w 871728"/>
              <a:gd name="connsiteY7" fmla="*/ 479450 h 87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728" h="871728">
                <a:moveTo>
                  <a:pt x="0" y="479450"/>
                </a:moveTo>
                <a:lnTo>
                  <a:pt x="196139" y="479450"/>
                </a:lnTo>
                <a:lnTo>
                  <a:pt x="196139" y="0"/>
                </a:lnTo>
                <a:lnTo>
                  <a:pt x="675589" y="0"/>
                </a:lnTo>
                <a:lnTo>
                  <a:pt x="675589" y="479450"/>
                </a:lnTo>
                <a:lnTo>
                  <a:pt x="871728" y="479450"/>
                </a:lnTo>
                <a:lnTo>
                  <a:pt x="435864" y="871728"/>
                </a:lnTo>
                <a:lnTo>
                  <a:pt x="0" y="47945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59" tIns="45720" rIns="241859" bIns="26147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58044" y="3874454"/>
            <a:ext cx="11797395" cy="288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“You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are… you will be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…”</a:t>
            </a:r>
            <a:endParaRPr lang="en-US" sz="5200" dirty="0" smtClean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685800" indent="-685800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“If anyone would come after me, he must deny himself and take up his cross daily and follow me.” </a:t>
            </a:r>
            <a:r>
              <a:rPr lang="en-US" sz="4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(Lk 11:23)</a:t>
            </a:r>
          </a:p>
        </p:txBody>
      </p:sp>
    </p:spTree>
    <p:extLst>
      <p:ext uri="{BB962C8B-B14F-4D97-AF65-F5344CB8AC3E}">
        <p14:creationId xmlns:p14="http://schemas.microsoft.com/office/powerpoint/2010/main" val="237324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493707" y="136995"/>
            <a:ext cx="7227163" cy="48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6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  <a:cs typeface="Calibri" panose="020F0502020204030204" pitchFamily="34" charset="0"/>
              </a:rPr>
              <a:t>Four Calls of Discipleship</a:t>
            </a:r>
            <a:endParaRPr lang="en-US" sz="36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58044" y="637271"/>
            <a:ext cx="10306756" cy="1423183"/>
          </a:xfrm>
          <a:custGeom>
            <a:avLst/>
            <a:gdLst>
              <a:gd name="connsiteX0" fmla="*/ 0 w 7997071"/>
              <a:gd name="connsiteY0" fmla="*/ 142318 h 1423183"/>
              <a:gd name="connsiteX1" fmla="*/ 142318 w 7997071"/>
              <a:gd name="connsiteY1" fmla="*/ 0 h 1423183"/>
              <a:gd name="connsiteX2" fmla="*/ 7854753 w 7997071"/>
              <a:gd name="connsiteY2" fmla="*/ 0 h 1423183"/>
              <a:gd name="connsiteX3" fmla="*/ 7997071 w 7997071"/>
              <a:gd name="connsiteY3" fmla="*/ 142318 h 1423183"/>
              <a:gd name="connsiteX4" fmla="*/ 7997071 w 7997071"/>
              <a:gd name="connsiteY4" fmla="*/ 1280865 h 1423183"/>
              <a:gd name="connsiteX5" fmla="*/ 7854753 w 7997071"/>
              <a:gd name="connsiteY5" fmla="*/ 1423183 h 1423183"/>
              <a:gd name="connsiteX6" fmla="*/ 142318 w 7997071"/>
              <a:gd name="connsiteY6" fmla="*/ 1423183 h 1423183"/>
              <a:gd name="connsiteX7" fmla="*/ 0 w 7997071"/>
              <a:gd name="connsiteY7" fmla="*/ 1280865 h 1423183"/>
              <a:gd name="connsiteX8" fmla="*/ 0 w 7997071"/>
              <a:gd name="connsiteY8" fmla="*/ 142318 h 142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7071" h="1423183">
                <a:moveTo>
                  <a:pt x="0" y="142318"/>
                </a:moveTo>
                <a:cubicBezTo>
                  <a:pt x="0" y="63718"/>
                  <a:pt x="63718" y="0"/>
                  <a:pt x="142318" y="0"/>
                </a:cubicBezTo>
                <a:lnTo>
                  <a:pt x="7854753" y="0"/>
                </a:lnTo>
                <a:cubicBezTo>
                  <a:pt x="7933353" y="0"/>
                  <a:pt x="7997071" y="63718"/>
                  <a:pt x="7997071" y="142318"/>
                </a:cubicBezTo>
                <a:lnTo>
                  <a:pt x="7997071" y="1280865"/>
                </a:lnTo>
                <a:cubicBezTo>
                  <a:pt x="7997071" y="1359465"/>
                  <a:pt x="7933353" y="1423183"/>
                  <a:pt x="7854753" y="1423183"/>
                </a:cubicBezTo>
                <a:lnTo>
                  <a:pt x="142318" y="1423183"/>
                </a:lnTo>
                <a:cubicBezTo>
                  <a:pt x="63718" y="1423183"/>
                  <a:pt x="0" y="1359465"/>
                  <a:pt x="0" y="1280865"/>
                </a:cubicBezTo>
                <a:lnTo>
                  <a:pt x="0" y="142318"/>
                </a:lnTo>
                <a:close/>
              </a:path>
            </a:pathLst>
          </a:custGeom>
          <a:gradFill flip="none" rotWithShape="1">
            <a:gsLst>
              <a:gs pos="0">
                <a:srgbClr val="DC2424">
                  <a:shade val="30000"/>
                  <a:satMod val="115000"/>
                </a:srgbClr>
              </a:gs>
              <a:gs pos="50000">
                <a:srgbClr val="DC2424">
                  <a:shade val="67500"/>
                  <a:satMod val="115000"/>
                </a:srgbClr>
              </a:gs>
              <a:gs pos="100000">
                <a:srgbClr val="DC2424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844" tIns="178844" rIns="1854782" bIns="178844" numCol="1" spcCol="1270" anchor="ctr" anchorCtr="0">
            <a:noAutofit/>
          </a:bodyPr>
          <a:lstStyle/>
          <a:p>
            <a:pPr lvl="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 “</a:t>
            </a:r>
            <a:r>
              <a:rPr lang="en-US" sz="3600" b="1" u="sng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Come and See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n-US" sz="3600" b="1" kern="1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Jn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1:35-39, 46 </a:t>
            </a:r>
            <a:b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Being exposed to Jesus</a:t>
            </a:r>
            <a:endParaRPr lang="en-US" sz="3600" b="1" kern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85422" y="2109885"/>
            <a:ext cx="10634134" cy="1519314"/>
          </a:xfrm>
          <a:custGeom>
            <a:avLst/>
            <a:gdLst>
              <a:gd name="connsiteX0" fmla="*/ 0 w 8112688"/>
              <a:gd name="connsiteY0" fmla="*/ 151931 h 1519314"/>
              <a:gd name="connsiteX1" fmla="*/ 151931 w 8112688"/>
              <a:gd name="connsiteY1" fmla="*/ 0 h 1519314"/>
              <a:gd name="connsiteX2" fmla="*/ 7960757 w 8112688"/>
              <a:gd name="connsiteY2" fmla="*/ 0 h 1519314"/>
              <a:gd name="connsiteX3" fmla="*/ 8112688 w 8112688"/>
              <a:gd name="connsiteY3" fmla="*/ 151931 h 1519314"/>
              <a:gd name="connsiteX4" fmla="*/ 8112688 w 8112688"/>
              <a:gd name="connsiteY4" fmla="*/ 1367383 h 1519314"/>
              <a:gd name="connsiteX5" fmla="*/ 7960757 w 8112688"/>
              <a:gd name="connsiteY5" fmla="*/ 1519314 h 1519314"/>
              <a:gd name="connsiteX6" fmla="*/ 151931 w 8112688"/>
              <a:gd name="connsiteY6" fmla="*/ 1519314 h 1519314"/>
              <a:gd name="connsiteX7" fmla="*/ 0 w 8112688"/>
              <a:gd name="connsiteY7" fmla="*/ 1367383 h 1519314"/>
              <a:gd name="connsiteX8" fmla="*/ 0 w 8112688"/>
              <a:gd name="connsiteY8" fmla="*/ 151931 h 151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2688" h="1519314">
                <a:moveTo>
                  <a:pt x="0" y="151931"/>
                </a:moveTo>
                <a:cubicBezTo>
                  <a:pt x="0" y="68022"/>
                  <a:pt x="68022" y="0"/>
                  <a:pt x="151931" y="0"/>
                </a:cubicBezTo>
                <a:lnTo>
                  <a:pt x="7960757" y="0"/>
                </a:lnTo>
                <a:cubicBezTo>
                  <a:pt x="8044666" y="0"/>
                  <a:pt x="8112688" y="68022"/>
                  <a:pt x="8112688" y="151931"/>
                </a:cubicBezTo>
                <a:lnTo>
                  <a:pt x="8112688" y="1367383"/>
                </a:lnTo>
                <a:cubicBezTo>
                  <a:pt x="8112688" y="1451292"/>
                  <a:pt x="8044666" y="1519314"/>
                  <a:pt x="7960757" y="1519314"/>
                </a:cubicBezTo>
                <a:lnTo>
                  <a:pt x="151931" y="1519314"/>
                </a:lnTo>
                <a:cubicBezTo>
                  <a:pt x="68022" y="1519314"/>
                  <a:pt x="0" y="1451292"/>
                  <a:pt x="0" y="1367383"/>
                </a:cubicBezTo>
                <a:lnTo>
                  <a:pt x="0" y="151931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5121"/>
              <a:satOff val="-27976"/>
              <a:lumOff val="2876"/>
              <a:alphaOff val="0"/>
            </a:schemeClr>
          </a:fillRef>
          <a:effectRef idx="2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659" tIns="181659" rIns="1861195" bIns="181659" numCol="1" spcCol="1270" anchor="ctr" anchorCtr="0">
            <a:noAutofit/>
          </a:bodyPr>
          <a:lstStyle/>
          <a:p>
            <a:pPr lvl="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 “</a:t>
            </a:r>
            <a:r>
              <a:rPr lang="en-US" sz="3600" b="1" u="sng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Follow Me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” Matt 4:19; Mk 1:17; </a:t>
            </a:r>
            <a:r>
              <a:rPr lang="en-US" sz="3600" b="1" kern="1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Jn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1:43</a:t>
            </a:r>
            <a:b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Walking with Jesus </a:t>
            </a:r>
            <a:endParaRPr lang="en-US" sz="3600" b="1" kern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963493" y="1566451"/>
            <a:ext cx="1014429" cy="871728"/>
          </a:xfrm>
          <a:custGeom>
            <a:avLst/>
            <a:gdLst>
              <a:gd name="connsiteX0" fmla="*/ 0 w 871728"/>
              <a:gd name="connsiteY0" fmla="*/ 479450 h 871728"/>
              <a:gd name="connsiteX1" fmla="*/ 196139 w 871728"/>
              <a:gd name="connsiteY1" fmla="*/ 479450 h 871728"/>
              <a:gd name="connsiteX2" fmla="*/ 196139 w 871728"/>
              <a:gd name="connsiteY2" fmla="*/ 0 h 871728"/>
              <a:gd name="connsiteX3" fmla="*/ 675589 w 871728"/>
              <a:gd name="connsiteY3" fmla="*/ 0 h 871728"/>
              <a:gd name="connsiteX4" fmla="*/ 675589 w 871728"/>
              <a:gd name="connsiteY4" fmla="*/ 479450 h 871728"/>
              <a:gd name="connsiteX5" fmla="*/ 871728 w 871728"/>
              <a:gd name="connsiteY5" fmla="*/ 479450 h 871728"/>
              <a:gd name="connsiteX6" fmla="*/ 435864 w 871728"/>
              <a:gd name="connsiteY6" fmla="*/ 871728 h 871728"/>
              <a:gd name="connsiteX7" fmla="*/ 0 w 871728"/>
              <a:gd name="connsiteY7" fmla="*/ 479450 h 87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728" h="871728">
                <a:moveTo>
                  <a:pt x="0" y="479450"/>
                </a:moveTo>
                <a:lnTo>
                  <a:pt x="196139" y="479450"/>
                </a:lnTo>
                <a:lnTo>
                  <a:pt x="196139" y="0"/>
                </a:lnTo>
                <a:lnTo>
                  <a:pt x="675589" y="0"/>
                </a:lnTo>
                <a:lnTo>
                  <a:pt x="675589" y="479450"/>
                </a:lnTo>
                <a:lnTo>
                  <a:pt x="871728" y="479450"/>
                </a:lnTo>
                <a:lnTo>
                  <a:pt x="435864" y="871728"/>
                </a:lnTo>
                <a:lnTo>
                  <a:pt x="0" y="47945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59" tIns="45720" rIns="241859" bIns="26147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58044" y="3778918"/>
            <a:ext cx="1179739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47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“If anyone comes to me and does not </a:t>
            </a:r>
            <a:r>
              <a:rPr lang="en-US" sz="47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hate </a:t>
            </a:r>
            <a:r>
              <a:rPr lang="en-US" sz="47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father and mother, wife and children, brothers and sisters—yes, </a:t>
            </a:r>
            <a:r>
              <a:rPr lang="en-US" sz="47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even </a:t>
            </a:r>
            <a:r>
              <a:rPr lang="en-US" sz="47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their own life—such a person </a:t>
            </a:r>
            <a:r>
              <a:rPr lang="en-US" sz="47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cannot </a:t>
            </a:r>
            <a:r>
              <a:rPr lang="en-US" sz="47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be my disciple</a:t>
            </a:r>
            <a:r>
              <a:rPr lang="en-US" sz="47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.” (Lk 14:26) </a:t>
            </a:r>
          </a:p>
        </p:txBody>
      </p:sp>
    </p:spTree>
    <p:extLst>
      <p:ext uri="{BB962C8B-B14F-4D97-AF65-F5344CB8AC3E}">
        <p14:creationId xmlns:p14="http://schemas.microsoft.com/office/powerpoint/2010/main" val="40337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493707" y="136995"/>
            <a:ext cx="7227163" cy="48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6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  <a:cs typeface="Calibri" panose="020F0502020204030204" pitchFamily="34" charset="0"/>
              </a:rPr>
              <a:t>Four Calls of Discipleship</a:t>
            </a:r>
            <a:endParaRPr lang="en-US" sz="36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58044" y="637271"/>
            <a:ext cx="10306756" cy="1423183"/>
          </a:xfrm>
          <a:custGeom>
            <a:avLst/>
            <a:gdLst>
              <a:gd name="connsiteX0" fmla="*/ 0 w 7997071"/>
              <a:gd name="connsiteY0" fmla="*/ 142318 h 1423183"/>
              <a:gd name="connsiteX1" fmla="*/ 142318 w 7997071"/>
              <a:gd name="connsiteY1" fmla="*/ 0 h 1423183"/>
              <a:gd name="connsiteX2" fmla="*/ 7854753 w 7997071"/>
              <a:gd name="connsiteY2" fmla="*/ 0 h 1423183"/>
              <a:gd name="connsiteX3" fmla="*/ 7997071 w 7997071"/>
              <a:gd name="connsiteY3" fmla="*/ 142318 h 1423183"/>
              <a:gd name="connsiteX4" fmla="*/ 7997071 w 7997071"/>
              <a:gd name="connsiteY4" fmla="*/ 1280865 h 1423183"/>
              <a:gd name="connsiteX5" fmla="*/ 7854753 w 7997071"/>
              <a:gd name="connsiteY5" fmla="*/ 1423183 h 1423183"/>
              <a:gd name="connsiteX6" fmla="*/ 142318 w 7997071"/>
              <a:gd name="connsiteY6" fmla="*/ 1423183 h 1423183"/>
              <a:gd name="connsiteX7" fmla="*/ 0 w 7997071"/>
              <a:gd name="connsiteY7" fmla="*/ 1280865 h 1423183"/>
              <a:gd name="connsiteX8" fmla="*/ 0 w 7997071"/>
              <a:gd name="connsiteY8" fmla="*/ 142318 h 142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7071" h="1423183">
                <a:moveTo>
                  <a:pt x="0" y="142318"/>
                </a:moveTo>
                <a:cubicBezTo>
                  <a:pt x="0" y="63718"/>
                  <a:pt x="63718" y="0"/>
                  <a:pt x="142318" y="0"/>
                </a:cubicBezTo>
                <a:lnTo>
                  <a:pt x="7854753" y="0"/>
                </a:lnTo>
                <a:cubicBezTo>
                  <a:pt x="7933353" y="0"/>
                  <a:pt x="7997071" y="63718"/>
                  <a:pt x="7997071" y="142318"/>
                </a:cubicBezTo>
                <a:lnTo>
                  <a:pt x="7997071" y="1280865"/>
                </a:lnTo>
                <a:cubicBezTo>
                  <a:pt x="7997071" y="1359465"/>
                  <a:pt x="7933353" y="1423183"/>
                  <a:pt x="7854753" y="1423183"/>
                </a:cubicBezTo>
                <a:lnTo>
                  <a:pt x="142318" y="1423183"/>
                </a:lnTo>
                <a:cubicBezTo>
                  <a:pt x="63718" y="1423183"/>
                  <a:pt x="0" y="1359465"/>
                  <a:pt x="0" y="1280865"/>
                </a:cubicBezTo>
                <a:lnTo>
                  <a:pt x="0" y="142318"/>
                </a:lnTo>
                <a:close/>
              </a:path>
            </a:pathLst>
          </a:custGeom>
          <a:gradFill flip="none" rotWithShape="1">
            <a:gsLst>
              <a:gs pos="0">
                <a:srgbClr val="DC2424">
                  <a:shade val="30000"/>
                  <a:satMod val="115000"/>
                </a:srgbClr>
              </a:gs>
              <a:gs pos="50000">
                <a:srgbClr val="DC2424">
                  <a:shade val="67500"/>
                  <a:satMod val="115000"/>
                </a:srgbClr>
              </a:gs>
              <a:gs pos="100000">
                <a:srgbClr val="DC2424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844" tIns="178844" rIns="1854782" bIns="178844" numCol="1" spcCol="1270" anchor="ctr" anchorCtr="0">
            <a:noAutofit/>
          </a:bodyPr>
          <a:lstStyle/>
          <a:p>
            <a:pPr lvl="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 “</a:t>
            </a:r>
            <a:r>
              <a:rPr lang="en-US" sz="3600" b="1" u="sng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Come and See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n-US" sz="3600" b="1" kern="1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Jn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1:35-39, 46 </a:t>
            </a:r>
            <a:b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Being exposed to Jesus</a:t>
            </a:r>
            <a:endParaRPr lang="en-US" sz="3600" b="1" kern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85422" y="2109885"/>
            <a:ext cx="10634134" cy="1519314"/>
          </a:xfrm>
          <a:custGeom>
            <a:avLst/>
            <a:gdLst>
              <a:gd name="connsiteX0" fmla="*/ 0 w 8112688"/>
              <a:gd name="connsiteY0" fmla="*/ 151931 h 1519314"/>
              <a:gd name="connsiteX1" fmla="*/ 151931 w 8112688"/>
              <a:gd name="connsiteY1" fmla="*/ 0 h 1519314"/>
              <a:gd name="connsiteX2" fmla="*/ 7960757 w 8112688"/>
              <a:gd name="connsiteY2" fmla="*/ 0 h 1519314"/>
              <a:gd name="connsiteX3" fmla="*/ 8112688 w 8112688"/>
              <a:gd name="connsiteY3" fmla="*/ 151931 h 1519314"/>
              <a:gd name="connsiteX4" fmla="*/ 8112688 w 8112688"/>
              <a:gd name="connsiteY4" fmla="*/ 1367383 h 1519314"/>
              <a:gd name="connsiteX5" fmla="*/ 7960757 w 8112688"/>
              <a:gd name="connsiteY5" fmla="*/ 1519314 h 1519314"/>
              <a:gd name="connsiteX6" fmla="*/ 151931 w 8112688"/>
              <a:gd name="connsiteY6" fmla="*/ 1519314 h 1519314"/>
              <a:gd name="connsiteX7" fmla="*/ 0 w 8112688"/>
              <a:gd name="connsiteY7" fmla="*/ 1367383 h 1519314"/>
              <a:gd name="connsiteX8" fmla="*/ 0 w 8112688"/>
              <a:gd name="connsiteY8" fmla="*/ 151931 h 151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2688" h="1519314">
                <a:moveTo>
                  <a:pt x="0" y="151931"/>
                </a:moveTo>
                <a:cubicBezTo>
                  <a:pt x="0" y="68022"/>
                  <a:pt x="68022" y="0"/>
                  <a:pt x="151931" y="0"/>
                </a:cubicBezTo>
                <a:lnTo>
                  <a:pt x="7960757" y="0"/>
                </a:lnTo>
                <a:cubicBezTo>
                  <a:pt x="8044666" y="0"/>
                  <a:pt x="8112688" y="68022"/>
                  <a:pt x="8112688" y="151931"/>
                </a:cubicBezTo>
                <a:lnTo>
                  <a:pt x="8112688" y="1367383"/>
                </a:lnTo>
                <a:cubicBezTo>
                  <a:pt x="8112688" y="1451292"/>
                  <a:pt x="8044666" y="1519314"/>
                  <a:pt x="7960757" y="1519314"/>
                </a:cubicBezTo>
                <a:lnTo>
                  <a:pt x="151931" y="1519314"/>
                </a:lnTo>
                <a:cubicBezTo>
                  <a:pt x="68022" y="1519314"/>
                  <a:pt x="0" y="1451292"/>
                  <a:pt x="0" y="1367383"/>
                </a:cubicBezTo>
                <a:lnTo>
                  <a:pt x="0" y="151931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5121"/>
              <a:satOff val="-27976"/>
              <a:lumOff val="2876"/>
              <a:alphaOff val="0"/>
            </a:schemeClr>
          </a:fillRef>
          <a:effectRef idx="2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659" tIns="181659" rIns="1861195" bIns="181659" numCol="1" spcCol="1270" anchor="ctr" anchorCtr="0">
            <a:noAutofit/>
          </a:bodyPr>
          <a:lstStyle/>
          <a:p>
            <a:pPr lvl="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 “</a:t>
            </a:r>
            <a:r>
              <a:rPr lang="en-US" sz="3600" b="1" u="sng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Follow Me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” Matt 4:19; Mk 1:17; </a:t>
            </a:r>
            <a:r>
              <a:rPr lang="en-US" sz="3600" b="1" kern="1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Jn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1:43</a:t>
            </a:r>
            <a:b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Walking with Jesus </a:t>
            </a:r>
            <a:endParaRPr lang="en-US" sz="3600" b="1" kern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35377" y="3672971"/>
            <a:ext cx="10871200" cy="1475540"/>
          </a:xfrm>
          <a:custGeom>
            <a:avLst/>
            <a:gdLst>
              <a:gd name="connsiteX0" fmla="*/ 0 w 8124214"/>
              <a:gd name="connsiteY0" fmla="*/ 147554 h 1475540"/>
              <a:gd name="connsiteX1" fmla="*/ 147554 w 8124214"/>
              <a:gd name="connsiteY1" fmla="*/ 0 h 1475540"/>
              <a:gd name="connsiteX2" fmla="*/ 7976660 w 8124214"/>
              <a:gd name="connsiteY2" fmla="*/ 0 h 1475540"/>
              <a:gd name="connsiteX3" fmla="*/ 8124214 w 8124214"/>
              <a:gd name="connsiteY3" fmla="*/ 147554 h 1475540"/>
              <a:gd name="connsiteX4" fmla="*/ 8124214 w 8124214"/>
              <a:gd name="connsiteY4" fmla="*/ 1327986 h 1475540"/>
              <a:gd name="connsiteX5" fmla="*/ 7976660 w 8124214"/>
              <a:gd name="connsiteY5" fmla="*/ 1475540 h 1475540"/>
              <a:gd name="connsiteX6" fmla="*/ 147554 w 8124214"/>
              <a:gd name="connsiteY6" fmla="*/ 1475540 h 1475540"/>
              <a:gd name="connsiteX7" fmla="*/ 0 w 8124214"/>
              <a:gd name="connsiteY7" fmla="*/ 1327986 h 1475540"/>
              <a:gd name="connsiteX8" fmla="*/ 0 w 8124214"/>
              <a:gd name="connsiteY8" fmla="*/ 147554 h 147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4214" h="1475540">
                <a:moveTo>
                  <a:pt x="0" y="147554"/>
                </a:moveTo>
                <a:cubicBezTo>
                  <a:pt x="0" y="66062"/>
                  <a:pt x="66062" y="0"/>
                  <a:pt x="147554" y="0"/>
                </a:cubicBezTo>
                <a:lnTo>
                  <a:pt x="7976660" y="0"/>
                </a:lnTo>
                <a:cubicBezTo>
                  <a:pt x="8058152" y="0"/>
                  <a:pt x="8124214" y="66062"/>
                  <a:pt x="8124214" y="147554"/>
                </a:cubicBezTo>
                <a:lnTo>
                  <a:pt x="8124214" y="1327986"/>
                </a:lnTo>
                <a:cubicBezTo>
                  <a:pt x="8124214" y="1409478"/>
                  <a:pt x="8058152" y="1475540"/>
                  <a:pt x="7976660" y="1475540"/>
                </a:cubicBezTo>
                <a:lnTo>
                  <a:pt x="147554" y="1475540"/>
                </a:lnTo>
                <a:cubicBezTo>
                  <a:pt x="66062" y="1475540"/>
                  <a:pt x="0" y="1409478"/>
                  <a:pt x="0" y="1327986"/>
                </a:cubicBezTo>
                <a:lnTo>
                  <a:pt x="0" y="147554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970242"/>
              <a:satOff val="-55952"/>
              <a:lumOff val="5752"/>
              <a:alphaOff val="0"/>
            </a:schemeClr>
          </a:fillRef>
          <a:effectRef idx="2">
            <a:schemeClr val="accent2">
              <a:hueOff val="-970242"/>
              <a:satOff val="-55952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377" tIns="180377" rIns="1852144" bIns="180377" numCol="1" spcCol="1270" anchor="ctr" anchorCtr="0">
            <a:noAutofit/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“</a:t>
            </a: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Remain in Me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Jn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15:4-5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Being </a:t>
            </a:r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Jesus &amp; bearing fruit 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963493" y="1566451"/>
            <a:ext cx="1014429" cy="871728"/>
          </a:xfrm>
          <a:custGeom>
            <a:avLst/>
            <a:gdLst>
              <a:gd name="connsiteX0" fmla="*/ 0 w 871728"/>
              <a:gd name="connsiteY0" fmla="*/ 479450 h 871728"/>
              <a:gd name="connsiteX1" fmla="*/ 196139 w 871728"/>
              <a:gd name="connsiteY1" fmla="*/ 479450 h 871728"/>
              <a:gd name="connsiteX2" fmla="*/ 196139 w 871728"/>
              <a:gd name="connsiteY2" fmla="*/ 0 h 871728"/>
              <a:gd name="connsiteX3" fmla="*/ 675589 w 871728"/>
              <a:gd name="connsiteY3" fmla="*/ 0 h 871728"/>
              <a:gd name="connsiteX4" fmla="*/ 675589 w 871728"/>
              <a:gd name="connsiteY4" fmla="*/ 479450 h 871728"/>
              <a:gd name="connsiteX5" fmla="*/ 871728 w 871728"/>
              <a:gd name="connsiteY5" fmla="*/ 479450 h 871728"/>
              <a:gd name="connsiteX6" fmla="*/ 435864 w 871728"/>
              <a:gd name="connsiteY6" fmla="*/ 871728 h 871728"/>
              <a:gd name="connsiteX7" fmla="*/ 0 w 871728"/>
              <a:gd name="connsiteY7" fmla="*/ 479450 h 87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728" h="871728">
                <a:moveTo>
                  <a:pt x="0" y="479450"/>
                </a:moveTo>
                <a:lnTo>
                  <a:pt x="196139" y="479450"/>
                </a:lnTo>
                <a:lnTo>
                  <a:pt x="196139" y="0"/>
                </a:lnTo>
                <a:lnTo>
                  <a:pt x="675589" y="0"/>
                </a:lnTo>
                <a:lnTo>
                  <a:pt x="675589" y="479450"/>
                </a:lnTo>
                <a:lnTo>
                  <a:pt x="871728" y="479450"/>
                </a:lnTo>
                <a:lnTo>
                  <a:pt x="435864" y="871728"/>
                </a:lnTo>
                <a:lnTo>
                  <a:pt x="0" y="47945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59" tIns="45720" rIns="241859" bIns="26147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6850238" y="3170109"/>
            <a:ext cx="1014429" cy="871728"/>
          </a:xfrm>
          <a:custGeom>
            <a:avLst/>
            <a:gdLst>
              <a:gd name="connsiteX0" fmla="*/ 0 w 871728"/>
              <a:gd name="connsiteY0" fmla="*/ 479450 h 871728"/>
              <a:gd name="connsiteX1" fmla="*/ 196139 w 871728"/>
              <a:gd name="connsiteY1" fmla="*/ 479450 h 871728"/>
              <a:gd name="connsiteX2" fmla="*/ 196139 w 871728"/>
              <a:gd name="connsiteY2" fmla="*/ 0 h 871728"/>
              <a:gd name="connsiteX3" fmla="*/ 675589 w 871728"/>
              <a:gd name="connsiteY3" fmla="*/ 0 h 871728"/>
              <a:gd name="connsiteX4" fmla="*/ 675589 w 871728"/>
              <a:gd name="connsiteY4" fmla="*/ 479450 h 871728"/>
              <a:gd name="connsiteX5" fmla="*/ 871728 w 871728"/>
              <a:gd name="connsiteY5" fmla="*/ 479450 h 871728"/>
              <a:gd name="connsiteX6" fmla="*/ 435864 w 871728"/>
              <a:gd name="connsiteY6" fmla="*/ 871728 h 871728"/>
              <a:gd name="connsiteX7" fmla="*/ 0 w 871728"/>
              <a:gd name="connsiteY7" fmla="*/ 479450 h 87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728" h="871728">
                <a:moveTo>
                  <a:pt x="0" y="479450"/>
                </a:moveTo>
                <a:lnTo>
                  <a:pt x="196139" y="479450"/>
                </a:lnTo>
                <a:lnTo>
                  <a:pt x="196139" y="0"/>
                </a:lnTo>
                <a:lnTo>
                  <a:pt x="675589" y="0"/>
                </a:lnTo>
                <a:lnTo>
                  <a:pt x="675589" y="479450"/>
                </a:lnTo>
                <a:lnTo>
                  <a:pt x="871728" y="479450"/>
                </a:lnTo>
                <a:lnTo>
                  <a:pt x="435864" y="871728"/>
                </a:lnTo>
                <a:lnTo>
                  <a:pt x="0" y="47945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lnRef>
          <a:fillRef idx="1"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fillRef>
          <a:effectRef idx="0"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59" tIns="45720" rIns="241859" bIns="26147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329230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7762"/>
            <a:ext cx="12192000" cy="64745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0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John 15:4-5</a:t>
            </a:r>
            <a:endParaRPr lang="en-US" sz="50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57116" y="1009542"/>
            <a:ext cx="11477767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</a:pPr>
            <a:r>
              <a:rPr lang="en-US" sz="52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4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Remain in me, as I also remain in you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 No branch can bear fruit by itself; it must remain in the vine. Neither can you bear fruit unless you remain in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me. </a:t>
            </a:r>
            <a:r>
              <a:rPr lang="en-US" sz="5200" baseline="30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5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“I am the vine; you are the branches. If you remain in me and I in you, you will bear much fruit;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apart from me you can do nothing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397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5883</TotalTime>
  <Words>551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Berlin Sans FB Demi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User</cp:lastModifiedBy>
  <cp:revision>367</cp:revision>
  <dcterms:created xsi:type="dcterms:W3CDTF">2018-06-29T18:28:59Z</dcterms:created>
  <dcterms:modified xsi:type="dcterms:W3CDTF">2019-01-19T15:12:45Z</dcterms:modified>
</cp:coreProperties>
</file>