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78" r:id="rId2"/>
    <p:sldId id="281" r:id="rId3"/>
    <p:sldId id="501" r:id="rId4"/>
    <p:sldId id="588" r:id="rId5"/>
    <p:sldId id="589" r:id="rId6"/>
    <p:sldId id="590" r:id="rId7"/>
    <p:sldId id="593" r:id="rId8"/>
    <p:sldId id="594" r:id="rId9"/>
    <p:sldId id="596" r:id="rId10"/>
    <p:sldId id="597" r:id="rId11"/>
    <p:sldId id="598" r:id="rId12"/>
    <p:sldId id="599" r:id="rId13"/>
    <p:sldId id="600" r:id="rId14"/>
  </p:sldIdLst>
  <p:sldSz cx="138176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wn McCracken" initials="SM" lastIdx="0" clrIdx="0">
    <p:extLst>
      <p:ext uri="{19B8F6BF-5375-455C-9EA6-DF929625EA0E}">
        <p15:presenceInfo xmlns:p15="http://schemas.microsoft.com/office/powerpoint/2012/main" userId="186c92fd99d7d9a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C0E4"/>
    <a:srgbClr val="AFE13F"/>
    <a:srgbClr val="1F4E79"/>
    <a:srgbClr val="C2DBF2"/>
    <a:srgbClr val="C8E3F2"/>
    <a:srgbClr val="CBE6F2"/>
    <a:srgbClr val="A6C9E8"/>
    <a:srgbClr val="B0CEEA"/>
    <a:srgbClr val="B5FC04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0" autoAdjust="0"/>
    <p:restoredTop sz="78985" autoAdjust="0"/>
  </p:normalViewPr>
  <p:slideViewPr>
    <p:cSldViewPr snapToGrid="0">
      <p:cViewPr varScale="1">
        <p:scale>
          <a:sx n="65" d="100"/>
          <a:sy n="65" d="100"/>
        </p:scale>
        <p:origin x="72" y="93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E5328-581D-4DCE-B68F-8ADFF12DDC7B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AE8D0-8B7D-4444-BBCD-7D73020A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26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3629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13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E8D0-8B7D-4444-BBCD-7D73020A22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67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E8D0-8B7D-4444-BBCD-7D73020A22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36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E8D0-8B7D-4444-BBCD-7D73020A22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40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E8D0-8B7D-4444-BBCD-7D73020A22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63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E8D0-8B7D-4444-BBCD-7D73020A22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35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E8D0-8B7D-4444-BBCD-7D73020A22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49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E8D0-8B7D-4444-BBCD-7D73020A22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53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E8D0-8B7D-4444-BBCD-7D73020A22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18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E8D0-8B7D-4444-BBCD-7D73020A22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15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E8D0-8B7D-4444-BBCD-7D73020A22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13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0" y="1272011"/>
            <a:ext cx="1036320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4082310"/>
            <a:ext cx="103632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2/25/2018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3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2/25/2018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38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88220" y="413808"/>
            <a:ext cx="2979420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9960" y="413808"/>
            <a:ext cx="8765540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2/25/2018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453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2/25/2018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402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763" y="1937704"/>
            <a:ext cx="1191768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763" y="5201392"/>
            <a:ext cx="1191768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2/25/2018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7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960" y="2069042"/>
            <a:ext cx="587248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5160" y="2069042"/>
            <a:ext cx="587248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2/25/2018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6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413809"/>
            <a:ext cx="1191768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1760" y="1905318"/>
            <a:ext cx="584549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1760" y="2839085"/>
            <a:ext cx="5845492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95160" y="1905318"/>
            <a:ext cx="5874280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95160" y="2839085"/>
            <a:ext cx="587428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2/25/2018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92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2/25/2018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47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2/25/2018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62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18160"/>
            <a:ext cx="4456535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4280" y="1119082"/>
            <a:ext cx="6995160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331720"/>
            <a:ext cx="4456535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2/25/2018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0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18160"/>
            <a:ext cx="4456535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74280" y="1119082"/>
            <a:ext cx="6995160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331720"/>
            <a:ext cx="4456535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6B61-649A-4EDD-BF2D-8D18F49DFD63}" type="datetimeFigureOut">
              <a:rPr lang="en-US" smtClean="0"/>
              <a:t>2/25/2018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09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36B61-649A-4EDD-BF2D-8D18F49DFD63}" type="datetimeFigureOut">
              <a:rPr lang="en-US" smtClean="0"/>
              <a:t>2/25/2018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B2914-1193-4B5B-B3C5-E1B6482C9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4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74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CDA746-A3C8-4A3C-9CE2-E246E9D04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54" y="237068"/>
            <a:ext cx="2652424" cy="1129360"/>
          </a:xfrm>
          <a:prstGeom prst="rect">
            <a:avLst/>
          </a:prstGeom>
          <a:effectLst>
            <a:glow rad="127000">
              <a:schemeClr val="bg1"/>
            </a:glow>
            <a:outerShdw blurRad="38100" dist="38100" dir="5400000" algn="ctr" rotWithShape="0">
              <a:schemeClr val="tx1"/>
            </a:outerShdw>
          </a:effec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1DC589F-3E4E-414E-8159-6133174498AD}"/>
              </a:ext>
            </a:extLst>
          </p:cNvPr>
          <p:cNvCxnSpPr/>
          <p:nvPr/>
        </p:nvCxnSpPr>
        <p:spPr>
          <a:xfrm>
            <a:off x="257054" y="3031707"/>
            <a:ext cx="2652424" cy="0"/>
          </a:xfrm>
          <a:prstGeom prst="line">
            <a:avLst/>
          </a:prstGeom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9628E4-58D3-4D5F-876D-717C30D75A37}"/>
              </a:ext>
            </a:extLst>
          </p:cNvPr>
          <p:cNvCxnSpPr/>
          <p:nvPr/>
        </p:nvCxnSpPr>
        <p:spPr>
          <a:xfrm>
            <a:off x="257054" y="4724399"/>
            <a:ext cx="2652424" cy="0"/>
          </a:xfrm>
          <a:prstGeom prst="line">
            <a:avLst/>
          </a:prstGeom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2"/>
          <p:cNvSpPr txBox="1">
            <a:spLocks/>
          </p:cNvSpPr>
          <p:nvPr/>
        </p:nvSpPr>
        <p:spPr>
          <a:xfrm>
            <a:off x="0" y="3141814"/>
            <a:ext cx="3166533" cy="1467296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2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+mn-lt"/>
              </a:rPr>
              <a:t>1 Cor. </a:t>
            </a:r>
          </a:p>
          <a:p>
            <a:pPr>
              <a:lnSpc>
                <a:spcPct val="80000"/>
              </a:lnSpc>
            </a:pPr>
            <a:r>
              <a:rPr lang="en-US" sz="52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+mn-lt"/>
              </a:rPr>
              <a:t>14:1-25</a:t>
            </a:r>
            <a:endParaRPr lang="en-US" sz="5200" b="1" dirty="0">
              <a:ln w="15875">
                <a:noFill/>
              </a:ln>
              <a:solidFill>
                <a:schemeClr val="bg1"/>
              </a:solidFill>
              <a:effectLst>
                <a:glow rad="114300">
                  <a:srgbClr val="1F4E79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258912" y="302381"/>
            <a:ext cx="10391774" cy="7056356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2400"/>
              </a:spcAft>
              <a:buClr>
                <a:srgbClr val="98C0E4"/>
              </a:buClr>
              <a:buSzPct val="90000"/>
            </a:pPr>
            <a:r>
              <a:rPr lang="en-US" sz="4900" b="1" dirty="0">
                <a:solidFill>
                  <a:srgbClr val="98C0E4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Prayer Language </a:t>
            </a:r>
            <a:r>
              <a:rPr lang="en-US" sz="4900" b="1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= Perfect Prayer:</a:t>
            </a:r>
          </a:p>
          <a:p>
            <a:pPr marL="685800" indent="-685800" algn="l">
              <a:spcBef>
                <a:spcPts val="0"/>
              </a:spcBef>
              <a:spcAft>
                <a:spcPts val="2400"/>
              </a:spcAft>
              <a:buClr>
                <a:srgbClr val="98C0E4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4900" b="1" u="sng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Jude 20 </a:t>
            </a: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/>
            </a:r>
            <a:b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</a:b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But </a:t>
            </a:r>
            <a:r>
              <a:rPr lang="en-US" sz="4900" b="1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you, dear friends, by building yourselves up in your most holy faith and praying in the Holy Spirit…</a:t>
            </a:r>
          </a:p>
          <a:p>
            <a:pPr marL="685800" indent="-685800" algn="l">
              <a:spcBef>
                <a:spcPts val="0"/>
              </a:spcBef>
              <a:spcAft>
                <a:spcPts val="2400"/>
              </a:spcAft>
              <a:buClr>
                <a:srgbClr val="98C0E4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4900" b="1" u="sng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Ephesians 6:18 </a:t>
            </a: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/>
            </a:r>
            <a:b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</a:b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And </a:t>
            </a:r>
            <a:r>
              <a:rPr lang="en-US" sz="4900" b="1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pray in the Spirit on all occasions with all kinds of prayers and requests…</a:t>
            </a:r>
          </a:p>
        </p:txBody>
      </p:sp>
    </p:spTree>
    <p:extLst>
      <p:ext uri="{BB962C8B-B14F-4D97-AF65-F5344CB8AC3E}">
        <p14:creationId xmlns:p14="http://schemas.microsoft.com/office/powerpoint/2010/main" val="404449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CDA746-A3C8-4A3C-9CE2-E246E9D04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54" y="237068"/>
            <a:ext cx="2652424" cy="1129360"/>
          </a:xfrm>
          <a:prstGeom prst="rect">
            <a:avLst/>
          </a:prstGeom>
          <a:effectLst>
            <a:glow rad="127000">
              <a:schemeClr val="bg1"/>
            </a:glow>
            <a:outerShdw blurRad="38100" dist="38100" dir="5400000" algn="ctr" rotWithShape="0">
              <a:schemeClr val="tx1"/>
            </a:outerShdw>
          </a:effec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1DC589F-3E4E-414E-8159-6133174498AD}"/>
              </a:ext>
            </a:extLst>
          </p:cNvPr>
          <p:cNvCxnSpPr/>
          <p:nvPr/>
        </p:nvCxnSpPr>
        <p:spPr>
          <a:xfrm>
            <a:off x="257054" y="3031707"/>
            <a:ext cx="2652424" cy="0"/>
          </a:xfrm>
          <a:prstGeom prst="line">
            <a:avLst/>
          </a:prstGeom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9628E4-58D3-4D5F-876D-717C30D75A37}"/>
              </a:ext>
            </a:extLst>
          </p:cNvPr>
          <p:cNvCxnSpPr/>
          <p:nvPr/>
        </p:nvCxnSpPr>
        <p:spPr>
          <a:xfrm>
            <a:off x="257054" y="4724399"/>
            <a:ext cx="2652424" cy="0"/>
          </a:xfrm>
          <a:prstGeom prst="line">
            <a:avLst/>
          </a:prstGeom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2"/>
          <p:cNvSpPr txBox="1">
            <a:spLocks/>
          </p:cNvSpPr>
          <p:nvPr/>
        </p:nvSpPr>
        <p:spPr>
          <a:xfrm>
            <a:off x="0" y="3141814"/>
            <a:ext cx="3166533" cy="1467296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2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+mn-lt"/>
              </a:rPr>
              <a:t>1 Cor. </a:t>
            </a:r>
          </a:p>
          <a:p>
            <a:pPr>
              <a:lnSpc>
                <a:spcPct val="80000"/>
              </a:lnSpc>
            </a:pPr>
            <a:r>
              <a:rPr lang="en-US" sz="52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+mn-lt"/>
              </a:rPr>
              <a:t>14:1-25</a:t>
            </a:r>
            <a:endParaRPr lang="en-US" sz="5200" b="1" dirty="0">
              <a:ln w="15875">
                <a:noFill/>
              </a:ln>
              <a:solidFill>
                <a:schemeClr val="bg1"/>
              </a:solidFill>
              <a:effectLst>
                <a:glow rad="114300">
                  <a:srgbClr val="1F4E79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352800" y="520096"/>
            <a:ext cx="10058400" cy="7056356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  <a:buClr>
                <a:srgbClr val="98C0E4"/>
              </a:buClr>
              <a:buSzPct val="90000"/>
            </a:pP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“To </a:t>
            </a:r>
            <a:r>
              <a:rPr lang="en-US" sz="4900" b="1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receive the Spirit is not only to </a:t>
            </a: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/>
            </a:r>
            <a:b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</a:b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be </a:t>
            </a:r>
            <a:r>
              <a:rPr lang="en-US" sz="4900" b="1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given power for service, </a:t>
            </a:r>
            <a:r>
              <a:rPr lang="en-US" sz="4900" b="1" dirty="0">
                <a:solidFill>
                  <a:srgbClr val="98C0E4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but also to enter into a deeper, more intimate relationship with a divine Person. </a:t>
            </a: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…we </a:t>
            </a:r>
            <a:r>
              <a:rPr lang="en-US" sz="4900" b="1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are not merely receiving power, but a Person. We are not merely dealing with a source of energy, but with the Comforter. This involves us </a:t>
            </a: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/>
            </a:r>
            <a:b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</a:b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in </a:t>
            </a:r>
            <a:r>
              <a:rPr lang="en-US" sz="4900" b="1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personal </a:t>
            </a: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relationship </a:t>
            </a:r>
            <a:r>
              <a:rPr lang="en-US" sz="4900" b="1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with Him.” </a:t>
            </a:r>
            <a:endParaRPr lang="en-US" sz="4900" b="1" dirty="0" smtClean="0">
              <a:solidFill>
                <a:schemeClr val="bg1"/>
              </a:solidFill>
              <a:effectLst>
                <a:glow rad="114300">
                  <a:srgbClr val="1F4E79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</a:endParaRPr>
          </a:p>
          <a:p>
            <a:pPr algn="r">
              <a:spcBef>
                <a:spcPts val="0"/>
              </a:spcBef>
              <a:spcAft>
                <a:spcPts val="2400"/>
              </a:spcAft>
              <a:buClr>
                <a:srgbClr val="98C0E4"/>
              </a:buClr>
              <a:buSzPct val="90000"/>
            </a:pP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– </a:t>
            </a:r>
            <a:r>
              <a:rPr lang="en-US" sz="4900" b="1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John Lancaster</a:t>
            </a:r>
          </a:p>
        </p:txBody>
      </p:sp>
    </p:spTree>
    <p:extLst>
      <p:ext uri="{BB962C8B-B14F-4D97-AF65-F5344CB8AC3E}">
        <p14:creationId xmlns:p14="http://schemas.microsoft.com/office/powerpoint/2010/main" val="269884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CDA746-A3C8-4A3C-9CE2-E246E9D04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54" y="237068"/>
            <a:ext cx="2652424" cy="1129360"/>
          </a:xfrm>
          <a:prstGeom prst="rect">
            <a:avLst/>
          </a:prstGeom>
          <a:effectLst>
            <a:glow rad="127000">
              <a:schemeClr val="bg1"/>
            </a:glow>
            <a:outerShdw blurRad="38100" dist="38100" dir="5400000" algn="ctr" rotWithShape="0">
              <a:schemeClr val="tx1"/>
            </a:outerShdw>
          </a:effec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1DC589F-3E4E-414E-8159-6133174498AD}"/>
              </a:ext>
            </a:extLst>
          </p:cNvPr>
          <p:cNvCxnSpPr/>
          <p:nvPr/>
        </p:nvCxnSpPr>
        <p:spPr>
          <a:xfrm>
            <a:off x="257054" y="3031707"/>
            <a:ext cx="2652424" cy="0"/>
          </a:xfrm>
          <a:prstGeom prst="line">
            <a:avLst/>
          </a:prstGeom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9628E4-58D3-4D5F-876D-717C30D75A37}"/>
              </a:ext>
            </a:extLst>
          </p:cNvPr>
          <p:cNvCxnSpPr/>
          <p:nvPr/>
        </p:nvCxnSpPr>
        <p:spPr>
          <a:xfrm>
            <a:off x="257054" y="4724399"/>
            <a:ext cx="2652424" cy="0"/>
          </a:xfrm>
          <a:prstGeom prst="line">
            <a:avLst/>
          </a:prstGeom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2"/>
          <p:cNvSpPr txBox="1">
            <a:spLocks/>
          </p:cNvSpPr>
          <p:nvPr/>
        </p:nvSpPr>
        <p:spPr>
          <a:xfrm>
            <a:off x="0" y="3141814"/>
            <a:ext cx="3166533" cy="1467296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2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+mn-lt"/>
              </a:rPr>
              <a:t>1 Cor. </a:t>
            </a:r>
          </a:p>
          <a:p>
            <a:pPr>
              <a:lnSpc>
                <a:spcPct val="80000"/>
              </a:lnSpc>
            </a:pPr>
            <a:r>
              <a:rPr lang="en-US" sz="52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+mn-lt"/>
              </a:rPr>
              <a:t>14:1-25</a:t>
            </a:r>
            <a:endParaRPr lang="en-US" sz="5200" b="1" dirty="0">
              <a:ln w="15875">
                <a:noFill/>
              </a:ln>
              <a:solidFill>
                <a:schemeClr val="bg1"/>
              </a:solidFill>
              <a:effectLst>
                <a:glow rad="114300">
                  <a:srgbClr val="1F4E79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258912" y="302381"/>
            <a:ext cx="10391774" cy="7056356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2400"/>
              </a:spcAft>
              <a:buClr>
                <a:srgbClr val="98C0E4"/>
              </a:buClr>
              <a:buSzPct val="90000"/>
            </a:pP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So what shall I do?</a:t>
            </a:r>
          </a:p>
          <a:p>
            <a:pPr marL="685800" indent="-685800" algn="l">
              <a:spcBef>
                <a:spcPts val="0"/>
              </a:spcBef>
              <a:spcAft>
                <a:spcPts val="2400"/>
              </a:spcAft>
              <a:buClr>
                <a:srgbClr val="98C0E4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Tongues </a:t>
            </a:r>
            <a:r>
              <a:rPr lang="en-US" sz="4900" b="1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are the </a:t>
            </a:r>
            <a:r>
              <a:rPr lang="en-US" sz="4900" b="1" dirty="0">
                <a:solidFill>
                  <a:srgbClr val="98C0E4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least</a:t>
            </a:r>
            <a:r>
              <a:rPr lang="en-US" sz="4900" b="1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 gift </a:t>
            </a: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/>
            </a:r>
            <a:b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</a:b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in </a:t>
            </a:r>
            <a:r>
              <a:rPr lang="en-US" sz="4900" b="1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a corporate </a:t>
            </a: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setting—unless interpreted</a:t>
            </a:r>
            <a:r>
              <a:rPr lang="en-US" sz="4900" b="1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 (</a:t>
            </a: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horizontal</a:t>
            </a:r>
            <a:r>
              <a:rPr lang="en-US" sz="4900" b="1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)</a:t>
            </a:r>
          </a:p>
          <a:p>
            <a:pPr marL="685800" indent="-685800" algn="l">
              <a:spcBef>
                <a:spcPts val="0"/>
              </a:spcBef>
              <a:spcAft>
                <a:spcPts val="2400"/>
              </a:spcAft>
              <a:buClr>
                <a:srgbClr val="98C0E4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The </a:t>
            </a:r>
            <a:r>
              <a:rPr lang="en-US" sz="4900" b="1" dirty="0">
                <a:solidFill>
                  <a:srgbClr val="98C0E4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greatest </a:t>
            </a:r>
            <a:r>
              <a:rPr lang="en-US" sz="4900" b="1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gift in a personal </a:t>
            </a: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sense (vertical)</a:t>
            </a:r>
            <a:endParaRPr lang="en-US" sz="4900" b="1" dirty="0">
              <a:solidFill>
                <a:schemeClr val="bg1"/>
              </a:solidFill>
              <a:effectLst>
                <a:glow rad="114300">
                  <a:srgbClr val="1F4E79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</a:endParaRPr>
          </a:p>
          <a:p>
            <a:pPr marL="685800" indent="-685800" algn="l">
              <a:spcBef>
                <a:spcPts val="0"/>
              </a:spcBef>
              <a:spcAft>
                <a:spcPts val="2400"/>
              </a:spcAft>
              <a:buClr>
                <a:srgbClr val="98C0E4"/>
              </a:buClr>
              <a:buSzPct val="90000"/>
              <a:buFont typeface="Arial" panose="020B0604020202020204" pitchFamily="34" charset="0"/>
              <a:buChar char="►"/>
            </a:pPr>
            <a:endParaRPr lang="en-US" sz="4900" b="1" dirty="0">
              <a:solidFill>
                <a:schemeClr val="bg1"/>
              </a:solidFill>
              <a:effectLst>
                <a:glow rad="114300">
                  <a:srgbClr val="1F4E79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483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 txBox="1">
            <a:spLocks/>
          </p:cNvSpPr>
          <p:nvPr/>
        </p:nvSpPr>
        <p:spPr>
          <a:xfrm>
            <a:off x="217715" y="149982"/>
            <a:ext cx="13302342" cy="7644189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8000"/>
              </a:lnSpc>
              <a:spcBef>
                <a:spcPts val="0"/>
              </a:spcBef>
              <a:spcAft>
                <a:spcPts val="1000"/>
              </a:spcAft>
              <a:buClr>
                <a:srgbClr val="98C0E4"/>
              </a:buClr>
              <a:buSzPct val="90000"/>
            </a:pPr>
            <a:r>
              <a:rPr lang="en-US" sz="4900" b="1" u="sng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Luke </a:t>
            </a:r>
            <a:r>
              <a:rPr lang="en-US" sz="4900" b="1" u="sng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11:10-13</a:t>
            </a:r>
          </a:p>
          <a:p>
            <a:pPr>
              <a:lnSpc>
                <a:spcPct val="88000"/>
              </a:lnSpc>
              <a:spcBef>
                <a:spcPts val="0"/>
              </a:spcBef>
              <a:spcAft>
                <a:spcPts val="600"/>
              </a:spcAft>
              <a:buClr>
                <a:srgbClr val="98C0E4"/>
              </a:buClr>
              <a:buSzPct val="90000"/>
            </a:pP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“For </a:t>
            </a:r>
            <a:r>
              <a:rPr lang="en-US" sz="4900" b="1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everyone who asks receives, and he who seeks finds, and to him who knocks it will be opened. </a:t>
            </a: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If </a:t>
            </a:r>
            <a:r>
              <a:rPr lang="en-US" sz="4900" b="1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a son asks for bread from any father among you, will he give him a stone? Or if he asks for a fish, will he give him a serpent instead of a fish? </a:t>
            </a: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Or </a:t>
            </a:r>
            <a:r>
              <a:rPr lang="en-US" sz="4900" b="1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if he asks for an egg, will he offer him a scorpion? </a:t>
            </a: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If </a:t>
            </a:r>
            <a:r>
              <a:rPr lang="en-US" sz="4900" b="1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you then, being evil, know how to give good gifts to your children, how much more will your heavenly Father give the Holy Spirit to those who ask Him</a:t>
            </a: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!”</a:t>
            </a:r>
            <a:endParaRPr lang="en-US" sz="4900" b="1" dirty="0">
              <a:solidFill>
                <a:schemeClr val="bg1"/>
              </a:solidFill>
              <a:effectLst>
                <a:glow rad="114300">
                  <a:srgbClr val="1F4E79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947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ign on the side of a road&#10;&#10;Description generated with high confidence">
            <a:extLst>
              <a:ext uri="{FF2B5EF4-FFF2-40B4-BE49-F238E27FC236}">
                <a16:creationId xmlns:a16="http://schemas.microsoft.com/office/drawing/2014/main" id="{D7C026A7-B48B-43AF-AE67-7A4F6D9EA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027" y="4648223"/>
            <a:ext cx="12995543" cy="111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7366" b="1" dirty="0" smtClean="0">
                <a:solidFill>
                  <a:schemeClr val="bg1"/>
                </a:solidFill>
                <a:effectLst>
                  <a:glow rad="127000">
                    <a:srgbClr val="1F4E79"/>
                  </a:glow>
                  <a:outerShdw blurRad="38100" dist="38100" dir="2700000" algn="ctr" rotWithShape="0">
                    <a:schemeClr val="tx1">
                      <a:alpha val="65000"/>
                    </a:schemeClr>
                  </a:outerShdw>
                </a:effectLst>
              </a:rPr>
              <a:t>Speaking in Tongues</a:t>
            </a:r>
            <a:endParaRPr lang="en-US" sz="6800" b="1" dirty="0">
              <a:solidFill>
                <a:schemeClr val="bg1"/>
              </a:solidFill>
              <a:effectLst>
                <a:glow rad="127000">
                  <a:srgbClr val="1F4E79"/>
                </a:glow>
                <a:outerShdw blurRad="38100" dist="38100" dir="2700000" algn="ctr" rotWithShape="0">
                  <a:schemeClr val="tx1">
                    <a:alpha val="65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CC7528-57EE-4D31-B1E6-0587B929A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792" y="2028945"/>
            <a:ext cx="5430015" cy="2312018"/>
          </a:xfrm>
          <a:prstGeom prst="rect">
            <a:avLst/>
          </a:prstGeom>
          <a:effectLst>
            <a:glow rad="127000">
              <a:schemeClr val="bg1"/>
            </a:glow>
            <a:outerShdw blurRad="38100" dist="381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30248397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CDA746-A3C8-4A3C-9CE2-E246E9D04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54" y="237068"/>
            <a:ext cx="2652424" cy="1129360"/>
          </a:xfrm>
          <a:prstGeom prst="rect">
            <a:avLst/>
          </a:prstGeom>
          <a:effectLst>
            <a:glow rad="127000">
              <a:schemeClr val="bg1"/>
            </a:glow>
            <a:outerShdw blurRad="38100" dist="38100" dir="5400000" algn="ctr" rotWithShape="0">
              <a:schemeClr val="tx1"/>
            </a:outerShdw>
          </a:effec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1DC589F-3E4E-414E-8159-6133174498AD}"/>
              </a:ext>
            </a:extLst>
          </p:cNvPr>
          <p:cNvCxnSpPr/>
          <p:nvPr/>
        </p:nvCxnSpPr>
        <p:spPr>
          <a:xfrm>
            <a:off x="257054" y="3031707"/>
            <a:ext cx="2652424" cy="0"/>
          </a:xfrm>
          <a:prstGeom prst="line">
            <a:avLst/>
          </a:prstGeom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9628E4-58D3-4D5F-876D-717C30D75A37}"/>
              </a:ext>
            </a:extLst>
          </p:cNvPr>
          <p:cNvCxnSpPr/>
          <p:nvPr/>
        </p:nvCxnSpPr>
        <p:spPr>
          <a:xfrm>
            <a:off x="257054" y="4724399"/>
            <a:ext cx="2652424" cy="0"/>
          </a:xfrm>
          <a:prstGeom prst="line">
            <a:avLst/>
          </a:prstGeom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2"/>
          <p:cNvSpPr txBox="1">
            <a:spLocks/>
          </p:cNvSpPr>
          <p:nvPr/>
        </p:nvSpPr>
        <p:spPr>
          <a:xfrm>
            <a:off x="0" y="3141814"/>
            <a:ext cx="3166533" cy="1467296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2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+mn-lt"/>
              </a:rPr>
              <a:t>1 Cor. </a:t>
            </a:r>
          </a:p>
          <a:p>
            <a:pPr>
              <a:lnSpc>
                <a:spcPct val="80000"/>
              </a:lnSpc>
            </a:pPr>
            <a:r>
              <a:rPr lang="en-US" sz="52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+mn-lt"/>
              </a:rPr>
              <a:t>12:27-31</a:t>
            </a:r>
            <a:endParaRPr lang="en-US" sz="5200" b="1" dirty="0">
              <a:ln w="15875">
                <a:noFill/>
              </a:ln>
              <a:solidFill>
                <a:schemeClr val="bg1"/>
              </a:solidFill>
              <a:effectLst>
                <a:glow rad="114300">
                  <a:srgbClr val="1F4E79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258912" y="454778"/>
            <a:ext cx="10515146" cy="6838646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2400"/>
              </a:spcAft>
              <a:buClr>
                <a:srgbClr val="98C0E4"/>
              </a:buClr>
              <a:buSzPct val="90000"/>
            </a:pPr>
            <a:r>
              <a:rPr lang="en-US" sz="4900" b="1" dirty="0" smtClean="0">
                <a:solidFill>
                  <a:srgbClr val="98C0E4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Tongues</a:t>
            </a:r>
            <a:r>
              <a:rPr lang="en-US" sz="4900" b="1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: (</a:t>
            </a:r>
            <a:r>
              <a:rPr lang="en-US" sz="4900" b="1" i="1" dirty="0" err="1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glossa</a:t>
            </a:r>
            <a:r>
              <a:rPr lang="en-US" sz="4900" b="1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) means a tongue or </a:t>
            </a: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/>
            </a:r>
            <a:b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</a:b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a </a:t>
            </a:r>
            <a:r>
              <a:rPr lang="en-US" sz="4900" b="1" dirty="0">
                <a:solidFill>
                  <a:srgbClr val="AFE13F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language</a:t>
            </a:r>
            <a:r>
              <a:rPr lang="en-US" sz="4900" b="1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 not acquired naturally; </a:t>
            </a: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/>
            </a:r>
            <a:b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</a:b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a heavenly </a:t>
            </a:r>
            <a:r>
              <a:rPr lang="en-US" sz="4900" b="1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language</a:t>
            </a:r>
          </a:p>
          <a:p>
            <a:pPr marL="685800" indent="-685800" algn="l">
              <a:spcBef>
                <a:spcPts val="0"/>
              </a:spcBef>
              <a:spcAft>
                <a:spcPts val="3000"/>
              </a:spcAft>
              <a:buClr>
                <a:srgbClr val="98C0E4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Speaking in </a:t>
            </a:r>
            <a:r>
              <a:rPr lang="en-US" sz="4900" b="1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tongues as the </a:t>
            </a: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Spirit </a:t>
            </a:r>
            <a:r>
              <a:rPr lang="en-US" sz="4900" b="1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gives utterance is the unique spiritual gift identified with the </a:t>
            </a: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/>
            </a:r>
            <a:b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</a:b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NT church</a:t>
            </a:r>
            <a:r>
              <a:rPr lang="en-US" sz="4900" b="1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. Seemingly, all other gifts </a:t>
            </a: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/>
            </a:r>
            <a:b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</a:b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and </a:t>
            </a:r>
            <a:r>
              <a:rPr lang="en-US" sz="4900" b="1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spiritual manifestations were </a:t>
            </a: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/>
            </a:r>
            <a:b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</a:b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in </a:t>
            </a:r>
            <a:r>
              <a:rPr lang="en-US" sz="4900" b="1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evidence during </a:t>
            </a: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OT times</a:t>
            </a:r>
            <a:r>
              <a:rPr lang="en-US" sz="4900" b="1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, before the day of </a:t>
            </a: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Pentecost</a:t>
            </a:r>
            <a:endParaRPr lang="en-US" sz="4900" b="1" dirty="0">
              <a:solidFill>
                <a:schemeClr val="bg1"/>
              </a:solidFill>
              <a:effectLst>
                <a:glow rad="114300">
                  <a:srgbClr val="1F4E79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9152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CDA746-A3C8-4A3C-9CE2-E246E9D04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54" y="237068"/>
            <a:ext cx="2652424" cy="1129360"/>
          </a:xfrm>
          <a:prstGeom prst="rect">
            <a:avLst/>
          </a:prstGeom>
          <a:effectLst>
            <a:glow rad="127000">
              <a:schemeClr val="bg1"/>
            </a:glow>
            <a:outerShdw blurRad="38100" dist="38100" dir="5400000" algn="ctr" rotWithShape="0">
              <a:schemeClr val="tx1"/>
            </a:outerShdw>
          </a:effec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1DC589F-3E4E-414E-8159-6133174498AD}"/>
              </a:ext>
            </a:extLst>
          </p:cNvPr>
          <p:cNvCxnSpPr/>
          <p:nvPr/>
        </p:nvCxnSpPr>
        <p:spPr>
          <a:xfrm>
            <a:off x="257054" y="3031707"/>
            <a:ext cx="2652424" cy="0"/>
          </a:xfrm>
          <a:prstGeom prst="line">
            <a:avLst/>
          </a:prstGeom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9628E4-58D3-4D5F-876D-717C30D75A37}"/>
              </a:ext>
            </a:extLst>
          </p:cNvPr>
          <p:cNvCxnSpPr/>
          <p:nvPr/>
        </p:nvCxnSpPr>
        <p:spPr>
          <a:xfrm>
            <a:off x="257054" y="4724399"/>
            <a:ext cx="2652424" cy="0"/>
          </a:xfrm>
          <a:prstGeom prst="line">
            <a:avLst/>
          </a:prstGeom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2"/>
          <p:cNvSpPr txBox="1">
            <a:spLocks/>
          </p:cNvSpPr>
          <p:nvPr/>
        </p:nvSpPr>
        <p:spPr>
          <a:xfrm>
            <a:off x="0" y="3141814"/>
            <a:ext cx="3166533" cy="1467296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2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+mn-lt"/>
              </a:rPr>
              <a:t>1 Cor. </a:t>
            </a:r>
          </a:p>
          <a:p>
            <a:pPr>
              <a:lnSpc>
                <a:spcPct val="80000"/>
              </a:lnSpc>
            </a:pPr>
            <a:r>
              <a:rPr lang="en-US" sz="52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+mn-lt"/>
              </a:rPr>
              <a:t>12:27-31</a:t>
            </a:r>
            <a:endParaRPr lang="en-US" sz="5200" b="1" dirty="0">
              <a:ln w="15875">
                <a:noFill/>
              </a:ln>
              <a:solidFill>
                <a:schemeClr val="bg1"/>
              </a:solidFill>
              <a:effectLst>
                <a:glow rad="114300">
                  <a:srgbClr val="1F4E79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258912" y="454778"/>
            <a:ext cx="10515146" cy="6838646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2400"/>
              </a:spcAft>
              <a:buClr>
                <a:srgbClr val="98C0E4"/>
              </a:buClr>
              <a:buSzPct val="90000"/>
            </a:pPr>
            <a:r>
              <a:rPr lang="en-US" sz="4900" b="1" dirty="0" smtClean="0">
                <a:solidFill>
                  <a:srgbClr val="98C0E4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Tongues</a:t>
            </a:r>
            <a:r>
              <a:rPr lang="en-US" sz="4900" b="1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: (</a:t>
            </a:r>
            <a:r>
              <a:rPr lang="en-US" sz="4900" b="1" i="1" dirty="0" err="1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glossa</a:t>
            </a:r>
            <a:r>
              <a:rPr lang="en-US" sz="4900" b="1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) means a tongue or </a:t>
            </a: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/>
            </a:r>
            <a:b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</a:b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a </a:t>
            </a:r>
            <a:r>
              <a:rPr lang="en-US" sz="4900" b="1" dirty="0">
                <a:solidFill>
                  <a:srgbClr val="AFE13F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language</a:t>
            </a:r>
            <a:r>
              <a:rPr lang="en-US" sz="4900" b="1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 not acquired naturally; </a:t>
            </a: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/>
            </a:r>
            <a:b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</a:b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a heavenly </a:t>
            </a:r>
            <a:r>
              <a:rPr lang="en-US" sz="4900" b="1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language</a:t>
            </a:r>
          </a:p>
          <a:p>
            <a:pPr marL="685800" indent="-685800" algn="l">
              <a:spcBef>
                <a:spcPts val="0"/>
              </a:spcBef>
              <a:spcAft>
                <a:spcPts val="3000"/>
              </a:spcAft>
              <a:buClr>
                <a:srgbClr val="98C0E4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4900" b="1" dirty="0">
                <a:solidFill>
                  <a:srgbClr val="98C0E4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O</a:t>
            </a:r>
            <a:r>
              <a:rPr lang="en-US" sz="4900" b="1" dirty="0" smtClean="0">
                <a:solidFill>
                  <a:srgbClr val="98C0E4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ne </a:t>
            </a:r>
            <a:r>
              <a:rPr lang="en-US" sz="4900" b="1" dirty="0">
                <a:solidFill>
                  <a:srgbClr val="98C0E4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of </a:t>
            </a:r>
            <a:r>
              <a:rPr lang="en-US" sz="4900" b="1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the evidences of the infilling/ baptism of the Holy </a:t>
            </a: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Spirit</a:t>
            </a:r>
          </a:p>
          <a:p>
            <a:pPr marL="685800" indent="-685800" algn="l">
              <a:spcBef>
                <a:spcPts val="0"/>
              </a:spcBef>
              <a:spcAft>
                <a:spcPts val="3000"/>
              </a:spcAft>
              <a:buClr>
                <a:srgbClr val="98C0E4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“Do all speak in tongues?”</a:t>
            </a:r>
          </a:p>
        </p:txBody>
      </p:sp>
    </p:spTree>
    <p:extLst>
      <p:ext uri="{BB962C8B-B14F-4D97-AF65-F5344CB8AC3E}">
        <p14:creationId xmlns:p14="http://schemas.microsoft.com/office/powerpoint/2010/main" val="305955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CDA746-A3C8-4A3C-9CE2-E246E9D04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54" y="237068"/>
            <a:ext cx="2652424" cy="1129360"/>
          </a:xfrm>
          <a:prstGeom prst="rect">
            <a:avLst/>
          </a:prstGeom>
          <a:effectLst>
            <a:glow rad="127000">
              <a:schemeClr val="bg1"/>
            </a:glow>
            <a:outerShdw blurRad="38100" dist="38100" dir="5400000" algn="ctr" rotWithShape="0">
              <a:schemeClr val="tx1"/>
            </a:outerShdw>
          </a:effec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1DC589F-3E4E-414E-8159-6133174498AD}"/>
              </a:ext>
            </a:extLst>
          </p:cNvPr>
          <p:cNvCxnSpPr/>
          <p:nvPr/>
        </p:nvCxnSpPr>
        <p:spPr>
          <a:xfrm>
            <a:off x="257054" y="3031707"/>
            <a:ext cx="2652424" cy="0"/>
          </a:xfrm>
          <a:prstGeom prst="line">
            <a:avLst/>
          </a:prstGeom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9628E4-58D3-4D5F-876D-717C30D75A37}"/>
              </a:ext>
            </a:extLst>
          </p:cNvPr>
          <p:cNvCxnSpPr/>
          <p:nvPr/>
        </p:nvCxnSpPr>
        <p:spPr>
          <a:xfrm>
            <a:off x="257054" y="4724399"/>
            <a:ext cx="2652424" cy="0"/>
          </a:xfrm>
          <a:prstGeom prst="line">
            <a:avLst/>
          </a:prstGeom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2"/>
          <p:cNvSpPr txBox="1">
            <a:spLocks/>
          </p:cNvSpPr>
          <p:nvPr/>
        </p:nvSpPr>
        <p:spPr>
          <a:xfrm>
            <a:off x="0" y="3141814"/>
            <a:ext cx="3166533" cy="1467296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2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+mn-lt"/>
              </a:rPr>
              <a:t>1 Cor. </a:t>
            </a:r>
          </a:p>
          <a:p>
            <a:pPr>
              <a:lnSpc>
                <a:spcPct val="80000"/>
              </a:lnSpc>
            </a:pPr>
            <a:r>
              <a:rPr lang="en-US" sz="52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+mn-lt"/>
              </a:rPr>
              <a:t>14:1-25</a:t>
            </a:r>
            <a:endParaRPr lang="en-US" sz="5200" b="1" dirty="0">
              <a:ln w="15875">
                <a:noFill/>
              </a:ln>
              <a:solidFill>
                <a:schemeClr val="bg1"/>
              </a:solidFill>
              <a:effectLst>
                <a:glow rad="114300">
                  <a:srgbClr val="1F4E79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258912" y="302381"/>
            <a:ext cx="10515146" cy="7056356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0"/>
              </a:spcBef>
              <a:spcAft>
                <a:spcPts val="2400"/>
              </a:spcAft>
              <a:buClr>
                <a:srgbClr val="98C0E4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Two-fold function or ‘kinds’</a:t>
            </a:r>
          </a:p>
          <a:p>
            <a:pPr marL="685800" indent="-685800" algn="l">
              <a:spcBef>
                <a:spcPts val="0"/>
              </a:spcBef>
              <a:spcAft>
                <a:spcPts val="1200"/>
              </a:spcAft>
              <a:buClr>
                <a:srgbClr val="98C0E4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4900" b="1" dirty="0" smtClean="0">
                <a:solidFill>
                  <a:srgbClr val="98C0E4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Personal </a:t>
            </a:r>
            <a:r>
              <a:rPr lang="en-US" sz="4900" b="1" dirty="0">
                <a:solidFill>
                  <a:srgbClr val="98C0E4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use </a:t>
            </a:r>
            <a:r>
              <a:rPr lang="en-US" sz="4900" b="1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(vertical) </a:t>
            </a:r>
            <a:endParaRPr lang="en-US" sz="4900" b="1" dirty="0" smtClean="0">
              <a:solidFill>
                <a:schemeClr val="bg1"/>
              </a:solidFill>
              <a:effectLst>
                <a:glow rad="114300">
                  <a:srgbClr val="1F4E79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</a:endParaRPr>
          </a:p>
          <a:p>
            <a:pPr marL="1143000" lvl="1" indent="-685800" algn="l">
              <a:spcBef>
                <a:spcPts val="0"/>
              </a:spcBef>
              <a:spcAft>
                <a:spcPts val="1200"/>
              </a:spcAft>
              <a:buClr>
                <a:srgbClr val="98C0E4"/>
              </a:buClr>
              <a:buSzPct val="100000"/>
              <a:buFont typeface="Courier New" panose="02070309020205020404" pitchFamily="49" charset="0"/>
              <a:buChar char="●"/>
            </a:pPr>
            <a:r>
              <a:rPr lang="en-US" sz="4900" b="1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He who speaks in a tongue </a:t>
            </a: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/>
            </a:r>
            <a:b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</a:b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speaks </a:t>
            </a:r>
            <a:r>
              <a:rPr lang="en-US" sz="4900" b="1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to God </a:t>
            </a:r>
            <a:endParaRPr lang="en-US" sz="4900" b="1" dirty="0" smtClean="0">
              <a:solidFill>
                <a:schemeClr val="bg1"/>
              </a:solidFill>
              <a:effectLst>
                <a:glow rad="114300">
                  <a:srgbClr val="1F4E79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</a:endParaRPr>
          </a:p>
          <a:p>
            <a:pPr marL="1143000" lvl="1" indent="-685800" algn="l">
              <a:spcBef>
                <a:spcPts val="0"/>
              </a:spcBef>
              <a:spcAft>
                <a:spcPts val="1200"/>
              </a:spcAft>
              <a:buClr>
                <a:srgbClr val="98C0E4"/>
              </a:buClr>
              <a:buSzPct val="100000"/>
              <a:buFont typeface="Courier New" panose="02070309020205020404" pitchFamily="49" charset="0"/>
              <a:buChar char="●"/>
            </a:pPr>
            <a:r>
              <a:rPr lang="en-US" sz="4900" b="1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No one understands </a:t>
            </a:r>
            <a:endParaRPr lang="en-US" sz="4900" b="1" dirty="0" smtClean="0">
              <a:solidFill>
                <a:schemeClr val="bg1"/>
              </a:solidFill>
              <a:effectLst>
                <a:glow rad="114300">
                  <a:srgbClr val="1F4E79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</a:endParaRPr>
          </a:p>
          <a:p>
            <a:pPr marL="1143000" lvl="1" indent="-685800" algn="l">
              <a:spcBef>
                <a:spcPts val="0"/>
              </a:spcBef>
              <a:spcAft>
                <a:spcPts val="1200"/>
              </a:spcAft>
              <a:buClr>
                <a:srgbClr val="98C0E4"/>
              </a:buClr>
              <a:buSzPct val="100000"/>
              <a:buFont typeface="Courier New" panose="02070309020205020404" pitchFamily="49" charset="0"/>
              <a:buChar char="●"/>
            </a:pPr>
            <a:r>
              <a:rPr lang="en-US" sz="4900" b="1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He who speaks in a tongue edifies (builds up, strengthens) himself </a:t>
            </a:r>
            <a:endParaRPr lang="en-US" sz="4900" b="1" dirty="0" smtClean="0">
              <a:solidFill>
                <a:schemeClr val="bg1"/>
              </a:solidFill>
              <a:effectLst>
                <a:glow rad="114300">
                  <a:srgbClr val="1F4E79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</a:endParaRPr>
          </a:p>
          <a:p>
            <a:pPr marL="1143000" lvl="1" indent="-685800" algn="l">
              <a:spcBef>
                <a:spcPts val="0"/>
              </a:spcBef>
              <a:spcAft>
                <a:spcPts val="1200"/>
              </a:spcAft>
              <a:buClr>
                <a:srgbClr val="98C0E4"/>
              </a:buClr>
              <a:buSzPct val="100000"/>
              <a:buFont typeface="Courier New" panose="02070309020205020404" pitchFamily="49" charset="0"/>
              <a:buChar char="●"/>
            </a:pP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Only </a:t>
            </a:r>
            <a:r>
              <a:rPr lang="en-US" sz="4900" b="1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spiritual gift that functions primarily to edify the speaker</a:t>
            </a:r>
          </a:p>
        </p:txBody>
      </p:sp>
    </p:spTree>
    <p:extLst>
      <p:ext uri="{BB962C8B-B14F-4D97-AF65-F5344CB8AC3E}">
        <p14:creationId xmlns:p14="http://schemas.microsoft.com/office/powerpoint/2010/main" val="48885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CDA746-A3C8-4A3C-9CE2-E246E9D04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54" y="237068"/>
            <a:ext cx="2652424" cy="1129360"/>
          </a:xfrm>
          <a:prstGeom prst="rect">
            <a:avLst/>
          </a:prstGeom>
          <a:effectLst>
            <a:glow rad="127000">
              <a:schemeClr val="bg1"/>
            </a:glow>
            <a:outerShdw blurRad="38100" dist="38100" dir="5400000" algn="ctr" rotWithShape="0">
              <a:schemeClr val="tx1"/>
            </a:outerShdw>
          </a:effec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1DC589F-3E4E-414E-8159-6133174498AD}"/>
              </a:ext>
            </a:extLst>
          </p:cNvPr>
          <p:cNvCxnSpPr/>
          <p:nvPr/>
        </p:nvCxnSpPr>
        <p:spPr>
          <a:xfrm>
            <a:off x="257054" y="3031707"/>
            <a:ext cx="2652424" cy="0"/>
          </a:xfrm>
          <a:prstGeom prst="line">
            <a:avLst/>
          </a:prstGeom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9628E4-58D3-4D5F-876D-717C30D75A37}"/>
              </a:ext>
            </a:extLst>
          </p:cNvPr>
          <p:cNvCxnSpPr/>
          <p:nvPr/>
        </p:nvCxnSpPr>
        <p:spPr>
          <a:xfrm>
            <a:off x="257054" y="4724399"/>
            <a:ext cx="2652424" cy="0"/>
          </a:xfrm>
          <a:prstGeom prst="line">
            <a:avLst/>
          </a:prstGeom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2"/>
          <p:cNvSpPr txBox="1">
            <a:spLocks/>
          </p:cNvSpPr>
          <p:nvPr/>
        </p:nvSpPr>
        <p:spPr>
          <a:xfrm>
            <a:off x="0" y="3141814"/>
            <a:ext cx="3166533" cy="1467296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2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+mn-lt"/>
              </a:rPr>
              <a:t>1 Cor. </a:t>
            </a:r>
          </a:p>
          <a:p>
            <a:pPr>
              <a:lnSpc>
                <a:spcPct val="80000"/>
              </a:lnSpc>
            </a:pPr>
            <a:r>
              <a:rPr lang="en-US" sz="52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+mn-lt"/>
              </a:rPr>
              <a:t>14:1-25</a:t>
            </a:r>
            <a:endParaRPr lang="en-US" sz="5200" b="1" dirty="0">
              <a:ln w="15875">
                <a:noFill/>
              </a:ln>
              <a:solidFill>
                <a:schemeClr val="bg1"/>
              </a:solidFill>
              <a:effectLst>
                <a:glow rad="114300">
                  <a:srgbClr val="1F4E79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258912" y="302381"/>
            <a:ext cx="10515146" cy="7056356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0"/>
              </a:spcBef>
              <a:spcAft>
                <a:spcPts val="2400"/>
              </a:spcAft>
              <a:buClr>
                <a:srgbClr val="98C0E4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Two-fold function or ‘kinds’</a:t>
            </a:r>
          </a:p>
          <a:p>
            <a:pPr marL="685800" indent="-685800" algn="l">
              <a:spcBef>
                <a:spcPts val="0"/>
              </a:spcBef>
              <a:spcAft>
                <a:spcPts val="1200"/>
              </a:spcAft>
              <a:buClr>
                <a:srgbClr val="98C0E4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4900" b="1" dirty="0" smtClean="0">
                <a:solidFill>
                  <a:srgbClr val="98C0E4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Corporate </a:t>
            </a:r>
            <a:r>
              <a:rPr lang="en-US" sz="4900" b="1" dirty="0">
                <a:solidFill>
                  <a:srgbClr val="98C0E4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use </a:t>
            </a: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(horizontal) </a:t>
            </a:r>
          </a:p>
          <a:p>
            <a:pPr marL="1143000" lvl="1" indent="-685800" algn="l">
              <a:spcBef>
                <a:spcPts val="0"/>
              </a:spcBef>
              <a:spcAft>
                <a:spcPts val="1200"/>
              </a:spcAft>
              <a:buClr>
                <a:srgbClr val="98C0E4"/>
              </a:buClr>
              <a:buSzPct val="100000"/>
              <a:buFont typeface="Courier New" panose="02070309020205020404" pitchFamily="49" charset="0"/>
              <a:buChar char="●"/>
            </a:pP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Weakest </a:t>
            </a:r>
            <a:r>
              <a:rPr lang="en-US" sz="4900" b="1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of the manifestation gifts given for ministry </a:t>
            </a:r>
            <a:endParaRPr lang="en-US" sz="4900" b="1" dirty="0" smtClean="0">
              <a:solidFill>
                <a:schemeClr val="bg1"/>
              </a:solidFill>
              <a:effectLst>
                <a:glow rad="114300">
                  <a:srgbClr val="1F4E79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</a:endParaRPr>
          </a:p>
          <a:p>
            <a:pPr marL="1143000" lvl="1" indent="-685800" algn="l">
              <a:spcBef>
                <a:spcPts val="0"/>
              </a:spcBef>
              <a:spcAft>
                <a:spcPts val="2400"/>
              </a:spcAft>
              <a:buClr>
                <a:srgbClr val="98C0E4"/>
              </a:buClr>
              <a:buSzPct val="100000"/>
              <a:buFont typeface="Courier New" panose="02070309020205020404" pitchFamily="49" charset="0"/>
              <a:buChar char="●"/>
            </a:pP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Must </a:t>
            </a:r>
            <a:r>
              <a:rPr lang="en-US" sz="4900" b="1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have an </a:t>
            </a: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interpretation</a:t>
            </a:r>
          </a:p>
          <a:p>
            <a:pPr lvl="1" algn="l">
              <a:spcBef>
                <a:spcPts val="0"/>
              </a:spcBef>
              <a:spcAft>
                <a:spcPts val="1200"/>
              </a:spcAft>
              <a:buClr>
                <a:srgbClr val="98C0E4"/>
              </a:buClr>
              <a:buSzPct val="100000"/>
            </a:pPr>
            <a:r>
              <a:rPr lang="en-US" sz="4900" b="1" u="sng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1 Corinthians 13:1</a:t>
            </a:r>
            <a:r>
              <a:rPr lang="en-US" sz="4900" b="1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 If I speak with the tongues of men and of angels, but do not have love, I have become a noisy gong or a clanging cymbal.</a:t>
            </a: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 </a:t>
            </a:r>
            <a:endParaRPr lang="en-US" sz="4900" b="1" dirty="0">
              <a:solidFill>
                <a:schemeClr val="bg1"/>
              </a:solidFill>
              <a:effectLst>
                <a:glow rad="114300">
                  <a:srgbClr val="1F4E79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44836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CDA746-A3C8-4A3C-9CE2-E246E9D04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54" y="237068"/>
            <a:ext cx="2652424" cy="1129360"/>
          </a:xfrm>
          <a:prstGeom prst="rect">
            <a:avLst/>
          </a:prstGeom>
          <a:effectLst>
            <a:glow rad="127000">
              <a:schemeClr val="bg1"/>
            </a:glow>
            <a:outerShdw blurRad="38100" dist="38100" dir="5400000" algn="ctr" rotWithShape="0">
              <a:schemeClr val="tx1"/>
            </a:outerShdw>
          </a:effec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1DC589F-3E4E-414E-8159-6133174498AD}"/>
              </a:ext>
            </a:extLst>
          </p:cNvPr>
          <p:cNvCxnSpPr/>
          <p:nvPr/>
        </p:nvCxnSpPr>
        <p:spPr>
          <a:xfrm>
            <a:off x="257054" y="3031707"/>
            <a:ext cx="2652424" cy="0"/>
          </a:xfrm>
          <a:prstGeom prst="line">
            <a:avLst/>
          </a:prstGeom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9628E4-58D3-4D5F-876D-717C30D75A37}"/>
              </a:ext>
            </a:extLst>
          </p:cNvPr>
          <p:cNvCxnSpPr/>
          <p:nvPr/>
        </p:nvCxnSpPr>
        <p:spPr>
          <a:xfrm>
            <a:off x="257054" y="4724399"/>
            <a:ext cx="2652424" cy="0"/>
          </a:xfrm>
          <a:prstGeom prst="line">
            <a:avLst/>
          </a:prstGeom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2"/>
          <p:cNvSpPr txBox="1">
            <a:spLocks/>
          </p:cNvSpPr>
          <p:nvPr/>
        </p:nvSpPr>
        <p:spPr>
          <a:xfrm>
            <a:off x="0" y="3141814"/>
            <a:ext cx="3166533" cy="1467296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2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+mn-lt"/>
              </a:rPr>
              <a:t>1 Cor. </a:t>
            </a:r>
          </a:p>
          <a:p>
            <a:pPr>
              <a:lnSpc>
                <a:spcPct val="80000"/>
              </a:lnSpc>
            </a:pPr>
            <a:r>
              <a:rPr lang="en-US" sz="52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+mn-lt"/>
              </a:rPr>
              <a:t>14:1-25</a:t>
            </a:r>
            <a:endParaRPr lang="en-US" sz="5200" b="1" dirty="0">
              <a:ln w="15875">
                <a:noFill/>
              </a:ln>
              <a:solidFill>
                <a:schemeClr val="bg1"/>
              </a:solidFill>
              <a:effectLst>
                <a:glow rad="114300">
                  <a:srgbClr val="1F4E79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258912" y="302381"/>
            <a:ext cx="10515146" cy="7056356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spcBef>
                <a:spcPts val="0"/>
              </a:spcBef>
              <a:spcAft>
                <a:spcPts val="1200"/>
              </a:spcAft>
              <a:buClr>
                <a:srgbClr val="98C0E4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The </a:t>
            </a:r>
            <a:r>
              <a:rPr lang="en-US" sz="4900" b="1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Corinthian church is having a problem differentiating between </a:t>
            </a: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/>
            </a:r>
            <a:b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</a:b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the </a:t>
            </a:r>
            <a:r>
              <a:rPr lang="en-US" sz="4900" b="1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two </a:t>
            </a: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functions</a:t>
            </a:r>
          </a:p>
          <a:p>
            <a:pPr marL="685800" indent="-685800" algn="l">
              <a:spcBef>
                <a:spcPts val="0"/>
              </a:spcBef>
              <a:spcAft>
                <a:spcPts val="600"/>
              </a:spcAft>
              <a:buClr>
                <a:srgbClr val="98C0E4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4900" b="1" dirty="0" smtClean="0">
                <a:solidFill>
                  <a:srgbClr val="98C0E4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Personal </a:t>
            </a:r>
            <a:r>
              <a:rPr lang="en-US" sz="4900" b="1" dirty="0">
                <a:solidFill>
                  <a:srgbClr val="98C0E4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use </a:t>
            </a: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(vertical) </a:t>
            </a:r>
          </a:p>
          <a:p>
            <a:pPr marL="1143000" lvl="1" indent="-685800" algn="l">
              <a:spcBef>
                <a:spcPts val="0"/>
              </a:spcBef>
              <a:spcAft>
                <a:spcPts val="600"/>
              </a:spcAft>
              <a:buClr>
                <a:srgbClr val="98C0E4"/>
              </a:buClr>
              <a:buSzPct val="100000"/>
              <a:buFont typeface="Courier New" panose="02070309020205020404" pitchFamily="49" charset="0"/>
              <a:buChar char="●"/>
            </a:pP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Tongues </a:t>
            </a:r>
            <a:r>
              <a:rPr lang="en-US" sz="4900" b="1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are a </a:t>
            </a:r>
            <a:r>
              <a:rPr lang="en-US" sz="4900" b="1" dirty="0">
                <a:solidFill>
                  <a:srgbClr val="AFE13F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prayer language</a:t>
            </a:r>
          </a:p>
          <a:p>
            <a:pPr marL="1143000" lvl="1" indent="-685800" algn="l">
              <a:spcBef>
                <a:spcPts val="0"/>
              </a:spcBef>
              <a:spcAft>
                <a:spcPts val="600"/>
              </a:spcAft>
              <a:buClr>
                <a:srgbClr val="98C0E4"/>
              </a:buClr>
              <a:buSzPct val="100000"/>
              <a:buFont typeface="Courier New" panose="02070309020205020404" pitchFamily="49" charset="0"/>
              <a:buChar char="●"/>
            </a:pP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A </a:t>
            </a:r>
            <a:r>
              <a:rPr lang="en-US" sz="4900" b="1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prayer that does not originate </a:t>
            </a: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/>
            </a:r>
            <a:b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</a:b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in </a:t>
            </a:r>
            <a:r>
              <a:rPr lang="en-US" sz="4900" b="1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our mind </a:t>
            </a:r>
            <a:endParaRPr lang="en-US" sz="4900" b="1" dirty="0" smtClean="0">
              <a:solidFill>
                <a:schemeClr val="bg1"/>
              </a:solidFill>
              <a:effectLst>
                <a:glow rad="114300">
                  <a:srgbClr val="1F4E79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</a:endParaRPr>
          </a:p>
          <a:p>
            <a:pPr marL="1143000" lvl="1" indent="-685800" algn="l">
              <a:spcBef>
                <a:spcPts val="0"/>
              </a:spcBef>
              <a:spcAft>
                <a:spcPts val="600"/>
              </a:spcAft>
              <a:buClr>
                <a:srgbClr val="98C0E4"/>
              </a:buClr>
              <a:buSzPct val="100000"/>
              <a:buFont typeface="Courier New" panose="02070309020205020404" pitchFamily="49" charset="0"/>
              <a:buChar char="●"/>
            </a:pP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Our </a:t>
            </a:r>
            <a:r>
              <a:rPr lang="en-US" sz="4900" b="1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mind/understanding is unfruitful</a:t>
            </a:r>
          </a:p>
          <a:p>
            <a:pPr marL="1143000" lvl="1" indent="-685800" algn="l">
              <a:spcBef>
                <a:spcPts val="0"/>
              </a:spcBef>
              <a:spcAft>
                <a:spcPts val="600"/>
              </a:spcAft>
              <a:buClr>
                <a:srgbClr val="98C0E4"/>
              </a:buClr>
              <a:buSzPct val="100000"/>
              <a:buFont typeface="Courier New" panose="02070309020205020404" pitchFamily="49" charset="0"/>
              <a:buChar char="●"/>
            </a:pP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But </a:t>
            </a:r>
            <a:r>
              <a:rPr lang="en-US" sz="4900" b="1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our Spirit is built up</a:t>
            </a:r>
          </a:p>
          <a:p>
            <a:pPr marL="1143000" lvl="1" indent="-685800" algn="l">
              <a:spcBef>
                <a:spcPts val="0"/>
              </a:spcBef>
              <a:spcAft>
                <a:spcPts val="1200"/>
              </a:spcAft>
              <a:buClr>
                <a:srgbClr val="98C0E4"/>
              </a:buClr>
              <a:buSzPct val="100000"/>
              <a:buFont typeface="Courier New" panose="02070309020205020404" pitchFamily="49" charset="0"/>
              <a:buChar char="●"/>
            </a:pPr>
            <a:endParaRPr lang="en-US" sz="4900" b="1" dirty="0">
              <a:solidFill>
                <a:schemeClr val="bg1"/>
              </a:solidFill>
              <a:effectLst>
                <a:glow rad="114300">
                  <a:srgbClr val="1F4E79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750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CDA746-A3C8-4A3C-9CE2-E246E9D04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54" y="237068"/>
            <a:ext cx="2652424" cy="1129360"/>
          </a:xfrm>
          <a:prstGeom prst="rect">
            <a:avLst/>
          </a:prstGeom>
          <a:effectLst>
            <a:glow rad="127000">
              <a:schemeClr val="bg1"/>
            </a:glow>
            <a:outerShdw blurRad="38100" dist="38100" dir="5400000" algn="ctr" rotWithShape="0">
              <a:schemeClr val="tx1"/>
            </a:outerShdw>
          </a:effec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1DC589F-3E4E-414E-8159-6133174498AD}"/>
              </a:ext>
            </a:extLst>
          </p:cNvPr>
          <p:cNvCxnSpPr/>
          <p:nvPr/>
        </p:nvCxnSpPr>
        <p:spPr>
          <a:xfrm>
            <a:off x="257054" y="3031707"/>
            <a:ext cx="2652424" cy="0"/>
          </a:xfrm>
          <a:prstGeom prst="line">
            <a:avLst/>
          </a:prstGeom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9628E4-58D3-4D5F-876D-717C30D75A37}"/>
              </a:ext>
            </a:extLst>
          </p:cNvPr>
          <p:cNvCxnSpPr/>
          <p:nvPr/>
        </p:nvCxnSpPr>
        <p:spPr>
          <a:xfrm>
            <a:off x="257054" y="4724399"/>
            <a:ext cx="2652424" cy="0"/>
          </a:xfrm>
          <a:prstGeom prst="line">
            <a:avLst/>
          </a:prstGeom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2"/>
          <p:cNvSpPr txBox="1">
            <a:spLocks/>
          </p:cNvSpPr>
          <p:nvPr/>
        </p:nvSpPr>
        <p:spPr>
          <a:xfrm>
            <a:off x="0" y="3141814"/>
            <a:ext cx="3166533" cy="1467296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52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+mn-lt"/>
              </a:rPr>
              <a:t>1 Cor. </a:t>
            </a:r>
          </a:p>
          <a:p>
            <a:pPr>
              <a:lnSpc>
                <a:spcPct val="80000"/>
              </a:lnSpc>
            </a:pPr>
            <a:r>
              <a:rPr lang="en-US" sz="5200" b="1" dirty="0" smtClean="0">
                <a:ln w="15875">
                  <a:noFill/>
                </a:ln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  <a:latin typeface="+mn-lt"/>
              </a:rPr>
              <a:t>14:1-25</a:t>
            </a:r>
            <a:endParaRPr lang="en-US" sz="5200" b="1" dirty="0">
              <a:ln w="15875">
                <a:noFill/>
              </a:ln>
              <a:solidFill>
                <a:schemeClr val="bg1"/>
              </a:solidFill>
              <a:effectLst>
                <a:glow rad="114300">
                  <a:srgbClr val="1F4E79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258912" y="302381"/>
            <a:ext cx="10391774" cy="7056356"/>
          </a:xfrm>
          <a:prstGeom prst="rect">
            <a:avLst/>
          </a:prstGeom>
          <a:effectLst>
            <a:glow rad="63500">
              <a:schemeClr val="bg1"/>
            </a:glow>
          </a:effectLst>
        </p:spPr>
        <p:txBody>
          <a:bodyPr vert="horz" lIns="103632" tIns="51816" rIns="103632" bIns="5181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spcAft>
                <a:spcPts val="2400"/>
              </a:spcAft>
              <a:buClr>
                <a:srgbClr val="98C0E4"/>
              </a:buClr>
              <a:buSzPct val="90000"/>
            </a:pPr>
            <a:r>
              <a:rPr lang="en-US" sz="4900" b="1" dirty="0">
                <a:solidFill>
                  <a:srgbClr val="98C0E4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Prayer Language </a:t>
            </a:r>
            <a:r>
              <a:rPr lang="en-US" sz="4900" b="1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= Perfect Prayer:</a:t>
            </a:r>
          </a:p>
          <a:p>
            <a:pPr marL="685800" indent="-685800" algn="l">
              <a:spcBef>
                <a:spcPts val="0"/>
              </a:spcBef>
              <a:spcAft>
                <a:spcPts val="1200"/>
              </a:spcAft>
              <a:buClr>
                <a:srgbClr val="98C0E4"/>
              </a:buClr>
              <a:buSzPct val="90000"/>
              <a:buFont typeface="Arial" panose="020B0604020202020204" pitchFamily="34" charset="0"/>
              <a:buChar char="►"/>
            </a:pPr>
            <a:r>
              <a:rPr lang="en-US" sz="4900" b="1" u="sng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Romans </a:t>
            </a:r>
            <a:r>
              <a:rPr lang="en-US" sz="4900" b="1" u="sng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8:26</a:t>
            </a: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 </a:t>
            </a:r>
            <a:b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</a:b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And </a:t>
            </a:r>
            <a:r>
              <a:rPr lang="en-US" sz="4900" b="1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the Holy Spirit helps us in our weakness. For example, we don’t know what God wants us to pray for. But the Holy Spirit prays for us with </a:t>
            </a:r>
            <a:r>
              <a:rPr lang="en-US" sz="4900" b="1" dirty="0" err="1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groanings</a:t>
            </a:r>
            <a:r>
              <a:rPr lang="en-US" sz="4900" b="1" dirty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 that cannot be expressed in </a:t>
            </a:r>
            <a:r>
              <a:rPr lang="en-US" sz="4900" b="1" dirty="0" smtClean="0">
                <a:solidFill>
                  <a:schemeClr val="bg1"/>
                </a:solidFill>
                <a:effectLst>
                  <a:glow rad="114300">
                    <a:srgbClr val="1F4E79"/>
                  </a:glow>
                  <a:outerShdw blurRad="38100" dist="38100" dir="2700000" algn="tl">
                    <a:schemeClr val="tx1">
                      <a:alpha val="65000"/>
                    </a:schemeClr>
                  </a:outerShdw>
                </a:effectLst>
              </a:rPr>
              <a:t>words</a:t>
            </a:r>
            <a:endParaRPr lang="en-US" sz="4900" b="1" dirty="0">
              <a:solidFill>
                <a:schemeClr val="bg1"/>
              </a:solidFill>
              <a:effectLst>
                <a:glow rad="114300">
                  <a:srgbClr val="1F4E79"/>
                </a:glow>
                <a:outerShdw blurRad="38100" dist="38100" dir="2700000" algn="tl">
                  <a:schemeClr val="tx1">
                    <a:alpha val="6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680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12895</TotalTime>
  <Words>296</Words>
  <Application>Microsoft Office PowerPoint</Application>
  <PresentationFormat>Custom</PresentationFormat>
  <Paragraphs>63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</cp:lastModifiedBy>
  <cp:revision>692</cp:revision>
  <dcterms:created xsi:type="dcterms:W3CDTF">2016-11-29T14:13:56Z</dcterms:created>
  <dcterms:modified xsi:type="dcterms:W3CDTF">2018-02-25T17:32:40Z</dcterms:modified>
</cp:coreProperties>
</file>