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78" r:id="rId2"/>
    <p:sldId id="281" r:id="rId3"/>
    <p:sldId id="526" r:id="rId4"/>
    <p:sldId id="540" r:id="rId5"/>
    <p:sldId id="541" r:id="rId6"/>
    <p:sldId id="527" r:id="rId7"/>
    <p:sldId id="542" r:id="rId8"/>
    <p:sldId id="543" r:id="rId9"/>
    <p:sldId id="544" r:id="rId10"/>
    <p:sldId id="545" r:id="rId11"/>
    <p:sldId id="546" r:id="rId12"/>
    <p:sldId id="547" r:id="rId13"/>
    <p:sldId id="548" r:id="rId14"/>
    <p:sldId id="549" r:id="rId15"/>
    <p:sldId id="550" r:id="rId16"/>
    <p:sldId id="551" r:id="rId17"/>
  </p:sldIdLst>
  <p:sldSz cx="138176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585600"/>
    <a:srgbClr val="FFFFA7"/>
    <a:srgbClr val="706D00"/>
    <a:srgbClr val="9E9A00"/>
    <a:srgbClr val="868889"/>
    <a:srgbClr val="858688"/>
    <a:srgbClr val="5D5D5D"/>
    <a:srgbClr val="A2A27C"/>
    <a:srgbClr val="8485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0" autoAdjust="0"/>
    <p:restoredTop sz="78985" autoAdjust="0"/>
  </p:normalViewPr>
  <p:slideViewPr>
    <p:cSldViewPr snapToGrid="0">
      <p:cViewPr varScale="1">
        <p:scale>
          <a:sx n="47" d="100"/>
          <a:sy n="47" d="100"/>
        </p:scale>
        <p:origin x="42" y="14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E5328-581D-4DCE-B68F-8ADFF12DDC7B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AE8D0-8B7D-4444-BBCD-7D73020A2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26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3629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E8D0-8B7D-4444-BBCD-7D73020A22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67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E8D0-8B7D-4444-BBCD-7D73020A22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18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E8D0-8B7D-4444-BBCD-7D73020A22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36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E8D0-8B7D-4444-BBCD-7D73020A22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20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E8D0-8B7D-4444-BBCD-7D73020A22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00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0" y="1272011"/>
            <a:ext cx="1036320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4082310"/>
            <a:ext cx="103632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538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38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88220" y="413808"/>
            <a:ext cx="2979420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9960" y="413808"/>
            <a:ext cx="8765540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453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402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763" y="1937704"/>
            <a:ext cx="1191768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763" y="5201392"/>
            <a:ext cx="1191768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7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960" y="2069042"/>
            <a:ext cx="587248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5160" y="2069042"/>
            <a:ext cx="587248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3/9/2018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6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413809"/>
            <a:ext cx="1191768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1760" y="1905318"/>
            <a:ext cx="584549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1760" y="2839085"/>
            <a:ext cx="5845492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95160" y="1905318"/>
            <a:ext cx="5874280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95160" y="2839085"/>
            <a:ext cx="587428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3/9/2018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92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3/9/2018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47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3/9/2018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627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518160"/>
            <a:ext cx="4456535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4280" y="1119082"/>
            <a:ext cx="6995160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760" y="2331720"/>
            <a:ext cx="4456535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3/9/2018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07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518160"/>
            <a:ext cx="4456535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74280" y="1119082"/>
            <a:ext cx="6995160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760" y="2331720"/>
            <a:ext cx="4456535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3/9/2018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09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36B61-649A-4EDD-BF2D-8D18F49DFD63}" type="datetimeFigureOut">
              <a:rPr lang="en-US" smtClean="0"/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4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474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6279981"/>
            <a:ext cx="13502114" cy="1281404"/>
            <a:chOff x="0" y="6338596"/>
            <a:chExt cx="13502114" cy="1281404"/>
          </a:xfrm>
        </p:grpSpPr>
        <p:sp>
          <p:nvSpPr>
            <p:cNvPr id="10" name="Rectangle 9"/>
            <p:cNvSpPr/>
            <p:nvPr/>
          </p:nvSpPr>
          <p:spPr>
            <a:xfrm>
              <a:off x="0" y="6338596"/>
              <a:ext cx="13502114" cy="1281404"/>
            </a:xfrm>
            <a:prstGeom prst="rect">
              <a:avLst/>
            </a:prstGeom>
            <a:solidFill>
              <a:srgbClr val="5856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1445" y="6387890"/>
              <a:ext cx="3113528" cy="1185640"/>
            </a:xfrm>
            <a:prstGeom prst="rect">
              <a:avLst/>
            </a:prstGeom>
            <a:effectLst/>
          </p:spPr>
        </p:pic>
      </p:grpSp>
      <p:sp>
        <p:nvSpPr>
          <p:cNvPr id="4" name="Content Placeholder 3"/>
          <p:cNvSpPr txBox="1">
            <a:spLocks/>
          </p:cNvSpPr>
          <p:nvPr/>
        </p:nvSpPr>
        <p:spPr>
          <a:xfrm>
            <a:off x="604159" y="263181"/>
            <a:ext cx="12360002" cy="5889050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0"/>
              </a:spcBef>
              <a:spcAft>
                <a:spcPts val="30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60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Restraint </a:t>
            </a:r>
            <a:r>
              <a:rPr lang="en-US" sz="60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exercised over one’s own impulses, emotions, or </a:t>
            </a:r>
            <a:r>
              <a:rPr lang="en-US" sz="60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desires</a:t>
            </a:r>
            <a:endParaRPr lang="en-US" sz="6000" b="1" dirty="0">
              <a:solidFill>
                <a:schemeClr val="bg1"/>
              </a:solidFill>
              <a:effectLst>
                <a:glow rad="114300">
                  <a:srgbClr val="5856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</a:endParaRPr>
          </a:p>
          <a:p>
            <a:pPr marL="685800" indent="-685800" algn="l">
              <a:spcBef>
                <a:spcPts val="0"/>
              </a:spcBef>
              <a:spcAft>
                <a:spcPts val="18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60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Anger</a:t>
            </a:r>
            <a:r>
              <a:rPr lang="en-US" sz="60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, rage, overeating, sexual promiscuity, </a:t>
            </a:r>
            <a:r>
              <a:rPr lang="en-US" sz="60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overspending</a:t>
            </a:r>
            <a:r>
              <a:rPr lang="en-US" sz="60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, and drunkenness are all dealt with in Scripture as sins before </a:t>
            </a:r>
            <a:r>
              <a:rPr lang="en-US" sz="60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God</a:t>
            </a:r>
            <a:endParaRPr lang="en-US" sz="6000" b="1" dirty="0">
              <a:solidFill>
                <a:schemeClr val="bg1"/>
              </a:solidFill>
              <a:effectLst>
                <a:glow rad="114300">
                  <a:srgbClr val="5856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604158" y="6561008"/>
            <a:ext cx="7047908" cy="8659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</a:rPr>
              <a:t>Self-control</a:t>
            </a:r>
            <a:endParaRPr lang="en-US" sz="6500" b="1" dirty="0">
              <a:ln w="15875">
                <a:noFill/>
              </a:ln>
              <a:solidFill>
                <a:schemeClr val="bg1"/>
              </a:solidFill>
              <a:effectLst>
                <a:glow rad="114300">
                  <a:srgbClr val="5856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567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6279981"/>
            <a:ext cx="13502114" cy="1281404"/>
            <a:chOff x="0" y="6338596"/>
            <a:chExt cx="13502114" cy="1281404"/>
          </a:xfrm>
        </p:grpSpPr>
        <p:sp>
          <p:nvSpPr>
            <p:cNvPr id="10" name="Rectangle 9"/>
            <p:cNvSpPr/>
            <p:nvPr/>
          </p:nvSpPr>
          <p:spPr>
            <a:xfrm>
              <a:off x="0" y="6338596"/>
              <a:ext cx="13502114" cy="1281404"/>
            </a:xfrm>
            <a:prstGeom prst="rect">
              <a:avLst/>
            </a:prstGeom>
            <a:solidFill>
              <a:srgbClr val="5856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1445" y="6387890"/>
              <a:ext cx="3113528" cy="1185640"/>
            </a:xfrm>
            <a:prstGeom prst="rect">
              <a:avLst/>
            </a:prstGeom>
            <a:effectLst/>
          </p:spPr>
        </p:pic>
      </p:grpSp>
      <p:sp>
        <p:nvSpPr>
          <p:cNvPr id="4" name="Content Placeholder 3"/>
          <p:cNvSpPr txBox="1">
            <a:spLocks/>
          </p:cNvSpPr>
          <p:nvPr/>
        </p:nvSpPr>
        <p:spPr>
          <a:xfrm>
            <a:off x="604159" y="263181"/>
            <a:ext cx="12840814" cy="5889050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0"/>
              </a:spcBef>
              <a:spcAft>
                <a:spcPts val="18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5500" b="1" dirty="0" smtClean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Naturally</a:t>
            </a:r>
            <a:r>
              <a:rPr lang="en-US" sz="55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, </a:t>
            </a:r>
            <a:r>
              <a:rPr lang="en-US" sz="55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we want </a:t>
            </a:r>
            <a:r>
              <a:rPr lang="en-US" sz="55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to get revenge, view lust-filled movies, and cheat to get ahead </a:t>
            </a:r>
          </a:p>
          <a:p>
            <a:pPr marL="685800" indent="-685800" algn="l">
              <a:spcBef>
                <a:spcPts val="0"/>
              </a:spcBef>
              <a:spcAft>
                <a:spcPts val="18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5500" b="1" dirty="0" smtClean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Naturally</a:t>
            </a:r>
            <a:r>
              <a:rPr lang="en-US" sz="55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, </a:t>
            </a:r>
            <a:r>
              <a:rPr lang="en-US" sz="55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we </a:t>
            </a:r>
            <a:r>
              <a:rPr lang="en-US" sz="55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desire to be sexually impure, to overeat, and to get irritated and angry </a:t>
            </a:r>
          </a:p>
          <a:p>
            <a:pPr marL="685800" indent="-685800" algn="l">
              <a:spcBef>
                <a:spcPts val="0"/>
              </a:spcBef>
              <a:spcAft>
                <a:spcPts val="6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5500" b="1" dirty="0" smtClean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Self-control </a:t>
            </a:r>
            <a:r>
              <a:rPr lang="en-US" sz="5500" b="1" dirty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is fighting off what is natural to your sinful nature </a:t>
            </a:r>
            <a:r>
              <a:rPr lang="en-US" sz="55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(flesh)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604158" y="6561008"/>
            <a:ext cx="7047908" cy="8659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</a:rPr>
              <a:t>Self-control</a:t>
            </a:r>
            <a:endParaRPr lang="en-US" sz="6500" b="1" dirty="0">
              <a:ln w="15875">
                <a:noFill/>
              </a:ln>
              <a:solidFill>
                <a:schemeClr val="bg1"/>
              </a:solidFill>
              <a:effectLst>
                <a:glow rad="114300">
                  <a:srgbClr val="5856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011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6279981"/>
            <a:ext cx="13502114" cy="1281404"/>
            <a:chOff x="0" y="6338596"/>
            <a:chExt cx="13502114" cy="1281404"/>
          </a:xfrm>
        </p:grpSpPr>
        <p:sp>
          <p:nvSpPr>
            <p:cNvPr id="10" name="Rectangle 9"/>
            <p:cNvSpPr/>
            <p:nvPr/>
          </p:nvSpPr>
          <p:spPr>
            <a:xfrm>
              <a:off x="0" y="6338596"/>
              <a:ext cx="13502114" cy="1281404"/>
            </a:xfrm>
            <a:prstGeom prst="rect">
              <a:avLst/>
            </a:prstGeom>
            <a:solidFill>
              <a:srgbClr val="5856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1445" y="6387890"/>
              <a:ext cx="3113528" cy="1185640"/>
            </a:xfrm>
            <a:prstGeom prst="rect">
              <a:avLst/>
            </a:prstGeom>
            <a:effectLst/>
          </p:spPr>
        </p:pic>
      </p:grpSp>
      <p:sp>
        <p:nvSpPr>
          <p:cNvPr id="4" name="Content Placeholder 3"/>
          <p:cNvSpPr txBox="1">
            <a:spLocks/>
          </p:cNvSpPr>
          <p:nvPr/>
        </p:nvSpPr>
        <p:spPr>
          <a:xfrm>
            <a:off x="604159" y="202221"/>
            <a:ext cx="12840814" cy="5889050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0"/>
              </a:spcBef>
              <a:spcAft>
                <a:spcPts val="6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53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Self-control </a:t>
            </a:r>
            <a:r>
              <a:rPr lang="en-US" sz="53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is controlling your emotions and thoughts when you feel wronged </a:t>
            </a:r>
          </a:p>
          <a:p>
            <a:pPr marL="685800" indent="-685800" algn="l">
              <a:spcBef>
                <a:spcPts val="0"/>
              </a:spcBef>
              <a:spcAft>
                <a:spcPts val="6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53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Indulgence </a:t>
            </a:r>
            <a:r>
              <a:rPr lang="en-US" sz="53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always feels good for awhile</a:t>
            </a:r>
          </a:p>
          <a:p>
            <a:pPr marL="685800" indent="-685800" algn="l">
              <a:spcBef>
                <a:spcPts val="0"/>
              </a:spcBef>
              <a:spcAft>
                <a:spcPts val="6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5300" b="1" u="sng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Proverbs 25:28</a:t>
            </a:r>
            <a:r>
              <a:rPr lang="en-US" sz="53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r>
              <a:rPr lang="en-US" sz="53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/>
            </a:r>
            <a:br>
              <a:rPr lang="en-US" sz="53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</a:br>
            <a:r>
              <a:rPr lang="en-US" sz="53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Whoever </a:t>
            </a:r>
            <a:r>
              <a:rPr lang="en-US" sz="53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has no rule over his own spirit Is like a city broken down, without walls</a:t>
            </a:r>
            <a:r>
              <a:rPr lang="en-US" sz="53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.</a:t>
            </a:r>
          </a:p>
          <a:p>
            <a:pPr marL="685800" indent="-685800" algn="l">
              <a:spcBef>
                <a:spcPts val="0"/>
              </a:spcBef>
              <a:spcAft>
                <a:spcPts val="6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53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T</a:t>
            </a:r>
            <a:r>
              <a:rPr lang="en-US" sz="53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o </a:t>
            </a:r>
            <a:r>
              <a:rPr lang="en-US" sz="53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be self-sacrificing, self-effacing, and self-denying 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604158" y="6561008"/>
            <a:ext cx="7047908" cy="8659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</a:rPr>
              <a:t>Self-control</a:t>
            </a:r>
            <a:endParaRPr lang="en-US" sz="6500" b="1" dirty="0">
              <a:ln w="15875">
                <a:noFill/>
              </a:ln>
              <a:solidFill>
                <a:schemeClr val="bg1"/>
              </a:solidFill>
              <a:effectLst>
                <a:glow rad="114300">
                  <a:srgbClr val="5856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564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6279981"/>
            <a:ext cx="13502114" cy="1281404"/>
            <a:chOff x="0" y="6338596"/>
            <a:chExt cx="13502114" cy="1281404"/>
          </a:xfrm>
        </p:grpSpPr>
        <p:sp>
          <p:nvSpPr>
            <p:cNvPr id="10" name="Rectangle 9"/>
            <p:cNvSpPr/>
            <p:nvPr/>
          </p:nvSpPr>
          <p:spPr>
            <a:xfrm>
              <a:off x="0" y="6338596"/>
              <a:ext cx="13502114" cy="1281404"/>
            </a:xfrm>
            <a:prstGeom prst="rect">
              <a:avLst/>
            </a:prstGeom>
            <a:solidFill>
              <a:srgbClr val="5856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1445" y="6387890"/>
              <a:ext cx="3113528" cy="1185640"/>
            </a:xfrm>
            <a:prstGeom prst="rect">
              <a:avLst/>
            </a:prstGeom>
            <a:effectLst/>
          </p:spPr>
        </p:pic>
      </p:grpSp>
      <p:sp>
        <p:nvSpPr>
          <p:cNvPr id="4" name="Content Placeholder 3"/>
          <p:cNvSpPr txBox="1">
            <a:spLocks/>
          </p:cNvSpPr>
          <p:nvPr/>
        </p:nvSpPr>
        <p:spPr>
          <a:xfrm>
            <a:off x="604159" y="202221"/>
            <a:ext cx="12840814" cy="5889050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0"/>
              </a:spcBef>
              <a:spcAft>
                <a:spcPts val="6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53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D</a:t>
            </a:r>
            <a:r>
              <a:rPr lang="en-US" sz="53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oes </a:t>
            </a:r>
            <a:r>
              <a:rPr lang="en-US" sz="53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not come naturally or merely by hard effort but </a:t>
            </a:r>
            <a:r>
              <a:rPr lang="en-US" sz="53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is </a:t>
            </a:r>
            <a:r>
              <a:rPr lang="en-US" sz="53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a product of the Spirit’s work in the believer’s </a:t>
            </a:r>
            <a:r>
              <a:rPr lang="en-US" sz="53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life </a:t>
            </a:r>
          </a:p>
          <a:p>
            <a:pPr marL="685800" indent="-685800" algn="l">
              <a:spcBef>
                <a:spcPts val="0"/>
              </a:spcBef>
              <a:spcAft>
                <a:spcPts val="6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53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You </a:t>
            </a:r>
            <a:r>
              <a:rPr lang="en-US" sz="53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can exercise this restraint by doing practical things </a:t>
            </a:r>
            <a:endParaRPr lang="en-US" sz="5300" b="1" dirty="0" smtClean="0">
              <a:solidFill>
                <a:schemeClr val="bg1"/>
              </a:solidFill>
              <a:effectLst>
                <a:glow rad="114300">
                  <a:srgbClr val="5856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</a:endParaRPr>
          </a:p>
          <a:p>
            <a:pPr marL="685800" indent="-685800" algn="l">
              <a:spcBef>
                <a:spcPts val="0"/>
              </a:spcBef>
              <a:spcAft>
                <a:spcPts val="6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5300" b="1" u="sng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Proverbs </a:t>
            </a:r>
            <a:r>
              <a:rPr lang="en-US" sz="5300" b="1" u="sng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29:18</a:t>
            </a:r>
            <a:r>
              <a:rPr lang="en-US" sz="53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r>
              <a:rPr lang="en-US" sz="53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/>
            </a:r>
            <a:br>
              <a:rPr lang="en-US" sz="53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</a:br>
            <a:r>
              <a:rPr lang="en-US" sz="53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Where </a:t>
            </a:r>
            <a:r>
              <a:rPr lang="en-US" sz="53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there is no vision/revelation, the </a:t>
            </a:r>
            <a:r>
              <a:rPr lang="en-US" sz="5300" b="1" dirty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people cast off </a:t>
            </a:r>
            <a:r>
              <a:rPr lang="en-US" sz="5300" b="1" dirty="0" smtClean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restraint</a:t>
            </a:r>
            <a:r>
              <a:rPr lang="en-US" sz="53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/perish</a:t>
            </a:r>
            <a:endParaRPr lang="en-US" sz="5300" b="1" dirty="0">
              <a:solidFill>
                <a:schemeClr val="bg1"/>
              </a:solidFill>
              <a:effectLst>
                <a:glow rad="114300">
                  <a:srgbClr val="5856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604158" y="6561008"/>
            <a:ext cx="7047908" cy="8659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</a:rPr>
              <a:t>Self-control</a:t>
            </a:r>
            <a:endParaRPr lang="en-US" sz="6500" b="1" dirty="0">
              <a:ln w="15875">
                <a:noFill/>
              </a:ln>
              <a:solidFill>
                <a:schemeClr val="bg1"/>
              </a:solidFill>
              <a:effectLst>
                <a:glow rad="114300">
                  <a:srgbClr val="5856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464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6279981"/>
            <a:ext cx="13502114" cy="1281404"/>
            <a:chOff x="0" y="6338596"/>
            <a:chExt cx="13502114" cy="1281404"/>
          </a:xfrm>
        </p:grpSpPr>
        <p:sp>
          <p:nvSpPr>
            <p:cNvPr id="14" name="Rectangle 13"/>
            <p:cNvSpPr/>
            <p:nvPr/>
          </p:nvSpPr>
          <p:spPr>
            <a:xfrm>
              <a:off x="0" y="6338596"/>
              <a:ext cx="13502114" cy="1281404"/>
            </a:xfrm>
            <a:prstGeom prst="rect">
              <a:avLst/>
            </a:prstGeom>
            <a:solidFill>
              <a:srgbClr val="5856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1445" y="6387890"/>
              <a:ext cx="3113528" cy="1185640"/>
            </a:xfrm>
            <a:prstGeom prst="rect">
              <a:avLst/>
            </a:prstGeom>
            <a:effectLst/>
          </p:spPr>
        </p:pic>
      </p:grpSp>
      <p:sp>
        <p:nvSpPr>
          <p:cNvPr id="8" name="Content Placeholder 3"/>
          <p:cNvSpPr txBox="1">
            <a:spLocks/>
          </p:cNvSpPr>
          <p:nvPr/>
        </p:nvSpPr>
        <p:spPr>
          <a:xfrm>
            <a:off x="580292" y="487680"/>
            <a:ext cx="13013788" cy="5996960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  <a:spcBef>
                <a:spcPts val="0"/>
              </a:spcBef>
              <a:buClr>
                <a:srgbClr val="92D050"/>
              </a:buClr>
              <a:buSzPct val="100000"/>
            </a:pPr>
            <a:r>
              <a:rPr lang="en-US" sz="5700" b="1" baseline="30000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63500" dist="63500" dir="2700000" algn="tl">
                    <a:schemeClr val="tx1">
                      <a:alpha val="60000"/>
                    </a:schemeClr>
                  </a:outerShdw>
                </a:effectLst>
              </a:rPr>
              <a:t>22</a:t>
            </a:r>
            <a:r>
              <a:rPr lang="en-US" sz="57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63500" dist="63500" dir="2700000" algn="tl">
                    <a:schemeClr val="tx1">
                      <a:alpha val="60000"/>
                    </a:schemeClr>
                  </a:outerShdw>
                </a:effectLst>
              </a:rPr>
              <a:t> But the fruit of the Spirit is love, joy, peace, patience, kindness, goodness, faithfulness, </a:t>
            </a:r>
            <a:r>
              <a:rPr lang="en-US" sz="5700" b="1" baseline="30000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63500" dist="63500" dir="2700000" algn="tl">
                    <a:schemeClr val="tx1">
                      <a:alpha val="60000"/>
                    </a:schemeClr>
                  </a:outerShdw>
                </a:effectLst>
              </a:rPr>
              <a:t>23</a:t>
            </a:r>
            <a:r>
              <a:rPr lang="en-US" sz="57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63500" dist="63500" dir="2700000" algn="tl">
                    <a:schemeClr val="tx1">
                      <a:alpha val="60000"/>
                    </a:schemeClr>
                  </a:outerShdw>
                </a:effectLst>
              </a:rPr>
              <a:t> gentleness and self-control. Against such things there is no law. </a:t>
            </a:r>
            <a:r>
              <a:rPr lang="en-US" sz="5700" b="1" baseline="30000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63500" dist="63500" dir="2700000" algn="tl">
                    <a:schemeClr val="tx1">
                      <a:alpha val="60000"/>
                    </a:schemeClr>
                  </a:outerShdw>
                </a:effectLst>
              </a:rPr>
              <a:t>24</a:t>
            </a:r>
            <a:r>
              <a:rPr lang="en-US" sz="57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63500" dist="635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r>
              <a:rPr lang="en-US" sz="5700" b="1" dirty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63500" dist="63500" dir="2700000" algn="tl">
                    <a:schemeClr val="tx1">
                      <a:alpha val="60000"/>
                    </a:schemeClr>
                  </a:outerShdw>
                </a:effectLst>
              </a:rPr>
              <a:t>Those who belong to Christ Jesus have crucified the sinful nature with its passions and desires</a:t>
            </a:r>
            <a:r>
              <a:rPr lang="en-US" sz="57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63500" dist="63500" dir="2700000" algn="tl">
                    <a:schemeClr val="tx1">
                      <a:alpha val="60000"/>
                    </a:schemeClr>
                  </a:outerShdw>
                </a:effectLst>
              </a:rPr>
              <a:t>.</a:t>
            </a:r>
            <a:endParaRPr lang="en-US" sz="5700" b="1" dirty="0">
              <a:solidFill>
                <a:schemeClr val="bg1"/>
              </a:solidFill>
              <a:effectLst>
                <a:glow rad="114300">
                  <a:srgbClr val="1F4E79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80292" y="6528350"/>
            <a:ext cx="7218005" cy="8659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</a:rPr>
              <a:t>Galatians </a:t>
            </a:r>
            <a:r>
              <a:rPr lang="en-US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</a:rPr>
              <a:t>5:19-24</a:t>
            </a:r>
            <a:endParaRPr lang="en-US" b="1" dirty="0">
              <a:ln w="15875">
                <a:noFill/>
              </a:ln>
              <a:solidFill>
                <a:schemeClr val="bg1"/>
              </a:solidFill>
              <a:effectLst>
                <a:glow rad="114300">
                  <a:srgbClr val="5856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632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6279981"/>
            <a:ext cx="13502114" cy="1281404"/>
            <a:chOff x="0" y="6338596"/>
            <a:chExt cx="13502114" cy="1281404"/>
          </a:xfrm>
        </p:grpSpPr>
        <p:sp>
          <p:nvSpPr>
            <p:cNvPr id="14" name="Rectangle 13"/>
            <p:cNvSpPr/>
            <p:nvPr/>
          </p:nvSpPr>
          <p:spPr>
            <a:xfrm>
              <a:off x="0" y="6338596"/>
              <a:ext cx="13502114" cy="1281404"/>
            </a:xfrm>
            <a:prstGeom prst="rect">
              <a:avLst/>
            </a:prstGeom>
            <a:solidFill>
              <a:srgbClr val="5856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1445" y="6387890"/>
              <a:ext cx="3113528" cy="1185640"/>
            </a:xfrm>
            <a:prstGeom prst="rect">
              <a:avLst/>
            </a:prstGeom>
            <a:effectLst/>
          </p:spPr>
        </p:pic>
      </p:grpSp>
      <p:sp>
        <p:nvSpPr>
          <p:cNvPr id="8" name="Content Placeholder 3"/>
          <p:cNvSpPr txBox="1">
            <a:spLocks/>
          </p:cNvSpPr>
          <p:nvPr/>
        </p:nvSpPr>
        <p:spPr>
          <a:xfrm>
            <a:off x="580292" y="531390"/>
            <a:ext cx="13013788" cy="5996960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  <a:spcBef>
                <a:spcPts val="0"/>
              </a:spcBef>
              <a:buClr>
                <a:srgbClr val="92D050"/>
              </a:buClr>
              <a:buSzPct val="100000"/>
            </a:pPr>
            <a:r>
              <a:rPr lang="en-US" sz="6000" b="1" baseline="30000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63500" dist="63500" dir="2700000" algn="tl">
                    <a:schemeClr val="tx1">
                      <a:alpha val="60000"/>
                    </a:schemeClr>
                  </a:outerShdw>
                </a:effectLst>
              </a:rPr>
              <a:t>3</a:t>
            </a:r>
            <a:r>
              <a:rPr lang="en-US" sz="60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63500" dist="63500" dir="2700000" algn="tl">
                    <a:schemeClr val="tx1">
                      <a:alpha val="60000"/>
                    </a:schemeClr>
                  </a:outerShdw>
                </a:effectLst>
              </a:rPr>
              <a:t> His divine power has given us everything we need for a godly life </a:t>
            </a:r>
            <a:r>
              <a:rPr lang="en-US" sz="6000" b="1" dirty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63500" dist="63500" dir="2700000" algn="tl">
                    <a:schemeClr val="tx1">
                      <a:alpha val="60000"/>
                    </a:schemeClr>
                  </a:outerShdw>
                </a:effectLst>
              </a:rPr>
              <a:t>through our knowledge of Him</a:t>
            </a:r>
            <a:r>
              <a:rPr lang="en-US" sz="60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63500" dist="63500" dir="2700000" algn="tl">
                    <a:schemeClr val="tx1">
                      <a:alpha val="60000"/>
                    </a:schemeClr>
                  </a:outerShdw>
                </a:effectLst>
              </a:rPr>
              <a:t> who called us by his own glory and goodness. </a:t>
            </a:r>
            <a:r>
              <a:rPr lang="en-US" sz="6000" b="1" baseline="30000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63500" dist="63500" dir="2700000" algn="tl">
                    <a:schemeClr val="tx1">
                      <a:alpha val="60000"/>
                    </a:schemeClr>
                  </a:outerShdw>
                </a:effectLst>
              </a:rPr>
              <a:t>4</a:t>
            </a:r>
            <a:r>
              <a:rPr lang="en-US" sz="60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63500" dist="63500" dir="2700000" algn="tl">
                    <a:schemeClr val="tx1">
                      <a:alpha val="60000"/>
                    </a:schemeClr>
                  </a:outerShdw>
                </a:effectLst>
              </a:rPr>
              <a:t> Through these he has given us his very great and precious promises, so that through them you </a:t>
            </a:r>
            <a:r>
              <a:rPr lang="en-US" sz="60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63500" dist="63500" dir="2700000" algn="tl">
                    <a:schemeClr val="tx1">
                      <a:alpha val="60000"/>
                    </a:schemeClr>
                  </a:outerShdw>
                </a:effectLst>
              </a:rPr>
              <a:t>may</a:t>
            </a:r>
            <a:endParaRPr lang="en-US" sz="6000" b="1" dirty="0">
              <a:solidFill>
                <a:schemeClr val="bg1"/>
              </a:solidFill>
              <a:effectLst>
                <a:glow rad="114300">
                  <a:srgbClr val="1F4E79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80292" y="6528350"/>
            <a:ext cx="7218005" cy="8659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</a:rPr>
              <a:t>2 </a:t>
            </a:r>
            <a:r>
              <a:rPr lang="en-US" b="1" dirty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</a:rPr>
              <a:t>Peter 1:3-4,8</a:t>
            </a:r>
            <a:endParaRPr lang="en-US" b="1" dirty="0">
              <a:ln w="15875">
                <a:noFill/>
              </a:ln>
              <a:solidFill>
                <a:schemeClr val="bg1"/>
              </a:solidFill>
              <a:effectLst>
                <a:glow rad="114300">
                  <a:srgbClr val="5856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872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6279981"/>
            <a:ext cx="13502114" cy="1281404"/>
            <a:chOff x="0" y="6338596"/>
            <a:chExt cx="13502114" cy="1281404"/>
          </a:xfrm>
        </p:grpSpPr>
        <p:sp>
          <p:nvSpPr>
            <p:cNvPr id="14" name="Rectangle 13"/>
            <p:cNvSpPr/>
            <p:nvPr/>
          </p:nvSpPr>
          <p:spPr>
            <a:xfrm>
              <a:off x="0" y="6338596"/>
              <a:ext cx="13502114" cy="1281404"/>
            </a:xfrm>
            <a:prstGeom prst="rect">
              <a:avLst/>
            </a:prstGeom>
            <a:solidFill>
              <a:srgbClr val="5856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1445" y="6387890"/>
              <a:ext cx="3113528" cy="1185640"/>
            </a:xfrm>
            <a:prstGeom prst="rect">
              <a:avLst/>
            </a:prstGeom>
            <a:effectLst/>
          </p:spPr>
        </p:pic>
      </p:grpSp>
      <p:sp>
        <p:nvSpPr>
          <p:cNvPr id="8" name="Content Placeholder 3"/>
          <p:cNvSpPr txBox="1">
            <a:spLocks/>
          </p:cNvSpPr>
          <p:nvPr/>
        </p:nvSpPr>
        <p:spPr>
          <a:xfrm>
            <a:off x="580292" y="487680"/>
            <a:ext cx="13013788" cy="5996960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  <a:spcBef>
                <a:spcPts val="0"/>
              </a:spcBef>
              <a:buClr>
                <a:srgbClr val="92D050"/>
              </a:buClr>
              <a:buSzPct val="100000"/>
            </a:pPr>
            <a:r>
              <a:rPr lang="en-US" sz="60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63500" dist="63500" dir="2700000" algn="tl">
                    <a:schemeClr val="tx1">
                      <a:alpha val="60000"/>
                    </a:schemeClr>
                  </a:outerShdw>
                </a:effectLst>
              </a:rPr>
              <a:t>participate in the divine nature and escape the corruption in the world caused by evil desires. … </a:t>
            </a:r>
            <a:r>
              <a:rPr lang="en-US" sz="6000" b="1" baseline="30000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63500" dist="63500" dir="2700000" algn="tl">
                    <a:schemeClr val="tx1">
                      <a:alpha val="60000"/>
                    </a:schemeClr>
                  </a:outerShdw>
                </a:effectLst>
              </a:rPr>
              <a:t>8</a:t>
            </a:r>
            <a:r>
              <a:rPr lang="en-US" sz="60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63500" dist="63500" dir="2700000" algn="tl">
                    <a:schemeClr val="tx1">
                      <a:alpha val="60000"/>
                    </a:schemeClr>
                  </a:outerShdw>
                </a:effectLst>
              </a:rPr>
              <a:t> For if you possess these qualities in increasing measure, </a:t>
            </a:r>
            <a:r>
              <a:rPr lang="en-US" sz="6000" b="1" dirty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63500" dist="63500" dir="2700000" algn="tl">
                    <a:schemeClr val="tx1">
                      <a:alpha val="60000"/>
                    </a:schemeClr>
                  </a:outerShdw>
                </a:effectLst>
              </a:rPr>
              <a:t>they will keep you from being ineffective and unproductive in your knowledge of our Lord Jesus Christ</a:t>
            </a:r>
            <a:r>
              <a:rPr lang="en-US" sz="60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63500" dist="63500" dir="2700000" algn="tl">
                    <a:schemeClr val="tx1">
                      <a:alpha val="60000"/>
                    </a:schemeClr>
                  </a:outerShdw>
                </a:effectLst>
              </a:rPr>
              <a:t>.</a:t>
            </a:r>
          </a:p>
          <a:p>
            <a:pPr algn="l">
              <a:lnSpc>
                <a:spcPct val="85000"/>
              </a:lnSpc>
              <a:spcBef>
                <a:spcPts val="0"/>
              </a:spcBef>
              <a:buClr>
                <a:srgbClr val="92D050"/>
              </a:buClr>
              <a:buSzPct val="100000"/>
            </a:pPr>
            <a:endParaRPr lang="en-US" sz="5700" b="1" dirty="0">
              <a:solidFill>
                <a:schemeClr val="bg1"/>
              </a:solidFill>
              <a:effectLst>
                <a:glow rad="114300">
                  <a:srgbClr val="1F4E79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80292" y="6528350"/>
            <a:ext cx="7218005" cy="8659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</a:rPr>
              <a:t>2 </a:t>
            </a:r>
            <a:r>
              <a:rPr lang="en-US" b="1" dirty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</a:rPr>
              <a:t>Peter 1:3-4,8</a:t>
            </a:r>
            <a:endParaRPr lang="en-US" b="1" dirty="0">
              <a:ln w="15875">
                <a:noFill/>
              </a:ln>
              <a:solidFill>
                <a:schemeClr val="bg1"/>
              </a:solidFill>
              <a:effectLst>
                <a:glow rad="114300">
                  <a:srgbClr val="5856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640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  <p:sp>
        <p:nvSpPr>
          <p:cNvPr id="3" name="Content Placeholder 3"/>
          <p:cNvSpPr txBox="1">
            <a:spLocks/>
          </p:cNvSpPr>
          <p:nvPr/>
        </p:nvSpPr>
        <p:spPr>
          <a:xfrm>
            <a:off x="2397867" y="5523373"/>
            <a:ext cx="9021866" cy="1106027"/>
          </a:xfrm>
          <a:prstGeom prst="rect">
            <a:avLst/>
          </a:prstGeom>
          <a:noFill/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360"/>
              </a:spcAft>
              <a:buClr>
                <a:srgbClr val="A6C9E8"/>
              </a:buClr>
              <a:buSzPct val="90000"/>
            </a:pPr>
            <a:r>
              <a:rPr lang="en-US" sz="6500" b="1" dirty="0" smtClean="0">
                <a:solidFill>
                  <a:schemeClr val="bg1"/>
                </a:solidFill>
                <a:effectLst>
                  <a:glow rad="114300">
                    <a:schemeClr val="tx1">
                      <a:alpha val="50000"/>
                    </a:schemeClr>
                  </a:glow>
                  <a:outerShdw blurRad="63500" dist="63500" dir="2700000" algn="tl">
                    <a:schemeClr val="tx1">
                      <a:alpha val="50000"/>
                    </a:schemeClr>
                  </a:outerShdw>
                </a:effectLst>
              </a:rPr>
              <a:t>Week </a:t>
            </a:r>
            <a:r>
              <a:rPr lang="en-US" sz="6500" b="1" dirty="0" smtClean="0">
                <a:solidFill>
                  <a:schemeClr val="bg1"/>
                </a:solidFill>
                <a:effectLst>
                  <a:glow rad="114300">
                    <a:schemeClr val="tx1">
                      <a:alpha val="50000"/>
                    </a:schemeClr>
                  </a:glow>
                  <a:outerShdw blurRad="63500" dist="63500" dir="2700000" algn="tl">
                    <a:schemeClr val="tx1">
                      <a:alpha val="50000"/>
                    </a:schemeClr>
                  </a:outerShdw>
                </a:effectLst>
              </a:rPr>
              <a:t>2: Fruit of the Spirit</a:t>
            </a:r>
            <a:endParaRPr lang="en-US" sz="6500" b="1" dirty="0">
              <a:solidFill>
                <a:schemeClr val="bg1"/>
              </a:solidFill>
              <a:effectLst>
                <a:glow rad="114300">
                  <a:schemeClr val="tx1">
                    <a:alpha val="50000"/>
                  </a:schemeClr>
                </a:glow>
                <a:outerShdw blurRad="63500" dist="63500" dir="2700000" algn="tl">
                  <a:schemeClr val="tx1">
                    <a:alpha val="50000"/>
                  </a:schemeClr>
                </a:outerShdw>
              </a:effectLst>
            </a:endParaRPr>
          </a:p>
          <a:p>
            <a:pPr algn="l">
              <a:spcBef>
                <a:spcPts val="0"/>
              </a:spcBef>
              <a:spcAft>
                <a:spcPts val="1360"/>
              </a:spcAft>
              <a:buClr>
                <a:srgbClr val="A6C9E8"/>
              </a:buClr>
              <a:buSzPct val="90000"/>
            </a:pPr>
            <a:endParaRPr lang="en-US" sz="5440" b="1" dirty="0">
              <a:solidFill>
                <a:schemeClr val="bg1"/>
              </a:solidFill>
              <a:effectLst>
                <a:glow rad="114300">
                  <a:srgbClr val="1F4E79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37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6279981"/>
            <a:ext cx="13502114" cy="1281404"/>
            <a:chOff x="0" y="6338596"/>
            <a:chExt cx="13502114" cy="1281404"/>
          </a:xfrm>
        </p:grpSpPr>
        <p:sp>
          <p:nvSpPr>
            <p:cNvPr id="6" name="Rectangle 5"/>
            <p:cNvSpPr/>
            <p:nvPr/>
          </p:nvSpPr>
          <p:spPr>
            <a:xfrm>
              <a:off x="0" y="6338596"/>
              <a:ext cx="13502114" cy="1281404"/>
            </a:xfrm>
            <a:prstGeom prst="rect">
              <a:avLst/>
            </a:prstGeom>
            <a:solidFill>
              <a:srgbClr val="5856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1445" y="6387890"/>
              <a:ext cx="3113528" cy="1185640"/>
            </a:xfrm>
            <a:prstGeom prst="rect">
              <a:avLst/>
            </a:prstGeom>
            <a:effectLst/>
          </p:spPr>
        </p:pic>
      </p:grpSp>
      <p:sp>
        <p:nvSpPr>
          <p:cNvPr id="9" name="Content Placeholder 3"/>
          <p:cNvSpPr txBox="1">
            <a:spLocks/>
          </p:cNvSpPr>
          <p:nvPr/>
        </p:nvSpPr>
        <p:spPr>
          <a:xfrm>
            <a:off x="597878" y="6369916"/>
            <a:ext cx="7156938" cy="1185640"/>
          </a:xfrm>
          <a:prstGeom prst="rect">
            <a:avLst/>
          </a:prstGeom>
          <a:noFill/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360"/>
              </a:spcAft>
              <a:buClr>
                <a:srgbClr val="A6C9E8"/>
              </a:buClr>
              <a:buSzPct val="90000"/>
            </a:pPr>
            <a:r>
              <a:rPr lang="en-US" sz="65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63500" dist="63500" dir="2700000" algn="tl">
                    <a:schemeClr val="tx1">
                      <a:alpha val="60000"/>
                    </a:schemeClr>
                  </a:outerShdw>
                </a:effectLst>
              </a:rPr>
              <a:t>Galatians </a:t>
            </a:r>
            <a:r>
              <a:rPr lang="en-US" sz="65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63500" dist="63500" dir="2700000" algn="tl">
                    <a:schemeClr val="tx1">
                      <a:alpha val="60000"/>
                    </a:schemeClr>
                  </a:outerShdw>
                </a:effectLst>
              </a:rPr>
              <a:t>5:16-24</a:t>
            </a:r>
            <a:endParaRPr lang="en-US" sz="5440" b="1" dirty="0">
              <a:solidFill>
                <a:schemeClr val="bg1"/>
              </a:solidFill>
              <a:effectLst>
                <a:glow rad="114300">
                  <a:srgbClr val="585600">
                    <a:alpha val="75000"/>
                  </a:srgbClr>
                </a:glow>
                <a:outerShdw blurRad="63500" dist="63500" dir="2700000" algn="tl">
                  <a:schemeClr val="tx1"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84553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6279981"/>
            <a:ext cx="13502114" cy="1281404"/>
            <a:chOff x="0" y="6338596"/>
            <a:chExt cx="13502114" cy="1281404"/>
          </a:xfrm>
        </p:grpSpPr>
        <p:sp>
          <p:nvSpPr>
            <p:cNvPr id="14" name="Rectangle 13"/>
            <p:cNvSpPr/>
            <p:nvPr/>
          </p:nvSpPr>
          <p:spPr>
            <a:xfrm>
              <a:off x="0" y="6338596"/>
              <a:ext cx="13502114" cy="1281404"/>
            </a:xfrm>
            <a:prstGeom prst="rect">
              <a:avLst/>
            </a:prstGeom>
            <a:solidFill>
              <a:srgbClr val="5856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1445" y="6387890"/>
              <a:ext cx="3113528" cy="1185640"/>
            </a:xfrm>
            <a:prstGeom prst="rect">
              <a:avLst/>
            </a:prstGeom>
            <a:effectLst/>
          </p:spPr>
        </p:pic>
      </p:grpSp>
      <p:sp>
        <p:nvSpPr>
          <p:cNvPr id="8" name="Content Placeholder 3"/>
          <p:cNvSpPr txBox="1">
            <a:spLocks/>
          </p:cNvSpPr>
          <p:nvPr/>
        </p:nvSpPr>
        <p:spPr>
          <a:xfrm>
            <a:off x="580292" y="267628"/>
            <a:ext cx="12921822" cy="6217012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  <a:spcBef>
                <a:spcPts val="0"/>
              </a:spcBef>
              <a:buClr>
                <a:srgbClr val="92D050"/>
              </a:buClr>
              <a:buSzPct val="100000"/>
            </a:pPr>
            <a:r>
              <a:rPr lang="en-US" sz="5500" b="1" baseline="30000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63500" dist="63500" dir="2700000" algn="tl">
                    <a:schemeClr val="tx1">
                      <a:alpha val="60000"/>
                    </a:schemeClr>
                  </a:outerShdw>
                </a:effectLst>
              </a:rPr>
              <a:t>19</a:t>
            </a:r>
            <a:r>
              <a:rPr lang="en-US" sz="55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63500" dist="63500" dir="2700000" algn="tl">
                    <a:schemeClr val="tx1">
                      <a:alpha val="60000"/>
                    </a:schemeClr>
                  </a:outerShdw>
                </a:effectLst>
              </a:rPr>
              <a:t> The </a:t>
            </a:r>
            <a:r>
              <a:rPr lang="en-US" sz="5500" b="1" dirty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63500" dist="63500" dir="2700000" algn="tl">
                    <a:schemeClr val="tx1">
                      <a:alpha val="60000"/>
                    </a:schemeClr>
                  </a:outerShdw>
                </a:effectLst>
              </a:rPr>
              <a:t>acts</a:t>
            </a:r>
            <a:r>
              <a:rPr lang="en-US" sz="55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63500" dist="63500" dir="2700000" algn="tl">
                    <a:schemeClr val="tx1">
                      <a:alpha val="60000"/>
                    </a:schemeClr>
                  </a:outerShdw>
                </a:effectLst>
              </a:rPr>
              <a:t> of the sinful nature are obvious: sexual immorality, impurity and debauchery; </a:t>
            </a:r>
            <a:r>
              <a:rPr lang="en-US" sz="5500" b="1" baseline="30000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63500" dist="63500" dir="2700000" algn="tl">
                    <a:schemeClr val="tx1">
                      <a:alpha val="60000"/>
                    </a:schemeClr>
                  </a:outerShdw>
                </a:effectLst>
              </a:rPr>
              <a:t>20</a:t>
            </a:r>
            <a:r>
              <a:rPr lang="en-US" sz="55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63500" dist="63500" dir="2700000" algn="tl">
                    <a:schemeClr val="tx1">
                      <a:alpha val="60000"/>
                    </a:schemeClr>
                  </a:outerShdw>
                </a:effectLst>
              </a:rPr>
              <a:t> idolatry and witchcraft; hatred, discord, jealousy, fits of rage, selfish ambition, dissensions, factions </a:t>
            </a:r>
            <a:r>
              <a:rPr lang="en-US" sz="5500" b="1" baseline="30000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63500" dist="63500" dir="2700000" algn="tl">
                    <a:schemeClr val="tx1">
                      <a:alpha val="60000"/>
                    </a:schemeClr>
                  </a:outerShdw>
                </a:effectLst>
              </a:rPr>
              <a:t>21</a:t>
            </a:r>
            <a:r>
              <a:rPr lang="en-US" sz="55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63500" dist="63500" dir="2700000" algn="tl">
                    <a:schemeClr val="tx1">
                      <a:alpha val="60000"/>
                    </a:schemeClr>
                  </a:outerShdw>
                </a:effectLst>
              </a:rPr>
              <a:t> and envy; drunkenness, orgies, and the like. I warn you, as I did before, that </a:t>
            </a:r>
            <a:r>
              <a:rPr lang="en-US" sz="5500" b="1" dirty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63500" dist="63500" dir="2700000" algn="tl">
                    <a:schemeClr val="tx1">
                      <a:alpha val="60000"/>
                    </a:schemeClr>
                  </a:outerShdw>
                </a:effectLst>
              </a:rPr>
              <a:t>those who live like this</a:t>
            </a:r>
            <a:r>
              <a:rPr lang="en-US" sz="55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63500" dist="63500" dir="2700000" algn="tl">
                    <a:schemeClr val="tx1">
                      <a:alpha val="60000"/>
                    </a:schemeClr>
                  </a:outerShdw>
                </a:effectLst>
              </a:rPr>
              <a:t> will not inherit the kingdom of God.</a:t>
            </a:r>
            <a:endParaRPr lang="en-US" sz="5500" b="1" dirty="0">
              <a:solidFill>
                <a:schemeClr val="bg1"/>
              </a:solidFill>
              <a:effectLst>
                <a:glow rad="114300">
                  <a:srgbClr val="1F4E79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80292" y="6528350"/>
            <a:ext cx="7218005" cy="8659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</a:rPr>
              <a:t>Galatians </a:t>
            </a:r>
            <a:r>
              <a:rPr lang="en-US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</a:rPr>
              <a:t>5:19-24</a:t>
            </a:r>
            <a:endParaRPr lang="en-US" b="1" dirty="0">
              <a:ln w="15875">
                <a:noFill/>
              </a:ln>
              <a:solidFill>
                <a:schemeClr val="bg1"/>
              </a:solidFill>
              <a:effectLst>
                <a:glow rad="114300">
                  <a:srgbClr val="5856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679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6279981"/>
            <a:ext cx="13502114" cy="1281404"/>
            <a:chOff x="0" y="6338596"/>
            <a:chExt cx="13502114" cy="1281404"/>
          </a:xfrm>
        </p:grpSpPr>
        <p:sp>
          <p:nvSpPr>
            <p:cNvPr id="14" name="Rectangle 13"/>
            <p:cNvSpPr/>
            <p:nvPr/>
          </p:nvSpPr>
          <p:spPr>
            <a:xfrm>
              <a:off x="0" y="6338596"/>
              <a:ext cx="13502114" cy="1281404"/>
            </a:xfrm>
            <a:prstGeom prst="rect">
              <a:avLst/>
            </a:prstGeom>
            <a:solidFill>
              <a:srgbClr val="5856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1445" y="6387890"/>
              <a:ext cx="3113528" cy="1185640"/>
            </a:xfrm>
            <a:prstGeom prst="rect">
              <a:avLst/>
            </a:prstGeom>
            <a:effectLst/>
          </p:spPr>
        </p:pic>
      </p:grpSp>
      <p:sp>
        <p:nvSpPr>
          <p:cNvPr id="8" name="Content Placeholder 3"/>
          <p:cNvSpPr txBox="1">
            <a:spLocks/>
          </p:cNvSpPr>
          <p:nvPr/>
        </p:nvSpPr>
        <p:spPr>
          <a:xfrm>
            <a:off x="580292" y="487680"/>
            <a:ext cx="13013788" cy="5996960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  <a:spcBef>
                <a:spcPts val="0"/>
              </a:spcBef>
              <a:buClr>
                <a:srgbClr val="92D050"/>
              </a:buClr>
              <a:buSzPct val="100000"/>
            </a:pPr>
            <a:r>
              <a:rPr lang="en-US" sz="5700" b="1" baseline="30000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63500" dist="63500" dir="2700000" algn="tl">
                    <a:schemeClr val="tx1">
                      <a:alpha val="60000"/>
                    </a:schemeClr>
                  </a:outerShdw>
                </a:effectLst>
              </a:rPr>
              <a:t>22</a:t>
            </a:r>
            <a:r>
              <a:rPr lang="en-US" sz="57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63500" dist="63500" dir="2700000" algn="tl">
                    <a:schemeClr val="tx1">
                      <a:alpha val="60000"/>
                    </a:schemeClr>
                  </a:outerShdw>
                </a:effectLst>
              </a:rPr>
              <a:t> But the </a:t>
            </a:r>
            <a:r>
              <a:rPr lang="en-US" sz="5700" b="1" dirty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63500" dist="63500" dir="2700000" algn="tl">
                    <a:schemeClr val="tx1">
                      <a:alpha val="60000"/>
                    </a:schemeClr>
                  </a:outerShdw>
                </a:effectLst>
              </a:rPr>
              <a:t>fruit</a:t>
            </a:r>
            <a:r>
              <a:rPr lang="en-US" sz="57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63500" dist="63500" dir="2700000" algn="tl">
                    <a:schemeClr val="tx1">
                      <a:alpha val="60000"/>
                    </a:schemeClr>
                  </a:outerShdw>
                </a:effectLst>
              </a:rPr>
              <a:t> of the Spirit is love, joy, peace, patience, kindness, goodness, faithfulness, </a:t>
            </a:r>
            <a:r>
              <a:rPr lang="en-US" sz="5700" b="1" baseline="30000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63500" dist="63500" dir="2700000" algn="tl">
                    <a:schemeClr val="tx1">
                      <a:alpha val="60000"/>
                    </a:schemeClr>
                  </a:outerShdw>
                </a:effectLst>
              </a:rPr>
              <a:t>23</a:t>
            </a:r>
            <a:r>
              <a:rPr lang="en-US" sz="57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63500" dist="63500" dir="2700000" algn="tl">
                    <a:schemeClr val="tx1">
                      <a:alpha val="60000"/>
                    </a:schemeClr>
                  </a:outerShdw>
                </a:effectLst>
              </a:rPr>
              <a:t> gentleness and self-control. Against such things there is no law. </a:t>
            </a:r>
            <a:r>
              <a:rPr lang="en-US" sz="5700" b="1" baseline="30000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63500" dist="63500" dir="2700000" algn="tl">
                    <a:schemeClr val="tx1">
                      <a:alpha val="60000"/>
                    </a:schemeClr>
                  </a:outerShdw>
                </a:effectLst>
              </a:rPr>
              <a:t>24</a:t>
            </a:r>
            <a:r>
              <a:rPr lang="en-US" sz="57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63500" dist="63500" dir="2700000" algn="tl">
                    <a:schemeClr val="tx1">
                      <a:alpha val="60000"/>
                    </a:schemeClr>
                  </a:outerShdw>
                </a:effectLst>
              </a:rPr>
              <a:t> Those who belong to Christ Jesus have crucified the sinful nature with its passions and desires.</a:t>
            </a:r>
            <a:endParaRPr lang="en-US" sz="5700" b="1" dirty="0">
              <a:solidFill>
                <a:schemeClr val="bg1"/>
              </a:solidFill>
              <a:effectLst>
                <a:glow rad="114300">
                  <a:srgbClr val="1F4E79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80292" y="6528350"/>
            <a:ext cx="7218005" cy="8659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</a:rPr>
              <a:t>Galatians </a:t>
            </a:r>
            <a:r>
              <a:rPr lang="en-US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</a:rPr>
              <a:t>5:19-24</a:t>
            </a:r>
            <a:endParaRPr lang="en-US" b="1" dirty="0">
              <a:ln w="15875">
                <a:noFill/>
              </a:ln>
              <a:solidFill>
                <a:schemeClr val="bg1"/>
              </a:solidFill>
              <a:effectLst>
                <a:glow rad="114300">
                  <a:srgbClr val="5856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007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6279981"/>
            <a:ext cx="13502114" cy="1281404"/>
            <a:chOff x="0" y="6338596"/>
            <a:chExt cx="13502114" cy="1281404"/>
          </a:xfrm>
        </p:grpSpPr>
        <p:sp>
          <p:nvSpPr>
            <p:cNvPr id="10" name="Rectangle 9"/>
            <p:cNvSpPr/>
            <p:nvPr/>
          </p:nvSpPr>
          <p:spPr>
            <a:xfrm>
              <a:off x="0" y="6338596"/>
              <a:ext cx="13502114" cy="1281404"/>
            </a:xfrm>
            <a:prstGeom prst="rect">
              <a:avLst/>
            </a:prstGeom>
            <a:solidFill>
              <a:srgbClr val="5856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1445" y="6387890"/>
              <a:ext cx="3113528" cy="1185640"/>
            </a:xfrm>
            <a:prstGeom prst="rect">
              <a:avLst/>
            </a:prstGeom>
            <a:effectLst/>
          </p:spPr>
        </p:pic>
      </p:grpSp>
      <p:sp>
        <p:nvSpPr>
          <p:cNvPr id="6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997167" y="6528350"/>
            <a:ext cx="6638570" cy="8659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</a:rPr>
              <a:t>Acts vs. Fruit</a:t>
            </a:r>
            <a:endParaRPr lang="en-US" b="1" dirty="0">
              <a:ln w="15875">
                <a:noFill/>
              </a:ln>
              <a:solidFill>
                <a:schemeClr val="bg1"/>
              </a:solidFill>
              <a:effectLst>
                <a:glow rad="114300">
                  <a:srgbClr val="5856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  <a:latin typeface="+mn-lt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895567" y="344461"/>
            <a:ext cx="12068593" cy="5889050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0"/>
              </a:spcBef>
              <a:spcAft>
                <a:spcPts val="30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60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Fruit </a:t>
            </a:r>
            <a:r>
              <a:rPr lang="en-US" sz="60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evokes a different image: from one of human responsibility to one of </a:t>
            </a:r>
            <a:r>
              <a:rPr lang="en-US" sz="6000" b="1" dirty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divine enablement</a:t>
            </a:r>
          </a:p>
          <a:p>
            <a:pPr marL="685800" indent="-685800" algn="l">
              <a:spcBef>
                <a:spcPts val="0"/>
              </a:spcBef>
              <a:spcAft>
                <a:spcPts val="18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60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The </a:t>
            </a:r>
            <a:r>
              <a:rPr lang="en-US" sz="60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Christian life is a life of </a:t>
            </a:r>
            <a:r>
              <a:rPr lang="en-US" sz="6000" b="1" dirty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consistent surrender </a:t>
            </a:r>
            <a:r>
              <a:rPr lang="en-US" sz="60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to the </a:t>
            </a:r>
            <a:r>
              <a:rPr lang="en-US" sz="60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Spirit</a:t>
            </a:r>
            <a:endParaRPr lang="en-US" sz="6000" b="1" dirty="0">
              <a:solidFill>
                <a:schemeClr val="bg1"/>
              </a:solidFill>
              <a:effectLst>
                <a:glow rad="114300">
                  <a:srgbClr val="5856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268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6279981"/>
            <a:ext cx="13502114" cy="1281404"/>
            <a:chOff x="0" y="6338596"/>
            <a:chExt cx="13502114" cy="1281404"/>
          </a:xfrm>
        </p:grpSpPr>
        <p:sp>
          <p:nvSpPr>
            <p:cNvPr id="10" name="Rectangle 9"/>
            <p:cNvSpPr/>
            <p:nvPr/>
          </p:nvSpPr>
          <p:spPr>
            <a:xfrm>
              <a:off x="0" y="6338596"/>
              <a:ext cx="13502114" cy="1281404"/>
            </a:xfrm>
            <a:prstGeom prst="rect">
              <a:avLst/>
            </a:prstGeom>
            <a:solidFill>
              <a:srgbClr val="5856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1445" y="6387890"/>
              <a:ext cx="3113528" cy="1185640"/>
            </a:xfrm>
            <a:prstGeom prst="rect">
              <a:avLst/>
            </a:prstGeom>
            <a:effectLst/>
          </p:spPr>
        </p:pic>
      </p:grpSp>
      <p:sp>
        <p:nvSpPr>
          <p:cNvPr id="6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997167" y="6528350"/>
            <a:ext cx="6638570" cy="8659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</a:rPr>
              <a:t>Acts vs. Fruit</a:t>
            </a:r>
            <a:endParaRPr lang="en-US" b="1" dirty="0">
              <a:ln w="15875">
                <a:noFill/>
              </a:ln>
              <a:solidFill>
                <a:schemeClr val="bg1"/>
              </a:solidFill>
              <a:effectLst>
                <a:glow rad="114300">
                  <a:srgbClr val="5856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  <a:latin typeface="+mn-lt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895567" y="263181"/>
            <a:ext cx="12068593" cy="5889050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0"/>
              </a:spcBef>
              <a:spcAft>
                <a:spcPts val="18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58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The </a:t>
            </a:r>
            <a:r>
              <a:rPr lang="en-US" sz="58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Spirit-filled person is not only effective in their work and witness, but also the quality of their personal life is </a:t>
            </a:r>
            <a:r>
              <a:rPr lang="en-US" sz="58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Spirit-filled</a:t>
            </a:r>
            <a:r>
              <a:rPr lang="en-US" sz="5800" b="1" i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!</a:t>
            </a:r>
            <a:r>
              <a:rPr lang="en-US" sz="58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endParaRPr lang="en-US" sz="5800" b="1" dirty="0">
              <a:solidFill>
                <a:schemeClr val="bg1"/>
              </a:solidFill>
              <a:effectLst>
                <a:glow rad="114300">
                  <a:srgbClr val="5856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</a:endParaRPr>
          </a:p>
          <a:p>
            <a:pPr marL="685800" indent="-685800" algn="l">
              <a:spcBef>
                <a:spcPts val="0"/>
              </a:spcBef>
              <a:spcAft>
                <a:spcPts val="18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58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The </a:t>
            </a:r>
            <a:r>
              <a:rPr lang="en-US" sz="58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fruit of the Spirit puts God’s </a:t>
            </a:r>
            <a:r>
              <a:rPr lang="en-US" sz="5800" b="1" dirty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character</a:t>
            </a:r>
            <a:r>
              <a:rPr lang="en-US" sz="58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on display. The gifts of the Spirit put God’s </a:t>
            </a:r>
            <a:r>
              <a:rPr lang="en-US" sz="5800" b="1" dirty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power</a:t>
            </a:r>
            <a:r>
              <a:rPr lang="en-US" sz="58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on display</a:t>
            </a:r>
          </a:p>
        </p:txBody>
      </p:sp>
    </p:spTree>
    <p:extLst>
      <p:ext uri="{BB962C8B-B14F-4D97-AF65-F5344CB8AC3E}">
        <p14:creationId xmlns:p14="http://schemas.microsoft.com/office/powerpoint/2010/main" val="106137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6279981"/>
            <a:ext cx="13502114" cy="1281404"/>
            <a:chOff x="0" y="6338596"/>
            <a:chExt cx="13502114" cy="1281404"/>
          </a:xfrm>
        </p:grpSpPr>
        <p:sp>
          <p:nvSpPr>
            <p:cNvPr id="10" name="Rectangle 9"/>
            <p:cNvSpPr/>
            <p:nvPr/>
          </p:nvSpPr>
          <p:spPr>
            <a:xfrm>
              <a:off x="0" y="6338596"/>
              <a:ext cx="13502114" cy="1281404"/>
            </a:xfrm>
            <a:prstGeom prst="rect">
              <a:avLst/>
            </a:prstGeom>
            <a:solidFill>
              <a:srgbClr val="5856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1445" y="6387890"/>
              <a:ext cx="3113528" cy="1185640"/>
            </a:xfrm>
            <a:prstGeom prst="rect">
              <a:avLst/>
            </a:prstGeom>
            <a:effectLst/>
          </p:spPr>
        </p:pic>
      </p:grpSp>
      <p:sp>
        <p:nvSpPr>
          <p:cNvPr id="6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604158" y="6561008"/>
            <a:ext cx="7047908" cy="8659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</a:rPr>
              <a:t>Love</a:t>
            </a:r>
            <a:endParaRPr lang="en-US" sz="6500" b="1" dirty="0">
              <a:ln w="15875">
                <a:noFill/>
              </a:ln>
              <a:solidFill>
                <a:schemeClr val="bg1"/>
              </a:solidFill>
              <a:effectLst>
                <a:glow rad="114300">
                  <a:srgbClr val="5856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  <a:latin typeface="+mn-lt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587829" y="263181"/>
            <a:ext cx="12857144" cy="5889050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  <a:spcBef>
                <a:spcPts val="0"/>
              </a:spcBef>
              <a:spcAft>
                <a:spcPts val="2400"/>
              </a:spcAft>
              <a:buClr>
                <a:srgbClr val="FFFF99"/>
              </a:buClr>
              <a:buSzPct val="90000"/>
            </a:pPr>
            <a:r>
              <a:rPr lang="en-US" sz="4800" b="1" u="sng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1 </a:t>
            </a:r>
            <a:r>
              <a:rPr lang="en-US" sz="4800" b="1" u="sng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Corinthians 13:1-2</a:t>
            </a:r>
            <a:r>
              <a:rPr lang="en-US" sz="35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(NASB) </a:t>
            </a:r>
            <a:r>
              <a:rPr lang="en-US" sz="4800" b="1" baseline="30000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1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If I speak with the tongues of men and of angels, but do not have love, 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I </a:t>
            </a:r>
            <a:r>
              <a:rPr lang="en-US" sz="48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have become a noisy gong or a clanging cymbal. </a:t>
            </a:r>
            <a:r>
              <a:rPr lang="en-US" sz="4800" b="1" baseline="30000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2</a:t>
            </a:r>
            <a:r>
              <a:rPr lang="en-US" sz="48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If I have the gift of prophecy, and know all mysteries and all knowledge; and if I have all faith, so as to remove mountains, but do not have love, I am nothing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.</a:t>
            </a:r>
            <a:endParaRPr lang="en-US" sz="4800" b="1" dirty="0">
              <a:solidFill>
                <a:schemeClr val="bg1"/>
              </a:solidFill>
              <a:effectLst>
                <a:glow rad="114300">
                  <a:srgbClr val="5856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</a:endParaRPr>
          </a:p>
          <a:p>
            <a:pPr algn="l">
              <a:lnSpc>
                <a:spcPct val="85000"/>
              </a:lnSpc>
              <a:spcBef>
                <a:spcPts val="0"/>
              </a:spcBef>
              <a:buClr>
                <a:srgbClr val="FFFF99"/>
              </a:buClr>
              <a:buSzPct val="90000"/>
            </a:pPr>
            <a:r>
              <a:rPr lang="en-US" sz="4800" b="1" u="sng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1 </a:t>
            </a:r>
            <a:r>
              <a:rPr lang="en-US" sz="4800" b="1" u="sng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Corinthians 14:1</a:t>
            </a:r>
            <a:r>
              <a:rPr lang="en-US" sz="35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(NASB) 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</a:br>
            <a:r>
              <a:rPr lang="en-US" sz="4800" b="1" dirty="0" smtClean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Pursue </a:t>
            </a:r>
            <a:r>
              <a:rPr lang="en-US" sz="4800" b="1" dirty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love</a:t>
            </a:r>
            <a:r>
              <a:rPr lang="en-US" sz="48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, yet desire earnestly spiritual 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gifts…</a:t>
            </a:r>
            <a:endParaRPr lang="en-US" sz="4800" b="1" dirty="0">
              <a:solidFill>
                <a:schemeClr val="bg1"/>
              </a:solidFill>
              <a:effectLst>
                <a:glow rad="114300">
                  <a:srgbClr val="5856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</a:endParaRPr>
          </a:p>
          <a:p>
            <a:pPr algn="l">
              <a:spcBef>
                <a:spcPts val="0"/>
              </a:spcBef>
              <a:spcAft>
                <a:spcPts val="1800"/>
              </a:spcAft>
              <a:buClr>
                <a:srgbClr val="FFFF99"/>
              </a:buClr>
              <a:buSzPct val="90000"/>
            </a:pPr>
            <a:endParaRPr lang="en-US" sz="5800" b="1" dirty="0">
              <a:solidFill>
                <a:schemeClr val="bg1"/>
              </a:solidFill>
              <a:effectLst>
                <a:glow rad="114300">
                  <a:srgbClr val="5856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135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6279981"/>
            <a:ext cx="13502114" cy="1281404"/>
            <a:chOff x="0" y="6338596"/>
            <a:chExt cx="13502114" cy="1281404"/>
          </a:xfrm>
        </p:grpSpPr>
        <p:sp>
          <p:nvSpPr>
            <p:cNvPr id="10" name="Rectangle 9"/>
            <p:cNvSpPr/>
            <p:nvPr/>
          </p:nvSpPr>
          <p:spPr>
            <a:xfrm>
              <a:off x="0" y="6338596"/>
              <a:ext cx="13502114" cy="1281404"/>
            </a:xfrm>
            <a:prstGeom prst="rect">
              <a:avLst/>
            </a:prstGeom>
            <a:solidFill>
              <a:srgbClr val="5856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1445" y="6387890"/>
              <a:ext cx="3113528" cy="1185640"/>
            </a:xfrm>
            <a:prstGeom prst="rect">
              <a:avLst/>
            </a:prstGeom>
            <a:effectLst/>
          </p:spPr>
        </p:pic>
      </p:grpSp>
      <p:sp>
        <p:nvSpPr>
          <p:cNvPr id="4" name="Content Placeholder 3"/>
          <p:cNvSpPr txBox="1">
            <a:spLocks/>
          </p:cNvSpPr>
          <p:nvPr/>
        </p:nvSpPr>
        <p:spPr>
          <a:xfrm>
            <a:off x="342901" y="230523"/>
            <a:ext cx="13474700" cy="5889050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FFFF99"/>
              </a:buClr>
              <a:buSzPct val="90000"/>
            </a:pPr>
            <a:r>
              <a:rPr lang="en-US" sz="45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       </a:t>
            </a:r>
            <a:r>
              <a:rPr lang="en-US" sz="4500" b="1" dirty="0" smtClean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It </a:t>
            </a:r>
            <a:r>
              <a:rPr lang="en-US" sz="4500" b="1" dirty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regulates all the preceding fruit </a:t>
            </a:r>
            <a:r>
              <a:rPr lang="en-US" sz="45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of </a:t>
            </a:r>
            <a:r>
              <a:rPr lang="en-US" sz="45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the Spirit: 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4500" b="1" dirty="0" smtClean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Love</a:t>
            </a:r>
            <a:r>
              <a:rPr lang="en-US" sz="45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r>
              <a:rPr lang="en-US" sz="45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w/out restraint becomes </a:t>
            </a:r>
            <a:r>
              <a:rPr lang="en-US" sz="45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passion (selfishness)</a:t>
            </a:r>
            <a:endParaRPr lang="en-US" sz="4500" b="1" dirty="0">
              <a:solidFill>
                <a:schemeClr val="bg1"/>
              </a:solidFill>
              <a:effectLst>
                <a:glow rad="114300">
                  <a:srgbClr val="5856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</a:endParaRP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4500" b="1" dirty="0" smtClean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Joy</a:t>
            </a:r>
            <a:r>
              <a:rPr lang="en-US" sz="45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r>
              <a:rPr lang="en-US" sz="45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taken to excess is shallow silliness 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4500" b="1" dirty="0" smtClean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Peace</a:t>
            </a:r>
            <a:r>
              <a:rPr lang="en-US" sz="45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r>
              <a:rPr lang="en-US" sz="45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becomes apathy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4500" b="1" dirty="0" smtClean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Patience</a:t>
            </a:r>
            <a:r>
              <a:rPr lang="en-US" sz="45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r>
              <a:rPr lang="en-US" sz="45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becomes idleness 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4500" b="1" dirty="0" smtClean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Kindness</a:t>
            </a:r>
            <a:r>
              <a:rPr lang="en-US" sz="45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r>
              <a:rPr lang="en-US" sz="45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becomes flirting 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4500" b="1" dirty="0" smtClean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Goodness</a:t>
            </a:r>
            <a:r>
              <a:rPr lang="en-US" sz="45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r>
              <a:rPr lang="en-US" sz="45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becomes self-serving 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4500" b="1" dirty="0" smtClean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Faith</a:t>
            </a:r>
            <a:r>
              <a:rPr lang="en-US" sz="45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without any reason </a:t>
            </a:r>
            <a:r>
              <a:rPr lang="en-US" sz="45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becomes blind superstition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4500" b="1" dirty="0" smtClean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Gentleness</a:t>
            </a:r>
            <a:r>
              <a:rPr lang="en-US" sz="45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r>
              <a:rPr lang="en-US" sz="45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becomes weakness/timidity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604158" y="6561008"/>
            <a:ext cx="7047908" cy="8659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</a:rPr>
              <a:t>Self-control</a:t>
            </a:r>
            <a:endParaRPr lang="en-US" sz="6500" b="1" dirty="0">
              <a:ln w="15875">
                <a:noFill/>
              </a:ln>
              <a:solidFill>
                <a:schemeClr val="bg1"/>
              </a:solidFill>
              <a:effectLst>
                <a:glow rad="114300">
                  <a:srgbClr val="5856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316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11475</TotalTime>
  <Words>652</Words>
  <Application>Microsoft Office PowerPoint</Application>
  <PresentationFormat>Custom</PresentationFormat>
  <Paragraphs>52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Shawn McCracken</cp:lastModifiedBy>
  <cp:revision>607</cp:revision>
  <dcterms:created xsi:type="dcterms:W3CDTF">2016-11-29T14:13:56Z</dcterms:created>
  <dcterms:modified xsi:type="dcterms:W3CDTF">2018-03-09T15:48:57Z</dcterms:modified>
</cp:coreProperties>
</file>