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78" r:id="rId2"/>
    <p:sldId id="584" r:id="rId3"/>
    <p:sldId id="281" r:id="rId4"/>
    <p:sldId id="527" r:id="rId5"/>
    <p:sldId id="567" r:id="rId6"/>
    <p:sldId id="568" r:id="rId7"/>
    <p:sldId id="569" r:id="rId8"/>
    <p:sldId id="570" r:id="rId9"/>
    <p:sldId id="572" r:id="rId10"/>
    <p:sldId id="573" r:id="rId11"/>
    <p:sldId id="574" r:id="rId12"/>
    <p:sldId id="575" r:id="rId13"/>
    <p:sldId id="576" r:id="rId14"/>
    <p:sldId id="577" r:id="rId15"/>
    <p:sldId id="578" r:id="rId16"/>
    <p:sldId id="579" r:id="rId17"/>
    <p:sldId id="580" r:id="rId18"/>
    <p:sldId id="581" r:id="rId19"/>
    <p:sldId id="582" r:id="rId20"/>
    <p:sldId id="583" r:id="rId21"/>
  </p:sldIdLst>
  <p:sldSz cx="13817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585600"/>
    <a:srgbClr val="FFFFA7"/>
    <a:srgbClr val="706D00"/>
    <a:srgbClr val="9E9A00"/>
    <a:srgbClr val="868889"/>
    <a:srgbClr val="858688"/>
    <a:srgbClr val="5D5D5D"/>
    <a:srgbClr val="A2A27C"/>
    <a:srgbClr val="848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78985" autoAdjust="0"/>
  </p:normalViewPr>
  <p:slideViewPr>
    <p:cSldViewPr snapToGrid="0">
      <p:cViewPr varScale="1">
        <p:scale>
          <a:sx n="90" d="100"/>
          <a:sy n="90" d="100"/>
        </p:scale>
        <p:origin x="120" y="3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5328-581D-4DCE-B68F-8ADFF12DDC7B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AE8D0-8B7D-4444-BBCD-7D73020A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2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272011"/>
            <a:ext cx="1036320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3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0" y="413808"/>
            <a:ext cx="2979420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13808"/>
            <a:ext cx="8765540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5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0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3" y="1937704"/>
            <a:ext cx="1191768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3" y="5201392"/>
            <a:ext cx="1191768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6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13809"/>
            <a:ext cx="1191768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0" y="1905318"/>
            <a:ext cx="584549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0" y="2839085"/>
            <a:ext cx="5845492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1905318"/>
            <a:ext cx="5874280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2839085"/>
            <a:ext cx="587428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2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19082"/>
            <a:ext cx="6995160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0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19082"/>
            <a:ext cx="6995160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9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6B61-649A-4EDD-BF2D-8D18F49DFD63}" type="datetimeFigureOut">
              <a:rPr lang="en-US" smtClean="0"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4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7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 txBox="1">
            <a:spLocks/>
          </p:cNvSpPr>
          <p:nvPr/>
        </p:nvSpPr>
        <p:spPr>
          <a:xfrm>
            <a:off x="548640" y="366284"/>
            <a:ext cx="12896333" cy="588905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</a:pPr>
            <a:r>
              <a:rPr lang="en-US" sz="59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9 </a:t>
            </a:r>
            <a:r>
              <a:rPr lang="en-US" sz="59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Let us not become weary in doing </a:t>
            </a:r>
            <a:r>
              <a:rPr lang="en-US" sz="59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good</a:t>
            </a:r>
            <a:r>
              <a:rPr lang="en-US" sz="59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endParaRPr lang="en-US" sz="5900" b="1" dirty="0"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</a:pPr>
            <a:r>
              <a:rPr lang="en-US" sz="59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We </a:t>
            </a:r>
            <a:r>
              <a:rPr lang="en-US" sz="59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get </a:t>
            </a:r>
            <a:r>
              <a:rPr lang="en-US" sz="59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tired</a:t>
            </a:r>
            <a:r>
              <a:rPr lang="en-US" sz="59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/ distracted</a:t>
            </a:r>
          </a:p>
          <a:p>
            <a:pPr marL="685800" indent="-685800" algn="l"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9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When </a:t>
            </a:r>
            <a:r>
              <a:rPr lang="en-US" sz="59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we aren’t relying on the Spirit</a:t>
            </a:r>
          </a:p>
          <a:p>
            <a:pPr marL="685800" indent="-685800" algn="l"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9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When </a:t>
            </a:r>
            <a:r>
              <a:rPr lang="en-US" sz="59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hardships happen</a:t>
            </a:r>
          </a:p>
          <a:p>
            <a:pPr marL="685800" indent="-685800" algn="l"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9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When </a:t>
            </a:r>
            <a:r>
              <a:rPr lang="en-US" sz="59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we </a:t>
            </a:r>
            <a:r>
              <a:rPr lang="en-US" sz="59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don’t get what WE want</a:t>
            </a:r>
          </a:p>
          <a:p>
            <a:pPr marL="685800" indent="-685800" algn="l"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9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When </a:t>
            </a:r>
            <a:r>
              <a:rPr lang="en-US" sz="59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we are not recognized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6279981"/>
            <a:ext cx="13502114" cy="1281404"/>
            <a:chOff x="0" y="6338596"/>
            <a:chExt cx="13502114" cy="1281404"/>
          </a:xfrm>
        </p:grpSpPr>
        <p:sp>
          <p:nvSpPr>
            <p:cNvPr id="10" name="Rectangle 9"/>
            <p:cNvSpPr/>
            <p:nvPr/>
          </p:nvSpPr>
          <p:spPr>
            <a:xfrm>
              <a:off x="0" y="6338596"/>
              <a:ext cx="13502114" cy="1281404"/>
            </a:xfrm>
            <a:prstGeom prst="rect">
              <a:avLst/>
            </a:prstGeom>
            <a:solidFill>
              <a:srgbClr val="585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445" y="6387890"/>
              <a:ext cx="3113528" cy="1185640"/>
            </a:xfrm>
            <a:prstGeom prst="rect">
              <a:avLst/>
            </a:prstGeom>
            <a:effectLst/>
          </p:spPr>
        </p:pic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48640" y="6528350"/>
            <a:ext cx="7087097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dirty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Galatians 6:7-10</a:t>
            </a:r>
          </a:p>
        </p:txBody>
      </p:sp>
    </p:spTree>
    <p:extLst>
      <p:ext uri="{BB962C8B-B14F-4D97-AF65-F5344CB8AC3E}">
        <p14:creationId xmlns:p14="http://schemas.microsoft.com/office/powerpoint/2010/main" val="233559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 txBox="1">
            <a:spLocks/>
          </p:cNvSpPr>
          <p:nvPr/>
        </p:nvSpPr>
        <p:spPr>
          <a:xfrm>
            <a:off x="548640" y="366284"/>
            <a:ext cx="12896333" cy="588905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</a:pPr>
            <a:r>
              <a:rPr lang="en-US" sz="59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9 </a:t>
            </a:r>
            <a:r>
              <a:rPr lang="en-US" sz="59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Let us not become weary in doing </a:t>
            </a:r>
            <a:r>
              <a:rPr lang="en-US" sz="59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good</a:t>
            </a:r>
            <a:r>
              <a:rPr lang="en-US" sz="59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endParaRPr lang="en-US" sz="5900" b="1" dirty="0"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algn="l"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</a:pPr>
            <a:r>
              <a:rPr lang="en-US" sz="59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We </a:t>
            </a:r>
            <a:r>
              <a:rPr lang="en-US" sz="59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get </a:t>
            </a:r>
            <a:r>
              <a:rPr lang="en-US" sz="59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bored</a:t>
            </a:r>
            <a:r>
              <a:rPr lang="en-US" sz="59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/ </a:t>
            </a:r>
            <a:r>
              <a:rPr lang="en-US" sz="59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distracted</a:t>
            </a:r>
          </a:p>
          <a:p>
            <a:pPr marL="685800" indent="-685800" algn="l"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100" b="1" u="sng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 </a:t>
            </a:r>
            <a:r>
              <a:rPr lang="en-US" sz="5100" b="1" u="sng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John 2:16</a:t>
            </a:r>
            <a:r>
              <a:rPr lang="en-US" sz="51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(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NLT) </a:t>
            </a:r>
            <a:r>
              <a:rPr lang="en-US" sz="51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For </a:t>
            </a:r>
            <a:r>
              <a:rPr lang="en-US" sz="51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the world offers only a craving for physical pleasure, a craving for everything we see, and pride in our achievements and possessions. These are not from the Father, but are from this world.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6279981"/>
            <a:ext cx="13502114" cy="1281404"/>
            <a:chOff x="0" y="6338596"/>
            <a:chExt cx="13502114" cy="1281404"/>
          </a:xfrm>
        </p:grpSpPr>
        <p:sp>
          <p:nvSpPr>
            <p:cNvPr id="10" name="Rectangle 9"/>
            <p:cNvSpPr/>
            <p:nvPr/>
          </p:nvSpPr>
          <p:spPr>
            <a:xfrm>
              <a:off x="0" y="6338596"/>
              <a:ext cx="13502114" cy="1281404"/>
            </a:xfrm>
            <a:prstGeom prst="rect">
              <a:avLst/>
            </a:prstGeom>
            <a:solidFill>
              <a:srgbClr val="585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445" y="6387890"/>
              <a:ext cx="3113528" cy="1185640"/>
            </a:xfrm>
            <a:prstGeom prst="rect">
              <a:avLst/>
            </a:prstGeom>
            <a:effectLst/>
          </p:spPr>
        </p:pic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48640" y="6528350"/>
            <a:ext cx="7087097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dirty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Galatians 6:7-10</a:t>
            </a:r>
          </a:p>
        </p:txBody>
      </p:sp>
    </p:spTree>
    <p:extLst>
      <p:ext uri="{BB962C8B-B14F-4D97-AF65-F5344CB8AC3E}">
        <p14:creationId xmlns:p14="http://schemas.microsoft.com/office/powerpoint/2010/main" val="42593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 txBox="1">
            <a:spLocks/>
          </p:cNvSpPr>
          <p:nvPr/>
        </p:nvSpPr>
        <p:spPr>
          <a:xfrm>
            <a:off x="548640" y="366284"/>
            <a:ext cx="12896333" cy="588905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</a:pPr>
            <a:r>
              <a:rPr lang="en-US" sz="59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9 </a:t>
            </a:r>
            <a:r>
              <a:rPr lang="en-US" sz="59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Let us not become weary in doing </a:t>
            </a:r>
            <a:r>
              <a:rPr lang="en-US" sz="59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good</a:t>
            </a:r>
            <a:r>
              <a:rPr lang="en-US" sz="59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endParaRPr lang="en-US" sz="5900" b="1" dirty="0"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</a:pPr>
            <a:r>
              <a:rPr lang="en-US" sz="59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We </a:t>
            </a:r>
            <a:r>
              <a:rPr lang="en-US" sz="59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get </a:t>
            </a:r>
            <a:r>
              <a:rPr lang="en-US" sz="59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busy</a:t>
            </a:r>
            <a:r>
              <a:rPr lang="en-US" sz="59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/ </a:t>
            </a:r>
            <a:r>
              <a:rPr lang="en-US" sz="59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distracted</a:t>
            </a:r>
          </a:p>
          <a:p>
            <a:pPr marL="685800" indent="-685800" algn="l"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3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Martha</a:t>
            </a:r>
            <a:endParaRPr lang="en-US" sz="5300" b="1" dirty="0"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marL="685800" indent="-685800" algn="l">
              <a:spcBef>
                <a:spcPts val="0"/>
              </a:spcBef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300" b="1" u="sng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 Samuel 3:1,7</a:t>
            </a:r>
            <a:r>
              <a:rPr lang="en-US" sz="53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53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</a:t>
            </a:r>
            <a:r>
              <a:rPr lang="en-US" sz="53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The boy </a:t>
            </a:r>
            <a:r>
              <a:rPr lang="en-US" sz="53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Samuel ministered before the </a:t>
            </a:r>
            <a:r>
              <a:rPr lang="en-US" sz="53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Lord</a:t>
            </a:r>
            <a:r>
              <a:rPr lang="en-US" sz="53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…</a:t>
            </a:r>
            <a:endParaRPr lang="en-US" sz="5300" b="1" dirty="0"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279981"/>
            <a:ext cx="13502114" cy="1281404"/>
            <a:chOff x="0" y="6338596"/>
            <a:chExt cx="13502114" cy="1281404"/>
          </a:xfrm>
        </p:grpSpPr>
        <p:sp>
          <p:nvSpPr>
            <p:cNvPr id="10" name="Rectangle 9"/>
            <p:cNvSpPr/>
            <p:nvPr/>
          </p:nvSpPr>
          <p:spPr>
            <a:xfrm>
              <a:off x="0" y="6338596"/>
              <a:ext cx="13502114" cy="1281404"/>
            </a:xfrm>
            <a:prstGeom prst="rect">
              <a:avLst/>
            </a:prstGeom>
            <a:solidFill>
              <a:srgbClr val="585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445" y="6387890"/>
              <a:ext cx="3113528" cy="1185640"/>
            </a:xfrm>
            <a:prstGeom prst="rect">
              <a:avLst/>
            </a:prstGeom>
            <a:effectLst/>
          </p:spPr>
        </p:pic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48640" y="6528350"/>
            <a:ext cx="7087097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dirty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Galatians 6:7-10</a:t>
            </a:r>
          </a:p>
        </p:txBody>
      </p:sp>
    </p:spTree>
    <p:extLst>
      <p:ext uri="{BB962C8B-B14F-4D97-AF65-F5344CB8AC3E}">
        <p14:creationId xmlns:p14="http://schemas.microsoft.com/office/powerpoint/2010/main" val="178367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 txBox="1">
            <a:spLocks/>
          </p:cNvSpPr>
          <p:nvPr/>
        </p:nvSpPr>
        <p:spPr>
          <a:xfrm>
            <a:off x="548640" y="366284"/>
            <a:ext cx="12896333" cy="588905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</a:pPr>
            <a:r>
              <a:rPr lang="en-US" sz="59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9 </a:t>
            </a:r>
            <a:r>
              <a:rPr lang="en-US" sz="59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Let us not become weary in doing </a:t>
            </a:r>
            <a:r>
              <a:rPr lang="en-US" sz="59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good</a:t>
            </a:r>
            <a:r>
              <a:rPr lang="en-US" sz="59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endParaRPr lang="en-US" sz="5900" b="1" dirty="0"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</a:pPr>
            <a:r>
              <a:rPr lang="en-US" sz="59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We </a:t>
            </a:r>
            <a:r>
              <a:rPr lang="en-US" sz="59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get </a:t>
            </a:r>
            <a:r>
              <a:rPr lang="en-US" sz="59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busy</a:t>
            </a:r>
            <a:r>
              <a:rPr lang="en-US" sz="59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/ </a:t>
            </a:r>
            <a:r>
              <a:rPr lang="en-US" sz="59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distracted</a:t>
            </a:r>
          </a:p>
          <a:p>
            <a:pPr marL="685800" indent="-685800" algn="l"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3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Martha</a:t>
            </a:r>
            <a:endParaRPr lang="en-US" sz="5300" b="1" dirty="0"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marL="685800" indent="-685800" algn="l">
              <a:spcBef>
                <a:spcPts val="0"/>
              </a:spcBef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300" b="1" u="sng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 Samuel 3:1,7</a:t>
            </a:r>
            <a:r>
              <a:rPr lang="en-US" sz="53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53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</a:t>
            </a:r>
            <a:r>
              <a:rPr lang="en-US" sz="53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The boy </a:t>
            </a:r>
            <a:r>
              <a:rPr lang="en-US" sz="53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Samuel ministered before the </a:t>
            </a:r>
            <a:r>
              <a:rPr lang="en-US" sz="53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Lord</a:t>
            </a:r>
            <a:r>
              <a:rPr lang="en-US" sz="53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… </a:t>
            </a:r>
            <a:r>
              <a:rPr lang="en-US" sz="5300" b="1" baseline="30000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7</a:t>
            </a:r>
            <a:r>
              <a:rPr lang="en-US" sz="53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Now </a:t>
            </a:r>
            <a:r>
              <a:rPr lang="en-US" sz="53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Samuel did not yet know the Lord</a:t>
            </a:r>
            <a:r>
              <a:rPr lang="en-US" sz="53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: The word of the Lord had not yet been revealed to him.</a:t>
            </a:r>
            <a:endParaRPr lang="en-US" sz="5300" b="1" dirty="0"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279981"/>
            <a:ext cx="13502114" cy="1281404"/>
            <a:chOff x="0" y="6338596"/>
            <a:chExt cx="13502114" cy="1281404"/>
          </a:xfrm>
        </p:grpSpPr>
        <p:sp>
          <p:nvSpPr>
            <p:cNvPr id="10" name="Rectangle 9"/>
            <p:cNvSpPr/>
            <p:nvPr/>
          </p:nvSpPr>
          <p:spPr>
            <a:xfrm>
              <a:off x="0" y="6338596"/>
              <a:ext cx="13502114" cy="1281404"/>
            </a:xfrm>
            <a:prstGeom prst="rect">
              <a:avLst/>
            </a:prstGeom>
            <a:solidFill>
              <a:srgbClr val="585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445" y="6387890"/>
              <a:ext cx="3113528" cy="1185640"/>
            </a:xfrm>
            <a:prstGeom prst="rect">
              <a:avLst/>
            </a:prstGeom>
            <a:effectLst/>
          </p:spPr>
        </p:pic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48640" y="6528350"/>
            <a:ext cx="7087097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dirty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Galatians 6:7-10</a:t>
            </a:r>
          </a:p>
        </p:txBody>
      </p:sp>
    </p:spTree>
    <p:extLst>
      <p:ext uri="{BB962C8B-B14F-4D97-AF65-F5344CB8AC3E}">
        <p14:creationId xmlns:p14="http://schemas.microsoft.com/office/powerpoint/2010/main" val="191798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 txBox="1">
            <a:spLocks/>
          </p:cNvSpPr>
          <p:nvPr/>
        </p:nvSpPr>
        <p:spPr>
          <a:xfrm>
            <a:off x="548640" y="366284"/>
            <a:ext cx="12896333" cy="588905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</a:pPr>
            <a:r>
              <a:rPr lang="en-US" sz="59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9 </a:t>
            </a:r>
            <a:r>
              <a:rPr lang="en-US" sz="59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Let us not become weary in doing </a:t>
            </a:r>
            <a:r>
              <a:rPr lang="en-US" sz="59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good</a:t>
            </a:r>
            <a:r>
              <a:rPr lang="en-US" sz="59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endParaRPr lang="en-US" sz="5900" b="1" dirty="0"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</a:pPr>
            <a:r>
              <a:rPr lang="en-US" sz="59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We </a:t>
            </a:r>
            <a:r>
              <a:rPr lang="en-US" sz="59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make compartments</a:t>
            </a:r>
            <a:r>
              <a:rPr lang="en-US" sz="59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/ </a:t>
            </a:r>
            <a:r>
              <a:rPr lang="en-US" sz="59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distracted</a:t>
            </a:r>
          </a:p>
          <a:p>
            <a:pPr marL="685800" indent="-685800" algn="l"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9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‘sacred’ </a:t>
            </a:r>
            <a:r>
              <a:rPr lang="en-US" sz="59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and </a:t>
            </a:r>
            <a:r>
              <a:rPr lang="en-US" sz="59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‘secular’</a:t>
            </a:r>
            <a:endParaRPr lang="en-US" sz="5900" b="1" dirty="0"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279981"/>
            <a:ext cx="13502114" cy="1281404"/>
            <a:chOff x="0" y="6338596"/>
            <a:chExt cx="13502114" cy="1281404"/>
          </a:xfrm>
        </p:grpSpPr>
        <p:sp>
          <p:nvSpPr>
            <p:cNvPr id="10" name="Rectangle 9"/>
            <p:cNvSpPr/>
            <p:nvPr/>
          </p:nvSpPr>
          <p:spPr>
            <a:xfrm>
              <a:off x="0" y="6338596"/>
              <a:ext cx="13502114" cy="1281404"/>
            </a:xfrm>
            <a:prstGeom prst="rect">
              <a:avLst/>
            </a:prstGeom>
            <a:solidFill>
              <a:srgbClr val="585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445" y="6387890"/>
              <a:ext cx="3113528" cy="1185640"/>
            </a:xfrm>
            <a:prstGeom prst="rect">
              <a:avLst/>
            </a:prstGeom>
            <a:effectLst/>
          </p:spPr>
        </p:pic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48640" y="6528350"/>
            <a:ext cx="7087097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dirty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Galatians 6:7-10</a:t>
            </a:r>
          </a:p>
        </p:txBody>
      </p:sp>
    </p:spTree>
    <p:extLst>
      <p:ext uri="{BB962C8B-B14F-4D97-AF65-F5344CB8AC3E}">
        <p14:creationId xmlns:p14="http://schemas.microsoft.com/office/powerpoint/2010/main" val="291897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 txBox="1">
            <a:spLocks/>
          </p:cNvSpPr>
          <p:nvPr/>
        </p:nvSpPr>
        <p:spPr>
          <a:xfrm>
            <a:off x="548640" y="366284"/>
            <a:ext cx="12896333" cy="588905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3000"/>
              </a:spcAft>
              <a:buClr>
                <a:srgbClr val="FFFF99"/>
              </a:buClr>
              <a:buSzPct val="90000"/>
            </a:pPr>
            <a:r>
              <a:rPr lang="en-US" sz="60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16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Rejoice </a:t>
            </a:r>
            <a:r>
              <a:rPr lang="en-US" sz="60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always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, </a:t>
            </a:r>
            <a:r>
              <a:rPr lang="en-US" sz="60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17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pray </a:t>
            </a:r>
            <a:r>
              <a:rPr lang="en-US" sz="60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continually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, 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</a:br>
            <a:r>
              <a:rPr lang="en-US" sz="6000" b="1" baseline="30000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18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give thanks in </a:t>
            </a:r>
            <a:r>
              <a:rPr lang="en-US" sz="60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all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circumstances; for this is God’s will for you in Christ Jesus. </a:t>
            </a:r>
            <a:r>
              <a:rPr lang="en-US" sz="60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19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60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Do not quench the Spirit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. </a:t>
            </a:r>
            <a:r>
              <a:rPr lang="en-US" sz="60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20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Do not treat prophecies with contempt </a:t>
            </a:r>
            <a:r>
              <a:rPr lang="en-US" sz="60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21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but test them all; hold on to what is good, 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</a:br>
            <a:r>
              <a:rPr lang="en-US" sz="6000" b="1" baseline="30000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22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reject every kind of evil</a:t>
            </a:r>
            <a:r>
              <a:rPr lang="en-US" sz="59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.</a:t>
            </a:r>
            <a:endParaRPr lang="en-US" sz="5900" b="1" i="1" dirty="0"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279981"/>
            <a:ext cx="13502114" cy="1281404"/>
            <a:chOff x="0" y="6338596"/>
            <a:chExt cx="13502114" cy="1281404"/>
          </a:xfrm>
        </p:grpSpPr>
        <p:sp>
          <p:nvSpPr>
            <p:cNvPr id="10" name="Rectangle 9"/>
            <p:cNvSpPr/>
            <p:nvPr/>
          </p:nvSpPr>
          <p:spPr>
            <a:xfrm>
              <a:off x="0" y="6338596"/>
              <a:ext cx="13502114" cy="1281404"/>
            </a:xfrm>
            <a:prstGeom prst="rect">
              <a:avLst/>
            </a:prstGeom>
            <a:solidFill>
              <a:srgbClr val="585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445" y="6387890"/>
              <a:ext cx="3113528" cy="1185640"/>
            </a:xfrm>
            <a:prstGeom prst="rect">
              <a:avLst/>
            </a:prstGeom>
            <a:effectLst/>
          </p:spPr>
        </p:pic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48640" y="6528350"/>
            <a:ext cx="7818120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1 </a:t>
            </a:r>
            <a:r>
              <a:rPr lang="en-US" b="1" dirty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Thessalonians 5:16-22</a:t>
            </a:r>
          </a:p>
        </p:txBody>
      </p:sp>
    </p:spTree>
    <p:extLst>
      <p:ext uri="{BB962C8B-B14F-4D97-AF65-F5344CB8AC3E}">
        <p14:creationId xmlns:p14="http://schemas.microsoft.com/office/powerpoint/2010/main" val="376178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 txBox="1">
            <a:spLocks/>
          </p:cNvSpPr>
          <p:nvPr/>
        </p:nvSpPr>
        <p:spPr>
          <a:xfrm>
            <a:off x="548640" y="366284"/>
            <a:ext cx="12896333" cy="588905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FFFF99"/>
              </a:buClr>
              <a:buSzPct val="90000"/>
            </a:pPr>
            <a:r>
              <a:rPr lang="en-US" sz="59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9 </a:t>
            </a:r>
            <a:r>
              <a:rPr lang="en-US" sz="59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Let us not become weary in doing </a:t>
            </a:r>
            <a:r>
              <a:rPr lang="en-US" sz="59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good</a:t>
            </a:r>
          </a:p>
          <a:p>
            <a:pPr algn="l">
              <a:spcBef>
                <a:spcPts val="0"/>
              </a:spcBef>
              <a:buClr>
                <a:srgbClr val="FFFF99"/>
              </a:buClr>
              <a:buSzPct val="90000"/>
            </a:pPr>
            <a:r>
              <a:rPr lang="en-US" sz="59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for </a:t>
            </a:r>
            <a:r>
              <a:rPr lang="en-US" sz="59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at the proper time </a:t>
            </a:r>
            <a:r>
              <a:rPr lang="en-US" sz="59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we will reap a harvest if we do not give up</a:t>
            </a:r>
            <a:r>
              <a:rPr lang="en-US" sz="59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. </a:t>
            </a:r>
            <a:endParaRPr lang="en-US" sz="5900" b="1" dirty="0" smtClean="0"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algn="l">
              <a:spcBef>
                <a:spcPts val="0"/>
              </a:spcBef>
              <a:spcAft>
                <a:spcPts val="3000"/>
              </a:spcAft>
              <a:buClr>
                <a:srgbClr val="FFFF99"/>
              </a:buClr>
              <a:buSzPct val="90000"/>
            </a:pPr>
            <a:r>
              <a:rPr lang="en-US" sz="5900" b="1" baseline="30000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10</a:t>
            </a:r>
            <a:r>
              <a:rPr lang="en-US" sz="59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59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Therefore, as we have opportunity, let us do good to all people, especially to those who belong to the family of believers.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6279981"/>
            <a:ext cx="13502114" cy="1281404"/>
            <a:chOff x="0" y="6338596"/>
            <a:chExt cx="13502114" cy="1281404"/>
          </a:xfrm>
        </p:grpSpPr>
        <p:sp>
          <p:nvSpPr>
            <p:cNvPr id="10" name="Rectangle 9"/>
            <p:cNvSpPr/>
            <p:nvPr/>
          </p:nvSpPr>
          <p:spPr>
            <a:xfrm>
              <a:off x="0" y="6338596"/>
              <a:ext cx="13502114" cy="1281404"/>
            </a:xfrm>
            <a:prstGeom prst="rect">
              <a:avLst/>
            </a:prstGeom>
            <a:solidFill>
              <a:srgbClr val="585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445" y="6387890"/>
              <a:ext cx="3113528" cy="1185640"/>
            </a:xfrm>
            <a:prstGeom prst="rect">
              <a:avLst/>
            </a:prstGeom>
            <a:effectLst/>
          </p:spPr>
        </p:pic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48640" y="6528350"/>
            <a:ext cx="7087097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dirty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Galatians 6:7-10</a:t>
            </a:r>
          </a:p>
        </p:txBody>
      </p:sp>
    </p:spTree>
    <p:extLst>
      <p:ext uri="{BB962C8B-B14F-4D97-AF65-F5344CB8AC3E}">
        <p14:creationId xmlns:p14="http://schemas.microsoft.com/office/powerpoint/2010/main" val="234289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 txBox="1">
            <a:spLocks/>
          </p:cNvSpPr>
          <p:nvPr/>
        </p:nvSpPr>
        <p:spPr>
          <a:xfrm>
            <a:off x="548640" y="366284"/>
            <a:ext cx="12896333" cy="588905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Intimacy</a:t>
            </a:r>
            <a:r>
              <a:rPr lang="en-US" sz="6000" b="1" i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!</a:t>
            </a:r>
          </a:p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Tongues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: (</a:t>
            </a:r>
            <a:r>
              <a:rPr lang="en-US" sz="6000" b="1" i="1" dirty="0" err="1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glossa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) 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a 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heavenly language 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not acquired 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naturally</a:t>
            </a:r>
          </a:p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Personal 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use (vertical)</a:t>
            </a:r>
          </a:p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Tongues 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are a </a:t>
            </a:r>
            <a:r>
              <a:rPr lang="en-US" sz="60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prayer language</a:t>
            </a:r>
          </a:p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D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oes 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not originate in our 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mind</a:t>
            </a:r>
            <a:endParaRPr lang="en-US" sz="6000" b="1" dirty="0"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279981"/>
            <a:ext cx="13502114" cy="1281404"/>
            <a:chOff x="0" y="6338596"/>
            <a:chExt cx="13502114" cy="1281404"/>
          </a:xfrm>
        </p:grpSpPr>
        <p:sp>
          <p:nvSpPr>
            <p:cNvPr id="10" name="Rectangle 9"/>
            <p:cNvSpPr/>
            <p:nvPr/>
          </p:nvSpPr>
          <p:spPr>
            <a:xfrm>
              <a:off x="0" y="6338596"/>
              <a:ext cx="13502114" cy="1281404"/>
            </a:xfrm>
            <a:prstGeom prst="rect">
              <a:avLst/>
            </a:prstGeom>
            <a:solidFill>
              <a:srgbClr val="585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445" y="6387890"/>
              <a:ext cx="3113528" cy="1185640"/>
            </a:xfrm>
            <a:prstGeom prst="rect">
              <a:avLst/>
            </a:prstGeom>
            <a:effectLst/>
          </p:spPr>
        </p:pic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48640" y="6528350"/>
            <a:ext cx="8755380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dirty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Sowing to please the Spirit</a:t>
            </a:r>
          </a:p>
        </p:txBody>
      </p:sp>
    </p:spTree>
    <p:extLst>
      <p:ext uri="{BB962C8B-B14F-4D97-AF65-F5344CB8AC3E}">
        <p14:creationId xmlns:p14="http://schemas.microsoft.com/office/powerpoint/2010/main" val="137740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 txBox="1">
            <a:spLocks/>
          </p:cNvSpPr>
          <p:nvPr/>
        </p:nvSpPr>
        <p:spPr>
          <a:xfrm>
            <a:off x="548640" y="366284"/>
            <a:ext cx="12896333" cy="588905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FFFF99"/>
              </a:buClr>
              <a:buSzPct val="90000"/>
            </a:pPr>
            <a:r>
              <a:rPr lang="en-US" sz="5200" b="1" u="sng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Romans </a:t>
            </a:r>
            <a:r>
              <a:rPr lang="en-US" sz="5200" b="1" u="sng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8:26-27</a:t>
            </a:r>
            <a:r>
              <a:rPr lang="en-US" sz="4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(NLT) </a:t>
            </a:r>
            <a:r>
              <a:rPr lang="en-US" sz="52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26</a:t>
            </a:r>
            <a:r>
              <a:rPr lang="en-US" sz="52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And the Holy Spirit helps us in our weakness. For example, we don’t know what God wants us to pray for. But the Holy Spirit prays for us with </a:t>
            </a:r>
            <a:r>
              <a:rPr lang="en-US" sz="5200" b="1" dirty="0" err="1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groanings</a:t>
            </a:r>
            <a:r>
              <a:rPr lang="en-US" sz="52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that cannot be expressed in words. </a:t>
            </a:r>
            <a:r>
              <a:rPr lang="en-US" sz="52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27</a:t>
            </a:r>
            <a:r>
              <a:rPr lang="en-US" sz="52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And the Father who knows all hearts knows what the Spirit is saying, for the Spirit pleads for us believers in harmony with God’s own will.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6279981"/>
            <a:ext cx="13502114" cy="1281404"/>
            <a:chOff x="0" y="6338596"/>
            <a:chExt cx="13502114" cy="1281404"/>
          </a:xfrm>
        </p:grpSpPr>
        <p:sp>
          <p:nvSpPr>
            <p:cNvPr id="10" name="Rectangle 9"/>
            <p:cNvSpPr/>
            <p:nvPr/>
          </p:nvSpPr>
          <p:spPr>
            <a:xfrm>
              <a:off x="0" y="6338596"/>
              <a:ext cx="13502114" cy="1281404"/>
            </a:xfrm>
            <a:prstGeom prst="rect">
              <a:avLst/>
            </a:prstGeom>
            <a:solidFill>
              <a:srgbClr val="585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445" y="6387890"/>
              <a:ext cx="3113528" cy="1185640"/>
            </a:xfrm>
            <a:prstGeom prst="rect">
              <a:avLst/>
            </a:prstGeom>
            <a:effectLst/>
          </p:spPr>
        </p:pic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48640" y="6528350"/>
            <a:ext cx="8755380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dirty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Sowing to please the Spirit</a:t>
            </a:r>
          </a:p>
        </p:txBody>
      </p:sp>
    </p:spTree>
    <p:extLst>
      <p:ext uri="{BB962C8B-B14F-4D97-AF65-F5344CB8AC3E}">
        <p14:creationId xmlns:p14="http://schemas.microsoft.com/office/powerpoint/2010/main" val="38490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 txBox="1">
            <a:spLocks/>
          </p:cNvSpPr>
          <p:nvPr/>
        </p:nvSpPr>
        <p:spPr>
          <a:xfrm>
            <a:off x="548640" y="366284"/>
            <a:ext cx="12896333" cy="588905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</a:pPr>
            <a:r>
              <a:rPr lang="en-US" sz="5800" b="1" u="sng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Jude </a:t>
            </a:r>
            <a:r>
              <a:rPr lang="en-US" sz="5800" b="1" u="sng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20</a:t>
            </a:r>
            <a:r>
              <a:rPr lang="en-US" sz="58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58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But </a:t>
            </a:r>
            <a:r>
              <a:rPr lang="en-US" sz="58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you, beloved, building yourselves up in your most holy faith and praying in the Holy Spirit, keep yourselves in the love of God.</a:t>
            </a:r>
          </a:p>
          <a:p>
            <a:pPr algn="l">
              <a:spcBef>
                <a:spcPts val="0"/>
              </a:spcBef>
              <a:buClr>
                <a:srgbClr val="FFFF99"/>
              </a:buClr>
              <a:buSzPct val="90000"/>
            </a:pPr>
            <a:r>
              <a:rPr lang="en-US" sz="5800" b="1" u="sng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Ephesians </a:t>
            </a:r>
            <a:r>
              <a:rPr lang="en-US" sz="5800" b="1" u="sng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6:18</a:t>
            </a:r>
            <a:r>
              <a:rPr lang="en-US" sz="58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58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And </a:t>
            </a:r>
            <a:r>
              <a:rPr lang="en-US" sz="58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pray in the Spirit on all occasions with all kinds of prayers and requests…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6279981"/>
            <a:ext cx="13502114" cy="1281404"/>
            <a:chOff x="0" y="6338596"/>
            <a:chExt cx="13502114" cy="1281404"/>
          </a:xfrm>
        </p:grpSpPr>
        <p:sp>
          <p:nvSpPr>
            <p:cNvPr id="10" name="Rectangle 9"/>
            <p:cNvSpPr/>
            <p:nvPr/>
          </p:nvSpPr>
          <p:spPr>
            <a:xfrm>
              <a:off x="0" y="6338596"/>
              <a:ext cx="13502114" cy="1281404"/>
            </a:xfrm>
            <a:prstGeom prst="rect">
              <a:avLst/>
            </a:prstGeom>
            <a:solidFill>
              <a:srgbClr val="585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445" y="6387890"/>
              <a:ext cx="3113528" cy="1185640"/>
            </a:xfrm>
            <a:prstGeom prst="rect">
              <a:avLst/>
            </a:prstGeom>
            <a:effectLst/>
          </p:spPr>
        </p:pic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48640" y="6528350"/>
            <a:ext cx="8755380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dirty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Sowing to please the Spirit</a:t>
            </a:r>
          </a:p>
        </p:txBody>
      </p:sp>
    </p:spTree>
    <p:extLst>
      <p:ext uri="{BB962C8B-B14F-4D97-AF65-F5344CB8AC3E}">
        <p14:creationId xmlns:p14="http://schemas.microsoft.com/office/powerpoint/2010/main" val="413469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5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 txBox="1">
            <a:spLocks/>
          </p:cNvSpPr>
          <p:nvPr/>
        </p:nvSpPr>
        <p:spPr>
          <a:xfrm>
            <a:off x="548640" y="366284"/>
            <a:ext cx="12896333" cy="588905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24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Intimacy</a:t>
            </a:r>
            <a:r>
              <a:rPr lang="en-US" sz="6000" b="1" i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!</a:t>
            </a:r>
          </a:p>
          <a:p>
            <a:pPr marL="685800" indent="-685800" algn="l">
              <a:spcBef>
                <a:spcPts val="0"/>
              </a:spcBef>
              <a:spcAft>
                <a:spcPts val="24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Paul 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implies that not all have the gift, but doesn’t imply that all cannot </a:t>
            </a:r>
          </a:p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The 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potential for every believer to pray in tongues in private devotion exists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6279981"/>
            <a:ext cx="13502114" cy="1281404"/>
            <a:chOff x="0" y="6338596"/>
            <a:chExt cx="13502114" cy="1281404"/>
          </a:xfrm>
        </p:grpSpPr>
        <p:sp>
          <p:nvSpPr>
            <p:cNvPr id="10" name="Rectangle 9"/>
            <p:cNvSpPr/>
            <p:nvPr/>
          </p:nvSpPr>
          <p:spPr>
            <a:xfrm>
              <a:off x="0" y="6338596"/>
              <a:ext cx="13502114" cy="1281404"/>
            </a:xfrm>
            <a:prstGeom prst="rect">
              <a:avLst/>
            </a:prstGeom>
            <a:solidFill>
              <a:srgbClr val="585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445" y="6387890"/>
              <a:ext cx="3113528" cy="1185640"/>
            </a:xfrm>
            <a:prstGeom prst="rect">
              <a:avLst/>
            </a:prstGeom>
            <a:effectLst/>
          </p:spPr>
        </p:pic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48640" y="6528350"/>
            <a:ext cx="8755380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dirty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Sowing to please the Spirit</a:t>
            </a:r>
          </a:p>
        </p:txBody>
      </p:sp>
    </p:spTree>
    <p:extLst>
      <p:ext uri="{BB962C8B-B14F-4D97-AF65-F5344CB8AC3E}">
        <p14:creationId xmlns:p14="http://schemas.microsoft.com/office/powerpoint/2010/main" val="95421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1575451" y="5523373"/>
            <a:ext cx="10666698" cy="1106027"/>
          </a:xfrm>
          <a:prstGeom prst="rect">
            <a:avLst/>
          </a:prstGeom>
          <a:noFill/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360"/>
              </a:spcAft>
              <a:buClr>
                <a:srgbClr val="A6C9E8"/>
              </a:buClr>
              <a:buSzPct val="90000"/>
            </a:pPr>
            <a:r>
              <a:rPr lang="en-US" sz="6500" b="1" dirty="0" smtClean="0">
                <a:solidFill>
                  <a:schemeClr val="bg1"/>
                </a:solidFill>
                <a:effectLst>
                  <a:glow rad="114300">
                    <a:schemeClr val="tx1">
                      <a:alpha val="50000"/>
                    </a:schemeClr>
                  </a:glow>
                  <a:outerShdw blurRad="63500" dist="63500" dir="2700000" algn="tl">
                    <a:schemeClr val="tx1">
                      <a:alpha val="50000"/>
                    </a:schemeClr>
                  </a:outerShdw>
                </a:effectLst>
              </a:rPr>
              <a:t>Week 4: Investing in the Spirit</a:t>
            </a:r>
            <a:endParaRPr lang="en-US" sz="6500" b="1" dirty="0">
              <a:solidFill>
                <a:schemeClr val="bg1"/>
              </a:solidFill>
              <a:effectLst>
                <a:glow rad="114300">
                  <a:schemeClr val="tx1">
                    <a:alpha val="50000"/>
                  </a:schemeClr>
                </a:glow>
                <a:outerShdw blurRad="63500" dist="63500" dir="2700000" algn="tl">
                  <a:schemeClr val="tx1">
                    <a:alpha val="50000"/>
                  </a:schemeClr>
                </a:outerShdw>
              </a:effectLst>
            </a:endParaRPr>
          </a:p>
          <a:p>
            <a:pPr algn="l">
              <a:spcBef>
                <a:spcPts val="0"/>
              </a:spcBef>
              <a:spcAft>
                <a:spcPts val="1360"/>
              </a:spcAft>
              <a:buClr>
                <a:srgbClr val="A6C9E8"/>
              </a:buClr>
              <a:buSzPct val="90000"/>
            </a:pPr>
            <a:endParaRPr lang="en-US" sz="5440" b="1" dirty="0"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895567" y="367321"/>
            <a:ext cx="12068593" cy="588905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3000"/>
              </a:spcAft>
              <a:buClr>
                <a:srgbClr val="FFFF99"/>
              </a:buClr>
              <a:buSzPct val="90000"/>
            </a:pPr>
            <a:r>
              <a:rPr lang="en-US" sz="6000" b="1" baseline="30000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7</a:t>
            </a:r>
            <a:r>
              <a:rPr lang="en-US" sz="60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Do not be deceived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:</a:t>
            </a:r>
            <a:endParaRPr lang="en-US" sz="6000" b="1" dirty="0"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918427" y="366284"/>
            <a:ext cx="12068593" cy="588905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3000"/>
              </a:spcAft>
              <a:buClr>
                <a:srgbClr val="FFFF99"/>
              </a:buClr>
              <a:buSzPct val="90000"/>
            </a:pPr>
            <a:r>
              <a:rPr lang="en-US" sz="6000" b="1" baseline="30000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 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                                     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60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God </a:t>
            </a:r>
            <a:r>
              <a:rPr lang="en-US" sz="60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cannot be mocked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. </a:t>
            </a:r>
          </a:p>
          <a:p>
            <a:pPr marL="685800" indent="-685800" algn="l">
              <a:spcBef>
                <a:spcPts val="0"/>
              </a:spcBef>
              <a:spcAft>
                <a:spcPts val="30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God 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is not to be treated with contempt </a:t>
            </a:r>
          </a:p>
          <a:p>
            <a:pPr marL="685800" indent="-685800" algn="l">
              <a:spcBef>
                <a:spcPts val="0"/>
              </a:spcBef>
              <a:spcAft>
                <a:spcPts val="30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Being 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cynical of what He says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6279981"/>
            <a:ext cx="13502114" cy="1281404"/>
            <a:chOff x="0" y="6279981"/>
            <a:chExt cx="13502114" cy="1281404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6279981"/>
              <a:ext cx="13502114" cy="1281404"/>
              <a:chOff x="0" y="6338596"/>
              <a:chExt cx="13502114" cy="128140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6338596"/>
                <a:ext cx="13502114" cy="1281404"/>
              </a:xfrm>
              <a:prstGeom prst="rect">
                <a:avLst/>
              </a:prstGeom>
              <a:solidFill>
                <a:srgbClr val="5856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31445" y="6387890"/>
                <a:ext cx="3113528" cy="1185640"/>
              </a:xfrm>
              <a:prstGeom prst="rect">
                <a:avLst/>
              </a:prstGeom>
              <a:effectLst/>
            </p:spPr>
          </p:pic>
        </p:grpSp>
        <p:sp>
          <p:nvSpPr>
            <p:cNvPr id="6" name="Title 2">
              <a:extLst>
                <a:ext uri="{FF2B5EF4-FFF2-40B4-BE49-F238E27FC236}">
                  <a16:creationId xmlns:a16="http://schemas.microsoft.com/office/drawing/2014/main" id="{A3D1E900-55FD-4BB6-9505-68937E551455}"/>
                </a:ext>
              </a:extLst>
            </p:cNvPr>
            <p:cNvSpPr txBox="1">
              <a:spLocks/>
            </p:cNvSpPr>
            <p:nvPr/>
          </p:nvSpPr>
          <p:spPr>
            <a:xfrm>
              <a:off x="997167" y="6528350"/>
              <a:ext cx="6638570" cy="86594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  <p:txBody>
            <a:bodyPr vert="horz" lIns="103632" tIns="51816" rIns="103632" bIns="51816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80000"/>
                </a:lnSpc>
              </a:pPr>
              <a:r>
                <a:rPr lang="en-US" b="1" dirty="0">
                  <a:ln w="15875">
                    <a:noFill/>
                  </a:ln>
                  <a:solidFill>
                    <a:schemeClr val="bg1"/>
                  </a:solidFill>
                  <a:effectLst>
                    <a:glow rad="114300">
                      <a:srgbClr val="585600">
                        <a:alpha val="75000"/>
                      </a:srgbClr>
                    </a:glow>
                    <a:outerShdw blurRad="38100" dist="38100" dir="2700000" algn="tl">
                      <a:schemeClr val="tx1">
                        <a:alpha val="60000"/>
                      </a:schemeClr>
                    </a:outerShdw>
                  </a:effectLst>
                  <a:latin typeface="+mn-lt"/>
                </a:rPr>
                <a:t>Galatians 6:7-10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268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 txBox="1">
            <a:spLocks/>
          </p:cNvSpPr>
          <p:nvPr/>
        </p:nvSpPr>
        <p:spPr>
          <a:xfrm>
            <a:off x="918427" y="366284"/>
            <a:ext cx="12068593" cy="588905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3000"/>
              </a:spcAft>
              <a:buClr>
                <a:srgbClr val="FFFF99"/>
              </a:buClr>
              <a:buSzPct val="90000"/>
            </a:pPr>
            <a:r>
              <a:rPr lang="en-US" sz="6000" b="1" baseline="30000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7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60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Do not be deceived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: </a:t>
            </a:r>
            <a:r>
              <a:rPr lang="en-US" sz="60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God </a:t>
            </a:r>
            <a:r>
              <a:rPr lang="en-US" sz="60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cannot be mocked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. </a:t>
            </a:r>
            <a:r>
              <a:rPr lang="en-US" sz="60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A </a:t>
            </a:r>
            <a:r>
              <a:rPr lang="en-US" sz="60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man reaps what he sows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. </a:t>
            </a:r>
            <a:r>
              <a:rPr lang="en-US" sz="60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8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The one who sows to please his sinful nature, from that nature will reap destruction; </a:t>
            </a:r>
            <a:r>
              <a:rPr lang="en-US" sz="60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the one who sows to please the Spirit, from the Spirit will reap eternal life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6279981"/>
            <a:ext cx="13502114" cy="1281404"/>
            <a:chOff x="0" y="6338596"/>
            <a:chExt cx="13502114" cy="1281404"/>
          </a:xfrm>
        </p:grpSpPr>
        <p:sp>
          <p:nvSpPr>
            <p:cNvPr id="10" name="Rectangle 9"/>
            <p:cNvSpPr/>
            <p:nvPr/>
          </p:nvSpPr>
          <p:spPr>
            <a:xfrm>
              <a:off x="0" y="6338596"/>
              <a:ext cx="13502114" cy="1281404"/>
            </a:xfrm>
            <a:prstGeom prst="rect">
              <a:avLst/>
            </a:prstGeom>
            <a:solidFill>
              <a:srgbClr val="585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445" y="6387890"/>
              <a:ext cx="3113528" cy="1185640"/>
            </a:xfrm>
            <a:prstGeom prst="rect">
              <a:avLst/>
            </a:prstGeom>
            <a:effectLst/>
          </p:spPr>
        </p:pic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997167" y="6528350"/>
            <a:ext cx="6638570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dirty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Galatians 6:7-10</a:t>
            </a:r>
          </a:p>
        </p:txBody>
      </p:sp>
    </p:spTree>
    <p:extLst>
      <p:ext uri="{BB962C8B-B14F-4D97-AF65-F5344CB8AC3E}">
        <p14:creationId xmlns:p14="http://schemas.microsoft.com/office/powerpoint/2010/main" val="231014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 txBox="1">
            <a:spLocks/>
          </p:cNvSpPr>
          <p:nvPr/>
        </p:nvSpPr>
        <p:spPr>
          <a:xfrm>
            <a:off x="685800" y="297704"/>
            <a:ext cx="12759173" cy="588905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Pct val="90000"/>
            </a:pPr>
            <a:r>
              <a:rPr lang="en-US" sz="5800" b="1" u="sng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John 4:22-23</a:t>
            </a:r>
            <a:r>
              <a:rPr lang="en-US" sz="58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5800" b="1" baseline="30000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22</a:t>
            </a:r>
            <a:r>
              <a:rPr lang="en-US" sz="58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58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You Samaritans worship what you do not know</a:t>
            </a:r>
            <a:r>
              <a:rPr lang="en-US" sz="58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; </a:t>
            </a:r>
            <a:r>
              <a:rPr lang="en-US" sz="58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we worship what we do know</a:t>
            </a:r>
            <a:r>
              <a:rPr lang="en-US" sz="58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, for salvation is from the Jews. </a:t>
            </a:r>
            <a:r>
              <a:rPr lang="en-US" sz="58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23</a:t>
            </a:r>
            <a:r>
              <a:rPr lang="en-US" sz="58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Yet a time is coming and has now come when the </a:t>
            </a:r>
            <a:r>
              <a:rPr lang="en-US" sz="58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true worshipers will worship the Father in the Spirit and in truth</a:t>
            </a:r>
            <a:r>
              <a:rPr lang="en-US" sz="58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, for they are the kind of worshipers the Father seeks.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6279981"/>
            <a:ext cx="13502114" cy="1281404"/>
            <a:chOff x="0" y="6338596"/>
            <a:chExt cx="13502114" cy="1281404"/>
          </a:xfrm>
        </p:grpSpPr>
        <p:sp>
          <p:nvSpPr>
            <p:cNvPr id="10" name="Rectangle 9"/>
            <p:cNvSpPr/>
            <p:nvPr/>
          </p:nvSpPr>
          <p:spPr>
            <a:xfrm>
              <a:off x="0" y="6338596"/>
              <a:ext cx="13502114" cy="1281404"/>
            </a:xfrm>
            <a:prstGeom prst="rect">
              <a:avLst/>
            </a:prstGeom>
            <a:solidFill>
              <a:srgbClr val="585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445" y="6387890"/>
              <a:ext cx="3113528" cy="1185640"/>
            </a:xfrm>
            <a:prstGeom prst="rect">
              <a:avLst/>
            </a:prstGeom>
            <a:effectLst/>
          </p:spPr>
        </p:pic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685800" y="6528350"/>
            <a:ext cx="9052559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Sowing </a:t>
            </a:r>
            <a:r>
              <a:rPr lang="en-US" b="1" dirty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to please the Spirit</a:t>
            </a:r>
          </a:p>
        </p:txBody>
      </p:sp>
    </p:spTree>
    <p:extLst>
      <p:ext uri="{BB962C8B-B14F-4D97-AF65-F5344CB8AC3E}">
        <p14:creationId xmlns:p14="http://schemas.microsoft.com/office/powerpoint/2010/main" val="38072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 txBox="1">
            <a:spLocks/>
          </p:cNvSpPr>
          <p:nvPr/>
        </p:nvSpPr>
        <p:spPr>
          <a:xfrm>
            <a:off x="685800" y="297704"/>
            <a:ext cx="12759173" cy="588905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buClr>
                <a:srgbClr val="FFFF99"/>
              </a:buClr>
              <a:buSzPct val="90000"/>
            </a:pPr>
            <a:r>
              <a:rPr lang="en-US" sz="5600" b="1" u="sng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Luke </a:t>
            </a:r>
            <a:r>
              <a:rPr lang="en-US" sz="5600" b="1" u="sng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10:38-42</a:t>
            </a:r>
            <a:r>
              <a:rPr lang="en-US" sz="56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56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38</a:t>
            </a:r>
            <a:r>
              <a:rPr lang="en-US" sz="56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As Jesus and his disciples were on their way, he came to a village where a woman named Martha opened her home to him. </a:t>
            </a:r>
            <a:r>
              <a:rPr lang="en-US" sz="56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39</a:t>
            </a:r>
            <a:r>
              <a:rPr lang="en-US" sz="56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She had a sister called </a:t>
            </a:r>
            <a:r>
              <a:rPr lang="en-US" sz="56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Mary, who sat at the Lord’s feet listening to what he said</a:t>
            </a:r>
            <a:r>
              <a:rPr lang="en-US" sz="56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. </a:t>
            </a:r>
            <a:r>
              <a:rPr lang="en-US" sz="56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40</a:t>
            </a:r>
            <a:r>
              <a:rPr lang="en-US" sz="56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56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But Martha was distracted</a:t>
            </a:r>
            <a:r>
              <a:rPr lang="en-US" sz="56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by all the preparations that had to be made. She came to him and asked, 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6279981"/>
            <a:ext cx="13502114" cy="1281404"/>
            <a:chOff x="0" y="6338596"/>
            <a:chExt cx="13502114" cy="1281404"/>
          </a:xfrm>
        </p:grpSpPr>
        <p:sp>
          <p:nvSpPr>
            <p:cNvPr id="10" name="Rectangle 9"/>
            <p:cNvSpPr/>
            <p:nvPr/>
          </p:nvSpPr>
          <p:spPr>
            <a:xfrm>
              <a:off x="0" y="6338596"/>
              <a:ext cx="13502114" cy="1281404"/>
            </a:xfrm>
            <a:prstGeom prst="rect">
              <a:avLst/>
            </a:prstGeom>
            <a:solidFill>
              <a:srgbClr val="585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445" y="6387890"/>
              <a:ext cx="3113528" cy="1185640"/>
            </a:xfrm>
            <a:prstGeom prst="rect">
              <a:avLst/>
            </a:prstGeom>
            <a:effectLst/>
          </p:spPr>
        </p:pic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685800" y="6528350"/>
            <a:ext cx="9052559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Sowing </a:t>
            </a:r>
            <a:r>
              <a:rPr lang="en-US" b="1" dirty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to please the Spirit</a:t>
            </a:r>
          </a:p>
        </p:txBody>
      </p:sp>
    </p:spTree>
    <p:extLst>
      <p:ext uri="{BB962C8B-B14F-4D97-AF65-F5344CB8AC3E}">
        <p14:creationId xmlns:p14="http://schemas.microsoft.com/office/powerpoint/2010/main" val="276223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 txBox="1">
            <a:spLocks/>
          </p:cNvSpPr>
          <p:nvPr/>
        </p:nvSpPr>
        <p:spPr>
          <a:xfrm>
            <a:off x="685800" y="297704"/>
            <a:ext cx="12759173" cy="588905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buClr>
                <a:srgbClr val="FFFF99"/>
              </a:buClr>
              <a:buSzPct val="90000"/>
            </a:pPr>
            <a:r>
              <a:rPr lang="en-US" sz="5600" b="1" u="sng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Luke </a:t>
            </a:r>
            <a:r>
              <a:rPr lang="en-US" sz="5600" b="1" u="sng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10:38-42</a:t>
            </a:r>
            <a:r>
              <a:rPr lang="en-US" sz="56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56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“</a:t>
            </a:r>
            <a:r>
              <a:rPr lang="en-US" sz="56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Lord, don’t you care that my sister has left me to do the work by myself? Tell her to help me!” </a:t>
            </a:r>
            <a:r>
              <a:rPr lang="en-US" sz="56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41</a:t>
            </a:r>
            <a:r>
              <a:rPr lang="en-US" sz="56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“Martha, Martha,” the Lord answered, “you are worried and upset about many things, </a:t>
            </a:r>
            <a:r>
              <a:rPr lang="en-US" sz="56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/>
            </a:r>
            <a:br>
              <a:rPr lang="en-US" sz="56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</a:br>
            <a:r>
              <a:rPr lang="en-US" sz="5600" b="1" baseline="30000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42</a:t>
            </a:r>
            <a:r>
              <a:rPr lang="en-US" sz="56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56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but few things are needed—or indeed </a:t>
            </a:r>
            <a:r>
              <a:rPr lang="en-US" sz="56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only one</a:t>
            </a:r>
            <a:r>
              <a:rPr lang="en-US" sz="56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. </a:t>
            </a:r>
            <a:r>
              <a:rPr lang="en-US" sz="56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Mary has chosen what is better</a:t>
            </a:r>
            <a:r>
              <a:rPr lang="en-US" sz="56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, and it will not be taken away from her.”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6279981"/>
            <a:ext cx="13502114" cy="1281404"/>
            <a:chOff x="0" y="6338596"/>
            <a:chExt cx="13502114" cy="1281404"/>
          </a:xfrm>
        </p:grpSpPr>
        <p:sp>
          <p:nvSpPr>
            <p:cNvPr id="10" name="Rectangle 9"/>
            <p:cNvSpPr/>
            <p:nvPr/>
          </p:nvSpPr>
          <p:spPr>
            <a:xfrm>
              <a:off x="0" y="6338596"/>
              <a:ext cx="13502114" cy="1281404"/>
            </a:xfrm>
            <a:prstGeom prst="rect">
              <a:avLst/>
            </a:prstGeom>
            <a:solidFill>
              <a:srgbClr val="585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445" y="6387890"/>
              <a:ext cx="3113528" cy="1185640"/>
            </a:xfrm>
            <a:prstGeom prst="rect">
              <a:avLst/>
            </a:prstGeom>
            <a:effectLst/>
          </p:spPr>
        </p:pic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685800" y="6528350"/>
            <a:ext cx="9052559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Sowing </a:t>
            </a:r>
            <a:r>
              <a:rPr lang="en-US" b="1" dirty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to please the Spirit</a:t>
            </a:r>
          </a:p>
        </p:txBody>
      </p:sp>
    </p:spTree>
    <p:extLst>
      <p:ext uri="{BB962C8B-B14F-4D97-AF65-F5344CB8AC3E}">
        <p14:creationId xmlns:p14="http://schemas.microsoft.com/office/powerpoint/2010/main" val="40501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 txBox="1">
            <a:spLocks/>
          </p:cNvSpPr>
          <p:nvPr/>
        </p:nvSpPr>
        <p:spPr>
          <a:xfrm>
            <a:off x="548640" y="366284"/>
            <a:ext cx="12896333" cy="588905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3000"/>
              </a:spcAft>
              <a:buClr>
                <a:srgbClr val="FFFF99"/>
              </a:buClr>
              <a:buSzPct val="90000"/>
            </a:pPr>
            <a:r>
              <a:rPr lang="en-US" sz="5900" b="1" baseline="30000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9 </a:t>
            </a:r>
            <a:r>
              <a:rPr lang="en-US" sz="5900" b="1" dirty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Let us not become weary in doing </a:t>
            </a:r>
            <a:r>
              <a:rPr lang="en-US" sz="5900" b="1" dirty="0" smtClean="0">
                <a:solidFill>
                  <a:srgbClr val="FFFF99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good</a:t>
            </a:r>
            <a:r>
              <a:rPr lang="en-US" sz="59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endParaRPr lang="en-US" sz="5900" b="1" dirty="0"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marL="685800" indent="-685800" algn="l">
              <a:spcBef>
                <a:spcPts val="0"/>
              </a:spcBef>
              <a:spcAft>
                <a:spcPts val="30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900" b="1" dirty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The Galatians are in fact doing good. The problem is they are in danger of getting tired of </a:t>
            </a:r>
            <a:r>
              <a:rPr lang="en-US" sz="59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it</a:t>
            </a:r>
          </a:p>
          <a:p>
            <a:pPr marL="685800" indent="-685800" algn="l">
              <a:spcBef>
                <a:spcPts val="0"/>
              </a:spcBef>
              <a:spcAft>
                <a:spcPts val="30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900" b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That is our challenge too</a:t>
            </a:r>
            <a:r>
              <a:rPr lang="en-US" sz="5900" b="1" i="1" dirty="0" smtClean="0"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!</a:t>
            </a:r>
            <a:endParaRPr lang="en-US" sz="5900" b="1" i="1" dirty="0">
              <a:solidFill>
                <a:schemeClr val="bg1"/>
              </a:solidFill>
              <a:effectLst>
                <a:glow rad="114300">
                  <a:srgbClr val="5856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279981"/>
            <a:ext cx="13502114" cy="1281404"/>
            <a:chOff x="0" y="6338596"/>
            <a:chExt cx="13502114" cy="1281404"/>
          </a:xfrm>
        </p:grpSpPr>
        <p:sp>
          <p:nvSpPr>
            <p:cNvPr id="10" name="Rectangle 9"/>
            <p:cNvSpPr/>
            <p:nvPr/>
          </p:nvSpPr>
          <p:spPr>
            <a:xfrm>
              <a:off x="0" y="6338596"/>
              <a:ext cx="13502114" cy="1281404"/>
            </a:xfrm>
            <a:prstGeom prst="rect">
              <a:avLst/>
            </a:prstGeom>
            <a:solidFill>
              <a:srgbClr val="585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445" y="6387890"/>
              <a:ext cx="3113528" cy="1185640"/>
            </a:xfrm>
            <a:prstGeom prst="rect">
              <a:avLst/>
            </a:prstGeom>
            <a:effectLst/>
          </p:spPr>
        </p:pic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48640" y="6528350"/>
            <a:ext cx="7087097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dirty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5856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Galatians 6:7-10</a:t>
            </a:r>
          </a:p>
        </p:txBody>
      </p:sp>
    </p:spTree>
    <p:extLst>
      <p:ext uri="{BB962C8B-B14F-4D97-AF65-F5344CB8AC3E}">
        <p14:creationId xmlns:p14="http://schemas.microsoft.com/office/powerpoint/2010/main" val="209866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11722</TotalTime>
  <Words>793</Words>
  <Application>Microsoft Office PowerPoint</Application>
  <PresentationFormat>Custom</PresentationFormat>
  <Paragraphs>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</cp:lastModifiedBy>
  <cp:revision>634</cp:revision>
  <dcterms:created xsi:type="dcterms:W3CDTF">2016-11-29T14:13:56Z</dcterms:created>
  <dcterms:modified xsi:type="dcterms:W3CDTF">2018-03-24T21:24:22Z</dcterms:modified>
</cp:coreProperties>
</file>