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7"/>
  </p:notesMasterIdLst>
  <p:sldIdLst>
    <p:sldId id="476" r:id="rId2"/>
    <p:sldId id="585" r:id="rId3"/>
    <p:sldId id="593" r:id="rId4"/>
    <p:sldId id="597" r:id="rId5"/>
    <p:sldId id="595" r:id="rId6"/>
    <p:sldId id="596" r:id="rId7"/>
    <p:sldId id="598" r:id="rId8"/>
    <p:sldId id="599" r:id="rId9"/>
    <p:sldId id="600" r:id="rId10"/>
    <p:sldId id="601" r:id="rId11"/>
    <p:sldId id="603" r:id="rId12"/>
    <p:sldId id="604" r:id="rId13"/>
    <p:sldId id="605" r:id="rId14"/>
    <p:sldId id="617" r:id="rId15"/>
    <p:sldId id="618" r:id="rId16"/>
    <p:sldId id="619" r:id="rId17"/>
    <p:sldId id="607" r:id="rId18"/>
    <p:sldId id="610" r:id="rId19"/>
    <p:sldId id="608" r:id="rId20"/>
    <p:sldId id="611" r:id="rId21"/>
    <p:sldId id="612" r:id="rId22"/>
    <p:sldId id="614" r:id="rId23"/>
    <p:sldId id="613" r:id="rId24"/>
    <p:sldId id="615" r:id="rId25"/>
    <p:sldId id="616" r:id="rId26"/>
    <p:sldId id="624" r:id="rId27"/>
    <p:sldId id="609" r:id="rId28"/>
    <p:sldId id="625" r:id="rId29"/>
    <p:sldId id="620" r:id="rId30"/>
    <p:sldId id="621" r:id="rId31"/>
    <p:sldId id="626" r:id="rId32"/>
    <p:sldId id="623" r:id="rId33"/>
    <p:sldId id="622" r:id="rId34"/>
    <p:sldId id="627" r:id="rId35"/>
    <p:sldId id="586" r:id="rId36"/>
  </p:sldIdLst>
  <p:sldSz cx="9144000" cy="6858000" type="screen4x3"/>
  <p:notesSz cx="6858000" cy="9144000"/>
  <p:embeddedFontLst>
    <p:embeddedFont>
      <p:font typeface="Calibri" pitchFamily="34" charset="0"/>
      <p:regular r:id="rId38"/>
      <p:bold r:id="rId39"/>
      <p:italic r:id="rId40"/>
      <p:boldItalic r:id="rId41"/>
    </p:embeddedFont>
    <p:embeddedFont>
      <p:font typeface="Gabriola" pitchFamily="82" charset="0"/>
      <p:regular r:id="rId42"/>
    </p:embeddedFont>
    <p:embeddedFont>
      <p:font typeface="Char BB" pitchFamily="2" charset="0"/>
      <p:regular r:id="rId43"/>
    </p:embeddedFont>
    <p:embeddedFont>
      <p:font typeface="Tw Cen MT"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57"/>
    <a:srgbClr val="7A8686"/>
    <a:srgbClr val="818C8C"/>
    <a:srgbClr val="758181"/>
    <a:srgbClr val="798585"/>
    <a:srgbClr val="737F7F"/>
    <a:srgbClr val="FFFF99"/>
    <a:srgbClr val="084FB8"/>
    <a:srgbClr val="FFFFB3"/>
    <a:srgbClr val="FFFF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9" autoAdjust="0"/>
    <p:restoredTop sz="86398" autoAdjust="0"/>
  </p:normalViewPr>
  <p:slideViewPr>
    <p:cSldViewPr>
      <p:cViewPr varScale="1">
        <p:scale>
          <a:sx n="98" d="100"/>
          <a:sy n="98" d="100"/>
        </p:scale>
        <p:origin x="-54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2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A70A5B-6618-4AAA-9D10-06CB2DA711C5}" type="datetimeFigureOut">
              <a:rPr lang="en-US" smtClean="0"/>
              <a:t>6/6/2013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1F15D2-2588-4EA0-999E-14E313DA9000}" type="slidenum">
              <a:rPr lang="en-US" smtClean="0"/>
              <a:t>‹#›</a:t>
            </a:fld>
            <a:endParaRPr lang="en-US"/>
          </a:p>
        </p:txBody>
      </p:sp>
    </p:spTree>
    <p:extLst>
      <p:ext uri="{BB962C8B-B14F-4D97-AF65-F5344CB8AC3E}">
        <p14:creationId xmlns:p14="http://schemas.microsoft.com/office/powerpoint/2010/main" val="2624095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3CB841FF-2265-490D-82DC-A1CE081A9D8D}" type="datetimeFigureOut">
              <a:rPr lang="en-US" smtClean="0"/>
              <a:t>6/6/2013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t>‹#›</a:t>
            </a:fld>
            <a:endParaRPr lang="en-US" dirty="0"/>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t>6/6/2013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t>6/6/2013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t>6/6/2013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3CB841FF-2265-490D-82DC-A1CE081A9D8D}" type="datetimeFigureOut">
              <a:rPr lang="en-US" smtClean="0"/>
              <a:t>6/6/2013</a:t>
            </a:fld>
            <a:endParaRPr lang="en-US" dirty="0"/>
          </a:p>
        </p:txBody>
      </p:sp>
      <p:sp>
        <p:nvSpPr>
          <p:cNvPr id="91" name="Footer Placeholder 90"/>
          <p:cNvSpPr>
            <a:spLocks noGrp="1"/>
          </p:cNvSpPr>
          <p:nvPr>
            <p:ph type="ftr" sz="quarter" idx="11"/>
          </p:nvPr>
        </p:nvSpPr>
        <p:spPr/>
        <p:txBody>
          <a:bodyPr/>
          <a:lstStyle/>
          <a:p>
            <a:endParaRPr lang="en-US" dirty="0"/>
          </a:p>
        </p:txBody>
      </p:sp>
      <p:sp>
        <p:nvSpPr>
          <p:cNvPr id="92" name="Slide Number Placeholder 91"/>
          <p:cNvSpPr>
            <a:spLocks noGrp="1"/>
          </p:cNvSpPr>
          <p:nvPr>
            <p:ph type="sldNum" sz="quarter" idx="12"/>
          </p:nvPr>
        </p:nvSpPr>
        <p:spPr/>
        <p:txBody>
          <a:bodyPr/>
          <a:lstStyle/>
          <a:p>
            <a:fld id="{459C71D3-11B3-4A30-8287-0A25969E69E8}"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B841FF-2265-490D-82DC-A1CE081A9D8D}" type="datetimeFigureOut">
              <a:rPr lang="en-US" smtClean="0"/>
              <a:t>6/6/2013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C71D3-11B3-4A30-8287-0A25969E69E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B841FF-2265-490D-82DC-A1CE081A9D8D}" type="datetimeFigureOut">
              <a:rPr lang="en-US" smtClean="0"/>
              <a:t>6/6/2013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59C71D3-11B3-4A30-8287-0A25969E69E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B841FF-2265-490D-82DC-A1CE081A9D8D}" type="datetimeFigureOut">
              <a:rPr lang="en-US" smtClean="0"/>
              <a:t>6/6/2013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9C71D3-11B3-4A30-8287-0A25969E69E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B841FF-2265-490D-82DC-A1CE081A9D8D}" type="datetimeFigureOut">
              <a:rPr lang="en-US" smtClean="0"/>
              <a:t>6/6/2013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59C71D3-11B3-4A30-8287-0A25969E69E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B841FF-2265-490D-82DC-A1CE081A9D8D}" type="datetimeFigureOut">
              <a:rPr lang="en-US" smtClean="0"/>
              <a:t>6/6/2013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C71D3-11B3-4A30-8287-0A25969E69E8}" type="slidenum">
              <a:rPr lang="en-US" smtClean="0"/>
              <a:t>‹#›</a:t>
            </a:fld>
            <a:endParaRPr lang="en-US" dirty="0"/>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3CB841FF-2265-490D-82DC-A1CE081A9D8D}" type="datetimeFigureOut">
              <a:rPr lang="en-US" smtClean="0"/>
              <a:t>6/6/2013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C71D3-11B3-4A30-8287-0A25969E69E8}" type="slidenum">
              <a:rPr lang="en-US" smtClean="0"/>
              <a:t>‹#›</a:t>
            </a:fld>
            <a:endParaRPr lang="en-US" dirty="0"/>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3CB841FF-2265-490D-82DC-A1CE081A9D8D}" type="datetimeFigureOut">
              <a:rPr lang="en-US" smtClean="0"/>
              <a:t>6/6/2013</a:t>
            </a:fld>
            <a:endParaRPr lang="en-US" dirty="0"/>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459C71D3-11B3-4A30-8287-0A25969E69E8}"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9954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27762">
            <a:off x="6441209" y="4702267"/>
            <a:ext cx="2743200" cy="1831086"/>
          </a:xfrm>
          <a:prstGeom prst="rect">
            <a:avLst/>
          </a:prstGeom>
        </p:spPr>
      </p:pic>
      <p:sp>
        <p:nvSpPr>
          <p:cNvPr id="9" name="Content Placeholder 4"/>
          <p:cNvSpPr>
            <a:spLocks noGrp="1"/>
          </p:cNvSpPr>
          <p:nvPr>
            <p:ph idx="1"/>
          </p:nvPr>
        </p:nvSpPr>
        <p:spPr>
          <a:xfrm>
            <a:off x="304800" y="152400"/>
            <a:ext cx="8077200" cy="876300"/>
          </a:xfrm>
        </p:spPr>
        <p:txBody>
          <a:bodyPr>
            <a:noAutofit/>
          </a:bodyPr>
          <a:lstStyle/>
          <a:p>
            <a:pPr marL="0" indent="0" algn="ctr">
              <a:buNone/>
            </a:pPr>
            <a:r>
              <a:rPr lang="en-US" sz="44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Where did Demons Come From?</a:t>
            </a:r>
            <a:endParaRPr lang="en-US" sz="44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a:p>
            <a:pPr marL="0" indent="0">
              <a:buNone/>
            </a:pPr>
            <a:endParaRPr lang="en-US" sz="60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p:txBody>
      </p:sp>
      <p:sp>
        <p:nvSpPr>
          <p:cNvPr id="5" name="Content Placeholder 4"/>
          <p:cNvSpPr txBox="1">
            <a:spLocks/>
          </p:cNvSpPr>
          <p:nvPr/>
        </p:nvSpPr>
        <p:spPr>
          <a:xfrm>
            <a:off x="76200" y="838200"/>
            <a:ext cx="8839200" cy="57150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buNone/>
            </a:pPr>
            <a:r>
              <a:rPr lang="en-US" sz="3200" dirty="0" smtClean="0">
                <a:solidFill>
                  <a:srgbClr val="FFFF00"/>
                </a:solidFill>
                <a:effectLst>
                  <a:glow rad="63500">
                    <a:schemeClr val="accent1">
                      <a:satMod val="175000"/>
                      <a:alpha val="40000"/>
                    </a:schemeClr>
                  </a:glow>
                </a:effectLst>
                <a:latin typeface="Calibri" pitchFamily="34" charset="0"/>
              </a:rPr>
              <a:t>Fallen Angels</a:t>
            </a:r>
          </a:p>
          <a:p>
            <a:pPr marL="365760" lvl="1" indent="0">
              <a:buNone/>
            </a:pPr>
            <a:r>
              <a:rPr lang="en-US" sz="2800" u="sng" dirty="0">
                <a:solidFill>
                  <a:srgbClr val="FFFF00"/>
                </a:solidFill>
                <a:latin typeface="Calibri" pitchFamily="34" charset="0"/>
              </a:rPr>
              <a:t>Jude 1:6</a:t>
            </a:r>
            <a:r>
              <a:rPr lang="en-US" sz="2800" dirty="0">
                <a:solidFill>
                  <a:srgbClr val="FFFF00"/>
                </a:solidFill>
                <a:latin typeface="Calibri" pitchFamily="34" charset="0"/>
              </a:rPr>
              <a:t> </a:t>
            </a:r>
            <a:r>
              <a:rPr lang="en-US" sz="2800" dirty="0">
                <a:latin typeface="Calibri" pitchFamily="34" charset="0"/>
              </a:rPr>
              <a:t>- </a:t>
            </a:r>
            <a:r>
              <a:rPr lang="en-US" sz="2800" i="1" dirty="0">
                <a:latin typeface="Calibri" pitchFamily="34" charset="0"/>
              </a:rPr>
              <a:t>“And the angels who did not keep their positions of authority but abandoned their own home—these he has kept in darkness, bound with everlasting chains for judgment on the great Day.”</a:t>
            </a:r>
            <a:endParaRPr lang="en-US" sz="2800" dirty="0">
              <a:latin typeface="Calibri" pitchFamily="34" charset="0"/>
            </a:endParaRPr>
          </a:p>
          <a:p>
            <a:pPr marL="365760" lvl="1" indent="0">
              <a:buNone/>
            </a:pPr>
            <a:r>
              <a:rPr lang="en-US" sz="2800" u="sng" dirty="0">
                <a:solidFill>
                  <a:srgbClr val="FFFF00"/>
                </a:solidFill>
                <a:latin typeface="Calibri" pitchFamily="34" charset="0"/>
              </a:rPr>
              <a:t>II Peter 2:4</a:t>
            </a:r>
            <a:r>
              <a:rPr lang="en-US" sz="2800" dirty="0">
                <a:solidFill>
                  <a:srgbClr val="FFFF00"/>
                </a:solidFill>
                <a:latin typeface="Calibri" pitchFamily="34" charset="0"/>
              </a:rPr>
              <a:t> </a:t>
            </a:r>
            <a:r>
              <a:rPr lang="en-US" sz="2800" dirty="0">
                <a:latin typeface="Calibri" pitchFamily="34" charset="0"/>
              </a:rPr>
              <a:t>- </a:t>
            </a:r>
            <a:r>
              <a:rPr lang="en-US" sz="2800" i="1" dirty="0">
                <a:latin typeface="Calibri" pitchFamily="34" charset="0"/>
              </a:rPr>
              <a:t>“For if God did not spare angels when they sinned, but sent them to hell, putting them into gloomy dungeons to be held for judgment</a:t>
            </a:r>
            <a:r>
              <a:rPr lang="en-US" sz="2800" i="1" dirty="0" smtClean="0">
                <a:latin typeface="Calibri" pitchFamily="34" charset="0"/>
              </a:rPr>
              <a:t>…”</a:t>
            </a:r>
            <a:endParaRPr lang="en-US" sz="3200" dirty="0" smtClean="0">
              <a:solidFill>
                <a:srgbClr val="FFFF00"/>
              </a:solidFill>
              <a:effectLst>
                <a:glow rad="63500">
                  <a:schemeClr val="accent1">
                    <a:satMod val="175000"/>
                    <a:alpha val="40000"/>
                  </a:schemeClr>
                </a:glow>
              </a:effectLst>
              <a:latin typeface="Calibri" pitchFamily="34" charset="0"/>
            </a:endParaRPr>
          </a:p>
          <a:p>
            <a:pPr marL="91440" indent="0">
              <a:buNone/>
            </a:pPr>
            <a:r>
              <a:rPr lang="en-US" sz="3200" dirty="0" smtClean="0">
                <a:solidFill>
                  <a:srgbClr val="FFFF00"/>
                </a:solidFill>
                <a:effectLst>
                  <a:glow rad="63500">
                    <a:schemeClr val="accent1">
                      <a:satMod val="175000"/>
                      <a:alpha val="40000"/>
                    </a:schemeClr>
                  </a:glow>
                </a:effectLst>
                <a:latin typeface="Calibri" pitchFamily="34" charset="0"/>
              </a:rPr>
              <a:t>Offspring of Angels and Antediluvian Women</a:t>
            </a:r>
            <a:endParaRPr lang="en-US" sz="3200" dirty="0">
              <a:solidFill>
                <a:srgbClr val="FFFF00"/>
              </a:solidFill>
              <a:effectLst>
                <a:glow rad="63500">
                  <a:schemeClr val="accent1">
                    <a:satMod val="175000"/>
                    <a:alpha val="40000"/>
                  </a:schemeClr>
                </a:glow>
              </a:effectLst>
              <a:latin typeface="Calibri" pitchFamily="34" charset="0"/>
            </a:endParaRPr>
          </a:p>
          <a:p>
            <a:pPr marL="365760" lvl="1" indent="0">
              <a:buNone/>
            </a:pPr>
            <a:r>
              <a:rPr lang="en-US" sz="2800" u="sng" dirty="0" smtClean="0">
                <a:solidFill>
                  <a:srgbClr val="FFFF00"/>
                </a:solidFill>
                <a:latin typeface="Calibri" pitchFamily="34" charset="0"/>
              </a:rPr>
              <a:t>Genesis 6:2 </a:t>
            </a:r>
            <a:r>
              <a:rPr lang="en-US" sz="2800" dirty="0" smtClean="0">
                <a:latin typeface="Calibri" pitchFamily="34" charset="0"/>
              </a:rPr>
              <a:t>– </a:t>
            </a:r>
            <a:r>
              <a:rPr lang="en-US" sz="2800" i="1" dirty="0" smtClean="0">
                <a:latin typeface="Calibri" pitchFamily="34" charset="0"/>
              </a:rPr>
              <a:t>“…sons of God saw that the </a:t>
            </a:r>
            <a:br>
              <a:rPr lang="en-US" sz="2800" i="1" dirty="0" smtClean="0">
                <a:latin typeface="Calibri" pitchFamily="34" charset="0"/>
              </a:rPr>
            </a:br>
            <a:r>
              <a:rPr lang="en-US" sz="2800" i="1" dirty="0" smtClean="0">
                <a:latin typeface="Calibri" pitchFamily="34" charset="0"/>
              </a:rPr>
              <a:t>daughters of men were beautiful and they </a:t>
            </a:r>
            <a:br>
              <a:rPr lang="en-US" sz="2800" i="1" dirty="0" smtClean="0">
                <a:latin typeface="Calibri" pitchFamily="34" charset="0"/>
              </a:rPr>
            </a:br>
            <a:r>
              <a:rPr lang="en-US" sz="2800" i="1" dirty="0" smtClean="0">
                <a:latin typeface="Calibri" pitchFamily="34" charset="0"/>
              </a:rPr>
              <a:t>took wives for themselves.</a:t>
            </a:r>
            <a:endParaRPr lang="en-US" sz="2800" i="1" dirty="0" smtClean="0">
              <a:solidFill>
                <a:schemeClr val="tx1"/>
              </a:solidFill>
              <a:effectLst>
                <a:glow rad="63500">
                  <a:schemeClr val="accent1">
                    <a:satMod val="175000"/>
                    <a:alpha val="40000"/>
                  </a:schemeClr>
                </a:glow>
              </a:effectLst>
              <a:latin typeface="Calibri" pitchFamily="34" charset="0"/>
            </a:endParaRPr>
          </a:p>
          <a:p>
            <a:endParaRPr lang="en-US" sz="3200" dirty="0" smtClean="0">
              <a:solidFill>
                <a:schemeClr val="tx1"/>
              </a:solidFill>
              <a:effectLst>
                <a:glow rad="63500">
                  <a:schemeClr val="accent1">
                    <a:satMod val="175000"/>
                    <a:alpha val="40000"/>
                  </a:schemeClr>
                </a:glow>
              </a:effectLst>
              <a:latin typeface="Calibri" pitchFamily="34" charset="0"/>
            </a:endParaRPr>
          </a:p>
        </p:txBody>
      </p:sp>
    </p:spTree>
    <p:extLst>
      <p:ext uri="{BB962C8B-B14F-4D97-AF65-F5344CB8AC3E}">
        <p14:creationId xmlns:p14="http://schemas.microsoft.com/office/powerpoint/2010/main" val="44868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27762">
            <a:off x="6441209" y="4702267"/>
            <a:ext cx="2743200" cy="1831086"/>
          </a:xfrm>
          <a:prstGeom prst="rect">
            <a:avLst/>
          </a:prstGeom>
        </p:spPr>
      </p:pic>
      <p:sp>
        <p:nvSpPr>
          <p:cNvPr id="9" name="Content Placeholder 4"/>
          <p:cNvSpPr>
            <a:spLocks noGrp="1"/>
          </p:cNvSpPr>
          <p:nvPr>
            <p:ph idx="1"/>
          </p:nvPr>
        </p:nvSpPr>
        <p:spPr>
          <a:xfrm>
            <a:off x="304800" y="152400"/>
            <a:ext cx="8077200" cy="876300"/>
          </a:xfrm>
        </p:spPr>
        <p:txBody>
          <a:bodyPr>
            <a:noAutofit/>
          </a:bodyPr>
          <a:lstStyle/>
          <a:p>
            <a:pPr marL="0" indent="0" algn="ctr">
              <a:buNone/>
            </a:pPr>
            <a:r>
              <a:rPr lang="en-US" sz="44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Characteristics of Demons</a:t>
            </a:r>
            <a:endParaRPr lang="en-US" sz="44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a:p>
            <a:pPr marL="0" indent="0">
              <a:buNone/>
            </a:pPr>
            <a:endParaRPr lang="en-US" sz="60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p:txBody>
      </p:sp>
      <p:sp>
        <p:nvSpPr>
          <p:cNvPr id="5" name="Content Placeholder 4"/>
          <p:cNvSpPr txBox="1">
            <a:spLocks/>
          </p:cNvSpPr>
          <p:nvPr/>
        </p:nvSpPr>
        <p:spPr>
          <a:xfrm>
            <a:off x="152400" y="914400"/>
            <a:ext cx="8839200" cy="53340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buNone/>
            </a:pPr>
            <a:r>
              <a:rPr lang="en-US" dirty="0">
                <a:solidFill>
                  <a:srgbClr val="FFFF00"/>
                </a:solidFill>
                <a:latin typeface="Calibri" pitchFamily="34" charset="0"/>
              </a:rPr>
              <a:t>They know who Jesus is:</a:t>
            </a:r>
          </a:p>
          <a:p>
            <a:pPr lvl="1"/>
            <a:r>
              <a:rPr lang="en-US" sz="2400" b="1" dirty="0">
                <a:latin typeface="Calibri" pitchFamily="34" charset="0"/>
              </a:rPr>
              <a:t>Luke 4:33-35</a:t>
            </a:r>
            <a:r>
              <a:rPr lang="en-US" sz="2400" dirty="0">
                <a:latin typeface="Calibri" pitchFamily="34" charset="0"/>
              </a:rPr>
              <a:t> – Identifies ‘Jesus of Nazareth’</a:t>
            </a:r>
          </a:p>
          <a:p>
            <a:pPr lvl="1"/>
            <a:r>
              <a:rPr lang="en-US" sz="2400" b="1" dirty="0">
                <a:latin typeface="Calibri" pitchFamily="34" charset="0"/>
              </a:rPr>
              <a:t>Luke 8:28</a:t>
            </a:r>
            <a:r>
              <a:rPr lang="en-US" sz="2400" dirty="0">
                <a:latin typeface="Calibri" pitchFamily="34" charset="0"/>
              </a:rPr>
              <a:t> – Demon identified Jesus as the ‘Son of the Most High </a:t>
            </a:r>
            <a:r>
              <a:rPr lang="en-US" sz="2400" dirty="0" smtClean="0">
                <a:latin typeface="Calibri" pitchFamily="34" charset="0"/>
              </a:rPr>
              <a:t>God’</a:t>
            </a:r>
          </a:p>
          <a:p>
            <a:pPr marL="0" indent="0">
              <a:buNone/>
            </a:pPr>
            <a:r>
              <a:rPr lang="en-US" dirty="0">
                <a:solidFill>
                  <a:srgbClr val="FFFF00"/>
                </a:solidFill>
                <a:latin typeface="Calibri" pitchFamily="34" charset="0"/>
              </a:rPr>
              <a:t>They can cause illness and physical affliction:</a:t>
            </a:r>
          </a:p>
          <a:p>
            <a:pPr lvl="1"/>
            <a:r>
              <a:rPr lang="en-US" sz="2400" b="1" dirty="0" smtClean="0">
                <a:latin typeface="Calibri" pitchFamily="34" charset="0"/>
              </a:rPr>
              <a:t>Luke </a:t>
            </a:r>
            <a:r>
              <a:rPr lang="en-US" sz="2400" b="1" dirty="0">
                <a:latin typeface="Calibri" pitchFamily="34" charset="0"/>
              </a:rPr>
              <a:t>13:10-13</a:t>
            </a:r>
            <a:r>
              <a:rPr lang="en-US" sz="2400" dirty="0">
                <a:latin typeface="Calibri" pitchFamily="34" charset="0"/>
              </a:rPr>
              <a:t> – Woman crippled by a spirit for 18 years</a:t>
            </a:r>
          </a:p>
          <a:p>
            <a:pPr lvl="1"/>
            <a:r>
              <a:rPr lang="en-US" sz="2400" b="1" dirty="0">
                <a:latin typeface="Calibri" pitchFamily="34" charset="0"/>
              </a:rPr>
              <a:t>Luke 11:14</a:t>
            </a:r>
            <a:r>
              <a:rPr lang="en-US" sz="2400" dirty="0">
                <a:latin typeface="Calibri" pitchFamily="34" charset="0"/>
              </a:rPr>
              <a:t> – Mute man caused by mute spirit</a:t>
            </a:r>
          </a:p>
          <a:p>
            <a:pPr lvl="1"/>
            <a:r>
              <a:rPr lang="en-US" sz="2400" b="1" dirty="0">
                <a:latin typeface="Calibri" pitchFamily="34" charset="0"/>
              </a:rPr>
              <a:t>Luke 9:42</a:t>
            </a:r>
            <a:r>
              <a:rPr lang="en-US" sz="2400" dirty="0">
                <a:latin typeface="Calibri" pitchFamily="34" charset="0"/>
              </a:rPr>
              <a:t> – Boy convulsing and foaming at the mouth – Possible Epilepsy</a:t>
            </a:r>
          </a:p>
          <a:p>
            <a:pPr lvl="1"/>
            <a:r>
              <a:rPr lang="en-US" sz="2400" b="1" dirty="0">
                <a:latin typeface="Calibri" pitchFamily="34" charset="0"/>
              </a:rPr>
              <a:t>Matthew 12:22</a:t>
            </a:r>
            <a:r>
              <a:rPr lang="en-US" sz="2400" dirty="0">
                <a:latin typeface="Calibri" pitchFamily="34" charset="0"/>
              </a:rPr>
              <a:t> – They caused the man to be blind and </a:t>
            </a:r>
            <a:r>
              <a:rPr lang="en-US" sz="2400" dirty="0" smtClean="0">
                <a:latin typeface="Calibri" pitchFamily="34" charset="0"/>
              </a:rPr>
              <a:t/>
            </a:r>
            <a:br>
              <a:rPr lang="en-US" sz="2400" dirty="0" smtClean="0">
                <a:latin typeface="Calibri" pitchFamily="34" charset="0"/>
              </a:rPr>
            </a:br>
            <a:r>
              <a:rPr lang="en-US" sz="2400" dirty="0" smtClean="0">
                <a:latin typeface="Calibri" pitchFamily="34" charset="0"/>
              </a:rPr>
              <a:t>mute</a:t>
            </a:r>
            <a:r>
              <a:rPr lang="en-US" sz="2400" dirty="0">
                <a:latin typeface="Calibri" pitchFamily="34" charset="0"/>
              </a:rPr>
              <a:t>.</a:t>
            </a:r>
          </a:p>
          <a:p>
            <a:pPr lvl="1"/>
            <a:endParaRPr lang="en-US" sz="2800" dirty="0" smtClean="0">
              <a:solidFill>
                <a:schemeClr val="tx1"/>
              </a:solidFill>
              <a:effectLst>
                <a:glow rad="63500">
                  <a:schemeClr val="accent1">
                    <a:satMod val="175000"/>
                    <a:alpha val="40000"/>
                  </a:schemeClr>
                </a:glow>
              </a:effectLst>
              <a:latin typeface="Calibri" pitchFamily="34" charset="0"/>
            </a:endParaRPr>
          </a:p>
          <a:p>
            <a:endParaRPr lang="en-US" sz="3200" dirty="0" smtClean="0">
              <a:solidFill>
                <a:schemeClr val="tx1"/>
              </a:solidFill>
              <a:effectLst>
                <a:glow rad="63500">
                  <a:schemeClr val="accent1">
                    <a:satMod val="175000"/>
                    <a:alpha val="40000"/>
                  </a:schemeClr>
                </a:glow>
              </a:effectLst>
              <a:latin typeface="Calibri" pitchFamily="34" charset="0"/>
            </a:endParaRPr>
          </a:p>
        </p:txBody>
      </p:sp>
    </p:spTree>
    <p:extLst>
      <p:ext uri="{BB962C8B-B14F-4D97-AF65-F5344CB8AC3E}">
        <p14:creationId xmlns:p14="http://schemas.microsoft.com/office/powerpoint/2010/main" val="219784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27762">
            <a:off x="6441209" y="4702267"/>
            <a:ext cx="2743200" cy="1831086"/>
          </a:xfrm>
          <a:prstGeom prst="rect">
            <a:avLst/>
          </a:prstGeom>
        </p:spPr>
      </p:pic>
      <p:sp>
        <p:nvSpPr>
          <p:cNvPr id="9" name="Content Placeholder 4"/>
          <p:cNvSpPr>
            <a:spLocks noGrp="1"/>
          </p:cNvSpPr>
          <p:nvPr>
            <p:ph idx="1"/>
          </p:nvPr>
        </p:nvSpPr>
        <p:spPr>
          <a:xfrm>
            <a:off x="304800" y="152400"/>
            <a:ext cx="8077200" cy="876300"/>
          </a:xfrm>
        </p:spPr>
        <p:txBody>
          <a:bodyPr>
            <a:noAutofit/>
          </a:bodyPr>
          <a:lstStyle/>
          <a:p>
            <a:pPr marL="0" indent="0" algn="ctr">
              <a:buNone/>
            </a:pPr>
            <a:r>
              <a:rPr lang="en-US" sz="44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Characteristics of Demons</a:t>
            </a:r>
            <a:endParaRPr lang="en-US" sz="44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a:p>
            <a:pPr marL="0" indent="0">
              <a:buNone/>
            </a:pPr>
            <a:endParaRPr lang="en-US" sz="60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p:txBody>
      </p:sp>
      <p:sp>
        <p:nvSpPr>
          <p:cNvPr id="5" name="Content Placeholder 4"/>
          <p:cNvSpPr txBox="1">
            <a:spLocks/>
          </p:cNvSpPr>
          <p:nvPr/>
        </p:nvSpPr>
        <p:spPr>
          <a:xfrm>
            <a:off x="152400" y="914400"/>
            <a:ext cx="8839200" cy="53340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buNone/>
            </a:pPr>
            <a:r>
              <a:rPr lang="en-US" dirty="0">
                <a:solidFill>
                  <a:srgbClr val="FFFF00"/>
                </a:solidFill>
                <a:latin typeface="Calibri" pitchFamily="34" charset="0"/>
              </a:rPr>
              <a:t>They can control the human body:</a:t>
            </a:r>
          </a:p>
          <a:p>
            <a:pPr lvl="1"/>
            <a:r>
              <a:rPr lang="en-US" sz="2400" b="1" dirty="0">
                <a:latin typeface="Calibri" pitchFamily="34" charset="0"/>
              </a:rPr>
              <a:t>Luke 11:14</a:t>
            </a:r>
            <a:r>
              <a:rPr lang="en-US" sz="2400" dirty="0">
                <a:latin typeface="Calibri" pitchFamily="34" charset="0"/>
              </a:rPr>
              <a:t> – Mute man caused by mute spirit</a:t>
            </a:r>
          </a:p>
          <a:p>
            <a:pPr lvl="1"/>
            <a:r>
              <a:rPr lang="en-US" sz="2400" b="1" dirty="0">
                <a:latin typeface="Calibri" pitchFamily="34" charset="0"/>
              </a:rPr>
              <a:t>Luke 9:42</a:t>
            </a:r>
            <a:r>
              <a:rPr lang="en-US" sz="2400" dirty="0">
                <a:latin typeface="Calibri" pitchFamily="34" charset="0"/>
              </a:rPr>
              <a:t> – Boy convulsing and foaming at the mouth</a:t>
            </a:r>
          </a:p>
          <a:p>
            <a:pPr lvl="1"/>
            <a:r>
              <a:rPr lang="en-US" sz="2400" b="1" dirty="0">
                <a:latin typeface="Calibri" pitchFamily="34" charset="0"/>
              </a:rPr>
              <a:t>Matthew 12:22</a:t>
            </a:r>
            <a:r>
              <a:rPr lang="en-US" sz="2400" dirty="0">
                <a:latin typeface="Calibri" pitchFamily="34" charset="0"/>
              </a:rPr>
              <a:t> – They caused the man to be blind and mute.</a:t>
            </a:r>
          </a:p>
          <a:p>
            <a:pPr lvl="1"/>
            <a:r>
              <a:rPr lang="en-US" sz="2400" b="1" dirty="0">
                <a:latin typeface="Calibri" pitchFamily="34" charset="0"/>
              </a:rPr>
              <a:t>Acts 19:15</a:t>
            </a:r>
            <a:r>
              <a:rPr lang="en-US" sz="2400" dirty="0">
                <a:latin typeface="Calibri" pitchFamily="34" charset="0"/>
              </a:rPr>
              <a:t> – Seven sons of </a:t>
            </a:r>
            <a:r>
              <a:rPr lang="en-US" sz="2400" dirty="0" err="1">
                <a:latin typeface="Calibri" pitchFamily="34" charset="0"/>
              </a:rPr>
              <a:t>Sceva</a:t>
            </a:r>
            <a:r>
              <a:rPr lang="en-US" sz="2400" dirty="0">
                <a:latin typeface="Calibri" pitchFamily="34" charset="0"/>
              </a:rPr>
              <a:t> and the demon possessed man</a:t>
            </a:r>
          </a:p>
          <a:p>
            <a:pPr marL="0" indent="0">
              <a:buNone/>
            </a:pPr>
            <a:r>
              <a:rPr lang="en-US" dirty="0">
                <a:solidFill>
                  <a:srgbClr val="FFFF00"/>
                </a:solidFill>
                <a:latin typeface="Calibri" pitchFamily="34" charset="0"/>
              </a:rPr>
              <a:t>They can speak through a person:</a:t>
            </a:r>
          </a:p>
          <a:p>
            <a:pPr lvl="1"/>
            <a:r>
              <a:rPr lang="en-US" sz="2400" b="1" dirty="0">
                <a:latin typeface="Calibri" pitchFamily="34" charset="0"/>
              </a:rPr>
              <a:t>Luke 4:41</a:t>
            </a:r>
            <a:r>
              <a:rPr lang="en-US" sz="2400" dirty="0">
                <a:latin typeface="Calibri" pitchFamily="34" charset="0"/>
              </a:rPr>
              <a:t> – Demons speaking to Jesus</a:t>
            </a:r>
          </a:p>
          <a:p>
            <a:pPr lvl="1"/>
            <a:r>
              <a:rPr lang="en-US" sz="2400" b="1" dirty="0">
                <a:latin typeface="Calibri" pitchFamily="34" charset="0"/>
              </a:rPr>
              <a:t>Luke 8:26</a:t>
            </a:r>
            <a:r>
              <a:rPr lang="en-US" sz="2400" dirty="0">
                <a:latin typeface="Calibri" pitchFamily="34" charset="0"/>
              </a:rPr>
              <a:t> – Demons begging Jesus to be merciful to them</a:t>
            </a:r>
          </a:p>
          <a:p>
            <a:pPr marL="0" indent="0">
              <a:buNone/>
            </a:pPr>
            <a:r>
              <a:rPr lang="en-US" dirty="0">
                <a:solidFill>
                  <a:srgbClr val="FFFF00"/>
                </a:solidFill>
                <a:latin typeface="Calibri" pitchFamily="34" charset="0"/>
              </a:rPr>
              <a:t>There are categories of spirits:</a:t>
            </a:r>
          </a:p>
          <a:p>
            <a:pPr lvl="1"/>
            <a:r>
              <a:rPr lang="en-US" sz="2400" b="1" dirty="0">
                <a:latin typeface="Calibri" pitchFamily="34" charset="0"/>
              </a:rPr>
              <a:t>Mark 9:25</a:t>
            </a:r>
            <a:r>
              <a:rPr lang="en-US" sz="2400" dirty="0">
                <a:latin typeface="Calibri" pitchFamily="34" charset="0"/>
              </a:rPr>
              <a:t> – </a:t>
            </a:r>
            <a:r>
              <a:rPr lang="en-US" sz="2400" i="1" dirty="0">
                <a:latin typeface="Calibri" pitchFamily="34" charset="0"/>
              </a:rPr>
              <a:t>“When Jesus saw that a crowd was running </a:t>
            </a:r>
            <a:r>
              <a:rPr lang="en-US" sz="2400" i="1" dirty="0">
                <a:latin typeface="Calibri" pitchFamily="34" charset="0"/>
              </a:rPr>
              <a:t/>
            </a:r>
            <a:br>
              <a:rPr lang="en-US" sz="2400" i="1" dirty="0">
                <a:latin typeface="Calibri" pitchFamily="34" charset="0"/>
              </a:rPr>
            </a:br>
            <a:r>
              <a:rPr lang="en-US" sz="2400" i="1" dirty="0" smtClean="0">
                <a:latin typeface="Calibri" pitchFamily="34" charset="0"/>
              </a:rPr>
              <a:t>to </a:t>
            </a:r>
            <a:r>
              <a:rPr lang="en-US" sz="2400" i="1" dirty="0">
                <a:latin typeface="Calibri" pitchFamily="34" charset="0"/>
              </a:rPr>
              <a:t>the scene, he rebuked the evil spirit.  “You </a:t>
            </a:r>
            <a:r>
              <a:rPr lang="en-US" sz="2400" b="1" i="1" dirty="0">
                <a:latin typeface="Calibri" pitchFamily="34" charset="0"/>
              </a:rPr>
              <a:t>deaf and </a:t>
            </a:r>
            <a:r>
              <a:rPr lang="en-US" sz="2400" b="1" i="1" dirty="0" smtClean="0">
                <a:latin typeface="Calibri" pitchFamily="34" charset="0"/>
              </a:rPr>
              <a:t/>
            </a:r>
            <a:br>
              <a:rPr lang="en-US" sz="2400" b="1" i="1" dirty="0" smtClean="0">
                <a:latin typeface="Calibri" pitchFamily="34" charset="0"/>
              </a:rPr>
            </a:br>
            <a:r>
              <a:rPr lang="en-US" sz="2400" b="1" i="1" dirty="0" smtClean="0">
                <a:latin typeface="Calibri" pitchFamily="34" charset="0"/>
              </a:rPr>
              <a:t>mute spirit</a:t>
            </a:r>
            <a:r>
              <a:rPr lang="en-US" sz="2400" i="1" dirty="0">
                <a:latin typeface="Calibri" pitchFamily="34" charset="0"/>
              </a:rPr>
              <a:t>,” he said, “I command you, come out </a:t>
            </a:r>
            <a:r>
              <a:rPr lang="en-US" sz="2400" i="1" dirty="0" smtClean="0">
                <a:latin typeface="Calibri" pitchFamily="34" charset="0"/>
              </a:rPr>
              <a:t/>
            </a:r>
            <a:br>
              <a:rPr lang="en-US" sz="2400" i="1" dirty="0" smtClean="0">
                <a:latin typeface="Calibri" pitchFamily="34" charset="0"/>
              </a:rPr>
            </a:br>
            <a:r>
              <a:rPr lang="en-US" sz="2400" i="1" dirty="0" smtClean="0">
                <a:latin typeface="Calibri" pitchFamily="34" charset="0"/>
              </a:rPr>
              <a:t>of him</a:t>
            </a:r>
            <a:r>
              <a:rPr lang="en-US" sz="2400" i="1" dirty="0">
                <a:latin typeface="Calibri" pitchFamily="34" charset="0"/>
              </a:rPr>
              <a:t> </a:t>
            </a:r>
            <a:r>
              <a:rPr lang="en-US" sz="2400" i="1" dirty="0" smtClean="0">
                <a:latin typeface="Calibri" pitchFamily="34" charset="0"/>
              </a:rPr>
              <a:t>and </a:t>
            </a:r>
            <a:r>
              <a:rPr lang="en-US" sz="2400" i="1" dirty="0">
                <a:latin typeface="Calibri" pitchFamily="34" charset="0"/>
              </a:rPr>
              <a:t>never enter him again.”</a:t>
            </a:r>
            <a:endParaRPr lang="en-US" sz="2400" dirty="0">
              <a:latin typeface="Calibri" pitchFamily="34" charset="0"/>
            </a:endParaRPr>
          </a:p>
          <a:p>
            <a:pPr lvl="1"/>
            <a:endParaRPr lang="en-US" sz="2800" dirty="0" smtClean="0">
              <a:solidFill>
                <a:schemeClr val="tx1"/>
              </a:solidFill>
              <a:effectLst>
                <a:glow rad="63500">
                  <a:schemeClr val="accent1">
                    <a:satMod val="175000"/>
                    <a:alpha val="40000"/>
                  </a:schemeClr>
                </a:glow>
              </a:effectLst>
              <a:latin typeface="Calibri" pitchFamily="34" charset="0"/>
            </a:endParaRPr>
          </a:p>
          <a:p>
            <a:endParaRPr lang="en-US" sz="3200" dirty="0" smtClean="0">
              <a:solidFill>
                <a:schemeClr val="tx1"/>
              </a:solidFill>
              <a:effectLst>
                <a:glow rad="63500">
                  <a:schemeClr val="accent1">
                    <a:satMod val="175000"/>
                    <a:alpha val="40000"/>
                  </a:schemeClr>
                </a:glow>
              </a:effectLst>
              <a:latin typeface="Calibri" pitchFamily="34" charset="0"/>
            </a:endParaRPr>
          </a:p>
        </p:txBody>
      </p:sp>
    </p:spTree>
    <p:extLst>
      <p:ext uri="{BB962C8B-B14F-4D97-AF65-F5344CB8AC3E}">
        <p14:creationId xmlns:p14="http://schemas.microsoft.com/office/powerpoint/2010/main" val="427255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27762">
            <a:off x="6441209" y="4702267"/>
            <a:ext cx="2743200" cy="1831086"/>
          </a:xfrm>
          <a:prstGeom prst="rect">
            <a:avLst/>
          </a:prstGeom>
        </p:spPr>
      </p:pic>
      <p:sp>
        <p:nvSpPr>
          <p:cNvPr id="9" name="Content Placeholder 4"/>
          <p:cNvSpPr>
            <a:spLocks noGrp="1"/>
          </p:cNvSpPr>
          <p:nvPr>
            <p:ph idx="1"/>
          </p:nvPr>
        </p:nvSpPr>
        <p:spPr>
          <a:xfrm>
            <a:off x="304800" y="152400"/>
            <a:ext cx="8077200" cy="876300"/>
          </a:xfrm>
        </p:spPr>
        <p:txBody>
          <a:bodyPr>
            <a:noAutofit/>
          </a:bodyPr>
          <a:lstStyle/>
          <a:p>
            <a:pPr marL="0" indent="0" algn="ctr">
              <a:buNone/>
            </a:pPr>
            <a:r>
              <a:rPr lang="en-US" sz="44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Characteristics of Demons</a:t>
            </a:r>
            <a:endParaRPr lang="en-US" sz="44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a:p>
            <a:pPr marL="0" indent="0">
              <a:buNone/>
            </a:pPr>
            <a:endParaRPr lang="en-US" sz="60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p:txBody>
      </p:sp>
      <p:sp>
        <p:nvSpPr>
          <p:cNvPr id="5" name="Content Placeholder 4"/>
          <p:cNvSpPr txBox="1">
            <a:spLocks/>
          </p:cNvSpPr>
          <p:nvPr/>
        </p:nvSpPr>
        <p:spPr>
          <a:xfrm>
            <a:off x="152400" y="914400"/>
            <a:ext cx="8839200" cy="57150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r>
              <a:rPr lang="en-US" dirty="0">
                <a:solidFill>
                  <a:srgbClr val="FFFF00"/>
                </a:solidFill>
                <a:latin typeface="Calibri" pitchFamily="34" charset="0"/>
              </a:rPr>
              <a:t>They are disembodied and desire to be inside something living:</a:t>
            </a:r>
          </a:p>
          <a:p>
            <a:pPr lvl="1"/>
            <a:r>
              <a:rPr lang="en-US" sz="2400" b="1" dirty="0">
                <a:latin typeface="Calibri" pitchFamily="34" charset="0"/>
              </a:rPr>
              <a:t>Luke 11:24-25</a:t>
            </a:r>
            <a:r>
              <a:rPr lang="en-US" sz="2400" dirty="0">
                <a:latin typeface="Calibri" pitchFamily="34" charset="0"/>
              </a:rPr>
              <a:t> – </a:t>
            </a:r>
            <a:r>
              <a:rPr lang="en-US" sz="2400" i="1" dirty="0">
                <a:latin typeface="Calibri" pitchFamily="34" charset="0"/>
              </a:rPr>
              <a:t>“When an evil spirit comes out of a man, it goes through arid places seeking rest and does not find it. Then it says, ‘I will return to the house I left.’  When it arrives, it finds the house swept clean and put in order.  Then it goes and takes seven other spirits more wicked than itself, and they go in and live there.  And the final condition of the man is worse than the first.”</a:t>
            </a:r>
            <a:endParaRPr lang="en-US" sz="2400" dirty="0">
              <a:latin typeface="Calibri" pitchFamily="34" charset="0"/>
            </a:endParaRPr>
          </a:p>
          <a:p>
            <a:r>
              <a:rPr lang="en-US" dirty="0">
                <a:solidFill>
                  <a:srgbClr val="FFFF00"/>
                </a:solidFill>
                <a:latin typeface="Calibri" pitchFamily="34" charset="0"/>
              </a:rPr>
              <a:t>They can group together as one spirit with one identity:</a:t>
            </a:r>
          </a:p>
          <a:p>
            <a:pPr lvl="1"/>
            <a:r>
              <a:rPr lang="en-US" sz="2400" b="1" dirty="0">
                <a:latin typeface="Calibri" pitchFamily="34" charset="0"/>
              </a:rPr>
              <a:t>Mark 5:9</a:t>
            </a:r>
            <a:r>
              <a:rPr lang="en-US" sz="2400" i="1" dirty="0">
                <a:latin typeface="Calibri" pitchFamily="34" charset="0"/>
              </a:rPr>
              <a:t> – “Then Jesus asked him, ‘What is your name</a:t>
            </a:r>
            <a:r>
              <a:rPr lang="en-US" sz="2400" i="1" dirty="0" smtClean="0">
                <a:latin typeface="Calibri" pitchFamily="34" charset="0"/>
              </a:rPr>
              <a:t>?.’</a:t>
            </a:r>
            <a:r>
              <a:rPr lang="en-US" sz="2400" dirty="0">
                <a:latin typeface="Calibri" pitchFamily="34" charset="0"/>
              </a:rPr>
              <a:t> </a:t>
            </a:r>
            <a:r>
              <a:rPr lang="en-US" sz="2400" i="1" dirty="0" smtClean="0">
                <a:latin typeface="Calibri" pitchFamily="34" charset="0"/>
              </a:rPr>
              <a:t>‘</a:t>
            </a:r>
            <a:r>
              <a:rPr lang="en-US" sz="2400" i="1" dirty="0">
                <a:latin typeface="Calibri" pitchFamily="34" charset="0"/>
              </a:rPr>
              <a:t>My name is Legion,’ he replied, ‘for we are many</a:t>
            </a:r>
            <a:r>
              <a:rPr lang="en-US" sz="2400" i="1" dirty="0" smtClean="0">
                <a:latin typeface="Calibri" pitchFamily="34" charset="0"/>
              </a:rPr>
              <a:t>.’</a:t>
            </a:r>
            <a:endParaRPr lang="en-US" sz="2400" dirty="0">
              <a:latin typeface="Calibri" pitchFamily="34" charset="0"/>
            </a:endParaRPr>
          </a:p>
          <a:p>
            <a:r>
              <a:rPr lang="en-US" dirty="0" smtClean="0">
                <a:solidFill>
                  <a:srgbClr val="FFFF00"/>
                </a:solidFill>
                <a:latin typeface="Calibri" pitchFamily="34" charset="0"/>
              </a:rPr>
              <a:t>They </a:t>
            </a:r>
            <a:r>
              <a:rPr lang="en-US" dirty="0">
                <a:solidFill>
                  <a:srgbClr val="FFFF00"/>
                </a:solidFill>
                <a:latin typeface="Calibri" pitchFamily="34" charset="0"/>
              </a:rPr>
              <a:t>can exhibit great strength:</a:t>
            </a:r>
          </a:p>
          <a:p>
            <a:pPr lvl="1"/>
            <a:r>
              <a:rPr lang="en-US" sz="2400" b="1" dirty="0">
                <a:latin typeface="Calibri" pitchFamily="34" charset="0"/>
              </a:rPr>
              <a:t>Acts 19:15</a:t>
            </a:r>
            <a:r>
              <a:rPr lang="en-US" sz="2400" dirty="0">
                <a:latin typeface="Calibri" pitchFamily="34" charset="0"/>
              </a:rPr>
              <a:t> – Demon </a:t>
            </a:r>
            <a:r>
              <a:rPr lang="en-US" sz="2400" dirty="0" smtClean="0">
                <a:latin typeface="Calibri" pitchFamily="34" charset="0"/>
              </a:rPr>
              <a:t>beat up </a:t>
            </a:r>
            <a:r>
              <a:rPr lang="en-US" sz="2400" dirty="0">
                <a:latin typeface="Calibri" pitchFamily="34" charset="0"/>
              </a:rPr>
              <a:t>the sons of </a:t>
            </a:r>
            <a:r>
              <a:rPr lang="en-US" sz="2400" dirty="0" err="1">
                <a:latin typeface="Calibri" pitchFamily="34" charset="0"/>
              </a:rPr>
              <a:t>Sceva</a:t>
            </a:r>
            <a:endParaRPr lang="en-US" sz="2400" dirty="0">
              <a:latin typeface="Calibri" pitchFamily="34" charset="0"/>
            </a:endParaRPr>
          </a:p>
          <a:p>
            <a:pPr lvl="1"/>
            <a:r>
              <a:rPr lang="en-US" sz="2400" b="1" dirty="0">
                <a:latin typeface="Calibri" pitchFamily="34" charset="0"/>
              </a:rPr>
              <a:t>Luke 8:29</a:t>
            </a:r>
            <a:r>
              <a:rPr lang="en-US" sz="2400" dirty="0">
                <a:latin typeface="Calibri" pitchFamily="34" charset="0"/>
              </a:rPr>
              <a:t> – Demon possessed man breaking </a:t>
            </a:r>
            <a:r>
              <a:rPr lang="en-US" sz="2400" dirty="0" smtClean="0">
                <a:latin typeface="Calibri" pitchFamily="34" charset="0"/>
              </a:rPr>
              <a:t/>
            </a:r>
            <a:br>
              <a:rPr lang="en-US" sz="2400" dirty="0" smtClean="0">
                <a:latin typeface="Calibri" pitchFamily="34" charset="0"/>
              </a:rPr>
            </a:br>
            <a:r>
              <a:rPr lang="en-US" sz="2400" dirty="0" smtClean="0">
                <a:latin typeface="Calibri" pitchFamily="34" charset="0"/>
              </a:rPr>
              <a:t>chains </a:t>
            </a:r>
            <a:r>
              <a:rPr lang="en-US" sz="2400" dirty="0">
                <a:latin typeface="Calibri" pitchFamily="34" charset="0"/>
              </a:rPr>
              <a:t>from his hands and his </a:t>
            </a:r>
            <a:r>
              <a:rPr lang="en-US" sz="2400" dirty="0" smtClean="0">
                <a:latin typeface="Calibri" pitchFamily="34" charset="0"/>
              </a:rPr>
              <a:t>feet</a:t>
            </a:r>
            <a:r>
              <a:rPr lang="en-US" sz="2400" dirty="0">
                <a:latin typeface="Calibri" pitchFamily="34" charset="0"/>
              </a:rPr>
              <a:t>.</a:t>
            </a:r>
            <a:endParaRPr lang="en-US" sz="2400" dirty="0" smtClean="0">
              <a:solidFill>
                <a:schemeClr val="tx1"/>
              </a:solidFill>
              <a:effectLst>
                <a:glow rad="63500">
                  <a:schemeClr val="accent1">
                    <a:satMod val="175000"/>
                    <a:alpha val="40000"/>
                  </a:schemeClr>
                </a:glow>
              </a:effectLst>
              <a:latin typeface="Calibri" pitchFamily="34" charset="0"/>
            </a:endParaRPr>
          </a:p>
          <a:p>
            <a:endParaRPr lang="en-US" sz="3200" dirty="0" smtClean="0">
              <a:solidFill>
                <a:schemeClr val="tx1"/>
              </a:solidFill>
              <a:effectLst>
                <a:glow rad="63500">
                  <a:schemeClr val="accent1">
                    <a:satMod val="175000"/>
                    <a:alpha val="40000"/>
                  </a:schemeClr>
                </a:glow>
              </a:effectLst>
              <a:latin typeface="Calibri" pitchFamily="34" charset="0"/>
            </a:endParaRPr>
          </a:p>
        </p:txBody>
      </p:sp>
    </p:spTree>
    <p:extLst>
      <p:ext uri="{BB962C8B-B14F-4D97-AF65-F5344CB8AC3E}">
        <p14:creationId xmlns:p14="http://schemas.microsoft.com/office/powerpoint/2010/main" val="3678617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27762">
            <a:off x="6441209" y="4702267"/>
            <a:ext cx="2743200" cy="1831086"/>
          </a:xfrm>
          <a:prstGeom prst="rect">
            <a:avLst/>
          </a:prstGeom>
        </p:spPr>
      </p:pic>
      <p:sp>
        <p:nvSpPr>
          <p:cNvPr id="9" name="Content Placeholder 4"/>
          <p:cNvSpPr>
            <a:spLocks noGrp="1"/>
          </p:cNvSpPr>
          <p:nvPr>
            <p:ph idx="1"/>
          </p:nvPr>
        </p:nvSpPr>
        <p:spPr>
          <a:xfrm>
            <a:off x="304800" y="152400"/>
            <a:ext cx="8077200" cy="876300"/>
          </a:xfrm>
        </p:spPr>
        <p:txBody>
          <a:bodyPr>
            <a:noAutofit/>
          </a:bodyPr>
          <a:lstStyle/>
          <a:p>
            <a:pPr marL="0" indent="0" algn="ctr">
              <a:buNone/>
            </a:pPr>
            <a:r>
              <a:rPr lang="en-US" sz="44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Believers &amp; Demons in the Bible</a:t>
            </a:r>
            <a:endParaRPr lang="en-US" sz="44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a:p>
            <a:pPr marL="0" indent="0">
              <a:buNone/>
            </a:pPr>
            <a:endParaRPr lang="en-US" sz="60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p:txBody>
      </p:sp>
      <p:sp>
        <p:nvSpPr>
          <p:cNvPr id="5" name="Content Placeholder 4"/>
          <p:cNvSpPr txBox="1">
            <a:spLocks/>
          </p:cNvSpPr>
          <p:nvPr/>
        </p:nvSpPr>
        <p:spPr>
          <a:xfrm>
            <a:off x="152400" y="914400"/>
            <a:ext cx="8839200" cy="57150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lvl="1" indent="0">
              <a:buNone/>
            </a:pPr>
            <a:r>
              <a:rPr lang="en-US" sz="2400" u="sng" dirty="0">
                <a:latin typeface="Calibri" pitchFamily="34" charset="0"/>
              </a:rPr>
              <a:t>II Corinthians 11:3-4</a:t>
            </a:r>
            <a:r>
              <a:rPr lang="en-US" sz="2400" dirty="0">
                <a:latin typeface="Calibri" pitchFamily="34" charset="0"/>
              </a:rPr>
              <a:t> -</a:t>
            </a:r>
            <a:r>
              <a:rPr lang="en-US" sz="2400" i="1" baseline="30000" dirty="0">
                <a:latin typeface="Calibri" pitchFamily="34" charset="0"/>
              </a:rPr>
              <a:t>3 </a:t>
            </a:r>
            <a:r>
              <a:rPr lang="en-US" sz="2400" i="1" dirty="0">
                <a:latin typeface="Calibri" pitchFamily="34" charset="0"/>
              </a:rPr>
              <a:t>But I am afraid that just as Eve was deceived by the serpent’s cunning, your minds may somehow be led astray from your sincere and pure devotion to Christ. </a:t>
            </a:r>
            <a:r>
              <a:rPr lang="en-US" sz="2400" i="1" baseline="30000" dirty="0">
                <a:latin typeface="Calibri" pitchFamily="34" charset="0"/>
              </a:rPr>
              <a:t>4 </a:t>
            </a:r>
            <a:r>
              <a:rPr lang="en-US" sz="2400" i="1" dirty="0">
                <a:latin typeface="Calibri" pitchFamily="34" charset="0"/>
              </a:rPr>
              <a:t>For if someone comes to you and preaches a Jesus other than the Jesus we preached</a:t>
            </a:r>
            <a:r>
              <a:rPr lang="en-US" sz="2400" i="1" dirty="0">
                <a:solidFill>
                  <a:srgbClr val="FFFF00"/>
                </a:solidFill>
                <a:latin typeface="Calibri" pitchFamily="34" charset="0"/>
              </a:rPr>
              <a:t>, or if you receive a different spirit from the one you received,</a:t>
            </a:r>
            <a:r>
              <a:rPr lang="en-US" sz="2400" i="1" dirty="0">
                <a:latin typeface="Calibri" pitchFamily="34" charset="0"/>
              </a:rPr>
              <a:t> or a different gospel from the one you accepted, you put up with it easily enough</a:t>
            </a:r>
            <a:r>
              <a:rPr lang="en-US" sz="2400" dirty="0" smtClean="0">
                <a:latin typeface="Calibri" pitchFamily="34" charset="0"/>
              </a:rPr>
              <a:t>.</a:t>
            </a:r>
            <a:br>
              <a:rPr lang="en-US" sz="2400" dirty="0" smtClean="0">
                <a:latin typeface="Calibri" pitchFamily="34" charset="0"/>
              </a:rPr>
            </a:br>
            <a:endParaRPr lang="en-US" sz="2400" dirty="0">
              <a:latin typeface="Calibri" pitchFamily="34" charset="0"/>
            </a:endParaRPr>
          </a:p>
          <a:p>
            <a:pPr marL="0" indent="0">
              <a:buNone/>
            </a:pPr>
            <a:r>
              <a:rPr lang="en-US" b="1" u="sng" dirty="0" smtClean="0">
                <a:latin typeface="Calibri" pitchFamily="34" charset="0"/>
              </a:rPr>
              <a:t>I </a:t>
            </a:r>
            <a:r>
              <a:rPr lang="en-US" b="1" u="sng" dirty="0">
                <a:latin typeface="Calibri" pitchFamily="34" charset="0"/>
              </a:rPr>
              <a:t>Tim 4:1-3</a:t>
            </a:r>
            <a:r>
              <a:rPr lang="en-US" dirty="0">
                <a:latin typeface="Calibri" pitchFamily="34" charset="0"/>
              </a:rPr>
              <a:t>- </a:t>
            </a:r>
            <a:r>
              <a:rPr lang="en-US" i="1" dirty="0">
                <a:latin typeface="Calibri" pitchFamily="34" charset="0"/>
              </a:rPr>
              <a:t>The Spirit clearly says that in later times some will abandon the faith and </a:t>
            </a:r>
            <a:r>
              <a:rPr lang="en-US" i="1" dirty="0">
                <a:solidFill>
                  <a:srgbClr val="FFFF00"/>
                </a:solidFill>
                <a:latin typeface="Calibri" pitchFamily="34" charset="0"/>
              </a:rPr>
              <a:t>follow deceiving spirits and things taught by demons</a:t>
            </a:r>
            <a:r>
              <a:rPr lang="en-US" i="1" dirty="0" smtClean="0">
                <a:solidFill>
                  <a:srgbClr val="FFFF00"/>
                </a:solidFill>
                <a:latin typeface="Calibri" pitchFamily="34" charset="0"/>
              </a:rPr>
              <a:t>.</a:t>
            </a:r>
          </a:p>
          <a:p>
            <a:pPr marL="0" lvl="1" indent="0">
              <a:buNone/>
            </a:pPr>
            <a:r>
              <a:rPr lang="en-US" sz="2400" b="1" u="sng" dirty="0">
                <a:latin typeface="Calibri" pitchFamily="34" charset="0"/>
              </a:rPr>
              <a:t>Acts 5:1-10</a:t>
            </a:r>
            <a:r>
              <a:rPr lang="en-US" sz="2400" dirty="0">
                <a:latin typeface="Calibri" pitchFamily="34" charset="0"/>
              </a:rPr>
              <a:t> – </a:t>
            </a:r>
            <a:r>
              <a:rPr lang="en-US" sz="2400" i="1" dirty="0">
                <a:latin typeface="Calibri" pitchFamily="34" charset="0"/>
              </a:rPr>
              <a:t>Then Peter said, “Ananias, how is it that Satan </a:t>
            </a:r>
            <a:r>
              <a:rPr lang="en-US" sz="2400" i="1" dirty="0" smtClean="0">
                <a:latin typeface="Calibri" pitchFamily="34" charset="0"/>
              </a:rPr>
              <a:t/>
            </a:r>
            <a:br>
              <a:rPr lang="en-US" sz="2400" i="1" dirty="0" smtClean="0">
                <a:latin typeface="Calibri" pitchFamily="34" charset="0"/>
              </a:rPr>
            </a:br>
            <a:r>
              <a:rPr lang="en-US" sz="2400" i="1" dirty="0" smtClean="0">
                <a:latin typeface="Calibri" pitchFamily="34" charset="0"/>
              </a:rPr>
              <a:t>has </a:t>
            </a:r>
            <a:r>
              <a:rPr lang="en-US" sz="2400" i="1" dirty="0">
                <a:latin typeface="Calibri" pitchFamily="34" charset="0"/>
              </a:rPr>
              <a:t>so filled your heart that you have lied to the </a:t>
            </a:r>
            <a:r>
              <a:rPr lang="en-US" sz="2400" i="1" dirty="0" smtClean="0">
                <a:latin typeface="Calibri" pitchFamily="34" charset="0"/>
              </a:rPr>
              <a:t/>
            </a:r>
            <a:br>
              <a:rPr lang="en-US" sz="2400" i="1" dirty="0" smtClean="0">
                <a:latin typeface="Calibri" pitchFamily="34" charset="0"/>
              </a:rPr>
            </a:br>
            <a:r>
              <a:rPr lang="en-US" sz="2400" i="1" dirty="0" smtClean="0">
                <a:latin typeface="Calibri" pitchFamily="34" charset="0"/>
              </a:rPr>
              <a:t>Holy </a:t>
            </a:r>
            <a:r>
              <a:rPr lang="en-US" sz="2400" i="1" dirty="0">
                <a:latin typeface="Calibri" pitchFamily="34" charset="0"/>
              </a:rPr>
              <a:t>Spirit?”</a:t>
            </a:r>
            <a:endParaRPr lang="en-US" sz="2400" dirty="0">
              <a:latin typeface="Calibri" pitchFamily="34" charset="0"/>
            </a:endParaRPr>
          </a:p>
          <a:p>
            <a:pPr marL="0" indent="0">
              <a:buNone/>
            </a:pPr>
            <a:endParaRPr lang="en-US" dirty="0">
              <a:solidFill>
                <a:srgbClr val="FFFF00"/>
              </a:solidFill>
              <a:latin typeface="Calibri" pitchFamily="34" charset="0"/>
            </a:endParaRPr>
          </a:p>
        </p:txBody>
      </p:sp>
    </p:spTree>
    <p:extLst>
      <p:ext uri="{BB962C8B-B14F-4D97-AF65-F5344CB8AC3E}">
        <p14:creationId xmlns:p14="http://schemas.microsoft.com/office/powerpoint/2010/main" val="252557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27762">
            <a:off x="6441209" y="4702267"/>
            <a:ext cx="2743200" cy="1831086"/>
          </a:xfrm>
          <a:prstGeom prst="rect">
            <a:avLst/>
          </a:prstGeom>
        </p:spPr>
      </p:pic>
      <p:sp>
        <p:nvSpPr>
          <p:cNvPr id="9" name="Content Placeholder 4"/>
          <p:cNvSpPr>
            <a:spLocks noGrp="1"/>
          </p:cNvSpPr>
          <p:nvPr>
            <p:ph idx="1"/>
          </p:nvPr>
        </p:nvSpPr>
        <p:spPr>
          <a:xfrm>
            <a:off x="304800" y="152400"/>
            <a:ext cx="8077200" cy="876300"/>
          </a:xfrm>
        </p:spPr>
        <p:txBody>
          <a:bodyPr>
            <a:noAutofit/>
          </a:bodyPr>
          <a:lstStyle/>
          <a:p>
            <a:pPr marL="0" indent="0" algn="ctr">
              <a:buNone/>
            </a:pPr>
            <a:r>
              <a:rPr lang="en-US" sz="44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Believers &amp; Demons in the Bible</a:t>
            </a:r>
            <a:endParaRPr lang="en-US" sz="44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a:p>
            <a:pPr marL="0" indent="0">
              <a:buNone/>
            </a:pPr>
            <a:endParaRPr lang="en-US" sz="60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p:txBody>
      </p:sp>
      <p:sp>
        <p:nvSpPr>
          <p:cNvPr id="5" name="Content Placeholder 4"/>
          <p:cNvSpPr txBox="1">
            <a:spLocks/>
          </p:cNvSpPr>
          <p:nvPr/>
        </p:nvSpPr>
        <p:spPr>
          <a:xfrm>
            <a:off x="29183" y="762000"/>
            <a:ext cx="8839200" cy="55626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lvl="1" indent="0">
              <a:buNone/>
            </a:pPr>
            <a:r>
              <a:rPr lang="en-US" sz="2400" u="sng" dirty="0" smtClean="0">
                <a:latin typeface="Calibri" pitchFamily="34" charset="0"/>
              </a:rPr>
              <a:t>1 Corinthians 12:1-4, 7-10</a:t>
            </a:r>
            <a:r>
              <a:rPr lang="en-US" sz="2400" dirty="0" smtClean="0">
                <a:latin typeface="Calibri" pitchFamily="34" charset="0"/>
              </a:rPr>
              <a:t> -  </a:t>
            </a:r>
            <a:r>
              <a:rPr lang="en-US" sz="2400" i="1" dirty="0">
                <a:latin typeface="Calibri" pitchFamily="34" charset="0"/>
              </a:rPr>
              <a:t>Now about spiritual gifts, brothers, I do not want you to be ignorant. </a:t>
            </a:r>
            <a:r>
              <a:rPr lang="en-US" sz="2400" i="1" baseline="30000" dirty="0">
                <a:latin typeface="Calibri" pitchFamily="34" charset="0"/>
              </a:rPr>
              <a:t>2 </a:t>
            </a:r>
            <a:r>
              <a:rPr lang="en-US" sz="2400" i="1" dirty="0">
                <a:latin typeface="Calibri" pitchFamily="34" charset="0"/>
              </a:rPr>
              <a:t>You know that when you were pagans, somehow or other you were influenced and led astray to mute idols. </a:t>
            </a:r>
            <a:r>
              <a:rPr lang="en-US" sz="2400" i="1" baseline="30000" dirty="0">
                <a:latin typeface="Calibri" pitchFamily="34" charset="0"/>
              </a:rPr>
              <a:t>3 </a:t>
            </a:r>
            <a:r>
              <a:rPr lang="en-US" sz="2400" i="1" dirty="0">
                <a:solidFill>
                  <a:srgbClr val="FFFF57"/>
                </a:solidFill>
                <a:latin typeface="Calibri" pitchFamily="34" charset="0"/>
              </a:rPr>
              <a:t>Therefore I tell you that no one who is speaking by the Spirit of God says, “Jesus be cursed,” </a:t>
            </a:r>
            <a:r>
              <a:rPr lang="en-US" sz="2400" i="1" dirty="0">
                <a:latin typeface="Calibri" pitchFamily="34" charset="0"/>
              </a:rPr>
              <a:t>and no one can say, “Jesus is Lord,” except by the Holy Spirit.</a:t>
            </a:r>
            <a:r>
              <a:rPr lang="en-US" sz="2400" dirty="0"/>
              <a:t> </a:t>
            </a:r>
            <a:r>
              <a:rPr lang="en-US" sz="2400" dirty="0" smtClean="0"/>
              <a:t/>
            </a:r>
            <a:br>
              <a:rPr lang="en-US" sz="2400" dirty="0" smtClean="0"/>
            </a:br>
            <a:r>
              <a:rPr lang="en-US" sz="2400" i="1" baseline="30000" dirty="0" smtClean="0">
                <a:latin typeface="Calibri" pitchFamily="34" charset="0"/>
              </a:rPr>
              <a:t>7 </a:t>
            </a:r>
            <a:r>
              <a:rPr lang="en-US" sz="2400" i="1" dirty="0">
                <a:latin typeface="Calibri" pitchFamily="34" charset="0"/>
              </a:rPr>
              <a:t>Now to each one the manifestation of the Spirit is given for the common good. </a:t>
            </a:r>
            <a:r>
              <a:rPr lang="en-US" sz="2400" i="1" baseline="30000" dirty="0">
                <a:latin typeface="Calibri" pitchFamily="34" charset="0"/>
              </a:rPr>
              <a:t>8 </a:t>
            </a:r>
            <a:r>
              <a:rPr lang="en-US" sz="2400" i="1" dirty="0">
                <a:latin typeface="Calibri" pitchFamily="34" charset="0"/>
              </a:rPr>
              <a:t>To one there is given through the Spirit the message of wisdom, to another the message of knowledge by means of the same Spirit, </a:t>
            </a:r>
            <a:r>
              <a:rPr lang="en-US" sz="2400" i="1" baseline="30000" dirty="0">
                <a:latin typeface="Calibri" pitchFamily="34" charset="0"/>
              </a:rPr>
              <a:t>9 </a:t>
            </a:r>
            <a:r>
              <a:rPr lang="en-US" sz="2400" i="1" dirty="0">
                <a:latin typeface="Calibri" pitchFamily="34" charset="0"/>
              </a:rPr>
              <a:t>to another faith by the same Spirit, to another gifts of healing by that one Spirit, </a:t>
            </a:r>
            <a:r>
              <a:rPr lang="en-US" sz="2400" i="1" baseline="30000" dirty="0">
                <a:latin typeface="Calibri" pitchFamily="34" charset="0"/>
              </a:rPr>
              <a:t>10 </a:t>
            </a:r>
            <a:r>
              <a:rPr lang="en-US" sz="2400" i="1" dirty="0">
                <a:latin typeface="Calibri" pitchFamily="34" charset="0"/>
              </a:rPr>
              <a:t>to another miraculous powers, to another prophecy</a:t>
            </a:r>
            <a:r>
              <a:rPr lang="en-US" sz="2400" i="1" dirty="0">
                <a:solidFill>
                  <a:srgbClr val="FFFF00"/>
                </a:solidFill>
                <a:latin typeface="Calibri" pitchFamily="34" charset="0"/>
              </a:rPr>
              <a:t>, to another distinguishing between spirits</a:t>
            </a:r>
            <a:r>
              <a:rPr lang="en-US" sz="2400" i="1" dirty="0">
                <a:latin typeface="Calibri" pitchFamily="34" charset="0"/>
              </a:rPr>
              <a:t>, to another speaking in different kinds of tongues,﻿﻿ and to still another </a:t>
            </a:r>
            <a:r>
              <a:rPr lang="en-US" sz="2400" i="1" dirty="0" smtClean="0">
                <a:latin typeface="Calibri" pitchFamily="34" charset="0"/>
              </a:rPr>
              <a:t/>
            </a:r>
            <a:br>
              <a:rPr lang="en-US" sz="2400" i="1" dirty="0" smtClean="0">
                <a:latin typeface="Calibri" pitchFamily="34" charset="0"/>
              </a:rPr>
            </a:br>
            <a:r>
              <a:rPr lang="en-US" sz="2400" i="1" dirty="0" smtClean="0">
                <a:latin typeface="Calibri" pitchFamily="34" charset="0"/>
              </a:rPr>
              <a:t>the </a:t>
            </a:r>
            <a:r>
              <a:rPr lang="en-US" sz="2400" i="1" dirty="0">
                <a:latin typeface="Calibri" pitchFamily="34" charset="0"/>
              </a:rPr>
              <a:t>interpretation of tongues.﻿</a:t>
            </a:r>
            <a:r>
              <a:rPr lang="en-US" sz="2400" i="1" baseline="30000" dirty="0" smtClean="0">
                <a:latin typeface="Calibri" pitchFamily="34" charset="0"/>
              </a:rPr>
              <a:t>11 </a:t>
            </a:r>
            <a:r>
              <a:rPr lang="en-US" sz="2400" i="1" dirty="0">
                <a:latin typeface="Calibri" pitchFamily="34" charset="0"/>
              </a:rPr>
              <a:t>All these </a:t>
            </a:r>
            <a:r>
              <a:rPr lang="en-US" sz="2400" i="1" dirty="0" smtClean="0">
                <a:latin typeface="Calibri" pitchFamily="34" charset="0"/>
              </a:rPr>
              <a:t>are </a:t>
            </a:r>
            <a:r>
              <a:rPr lang="en-US" sz="2400" i="1" dirty="0">
                <a:latin typeface="Calibri" pitchFamily="34" charset="0"/>
              </a:rPr>
              <a:t>the work </a:t>
            </a:r>
            <a:r>
              <a:rPr lang="en-US" sz="2400" i="1" dirty="0" smtClean="0">
                <a:latin typeface="Calibri" pitchFamily="34" charset="0"/>
              </a:rPr>
              <a:t>of </a:t>
            </a:r>
            <a:br>
              <a:rPr lang="en-US" sz="2400" i="1" dirty="0" smtClean="0">
                <a:latin typeface="Calibri" pitchFamily="34" charset="0"/>
              </a:rPr>
            </a:br>
            <a:r>
              <a:rPr lang="en-US" sz="2400" i="1" dirty="0" smtClean="0">
                <a:latin typeface="Calibri" pitchFamily="34" charset="0"/>
              </a:rPr>
              <a:t>one </a:t>
            </a:r>
            <a:r>
              <a:rPr lang="en-US" sz="2400" i="1" dirty="0">
                <a:latin typeface="Calibri" pitchFamily="34" charset="0"/>
              </a:rPr>
              <a:t>and the same Spirit, and he gives them to each </a:t>
            </a:r>
            <a:r>
              <a:rPr lang="en-US" sz="2400" i="1" dirty="0" smtClean="0">
                <a:latin typeface="Calibri" pitchFamily="34" charset="0"/>
              </a:rPr>
              <a:t/>
            </a:r>
            <a:br>
              <a:rPr lang="en-US" sz="2400" i="1" dirty="0" smtClean="0">
                <a:latin typeface="Calibri" pitchFamily="34" charset="0"/>
              </a:rPr>
            </a:br>
            <a:r>
              <a:rPr lang="en-US" sz="2400" i="1" dirty="0" smtClean="0">
                <a:latin typeface="Calibri" pitchFamily="34" charset="0"/>
              </a:rPr>
              <a:t>one, just </a:t>
            </a:r>
            <a:r>
              <a:rPr lang="en-US" sz="2400" i="1" dirty="0">
                <a:latin typeface="Calibri" pitchFamily="34" charset="0"/>
              </a:rPr>
              <a:t>as he determines. </a:t>
            </a:r>
            <a:endParaRPr lang="en-US" sz="2400" i="1" dirty="0" smtClean="0">
              <a:latin typeface="Calibri" pitchFamily="34" charset="0"/>
            </a:endParaRPr>
          </a:p>
          <a:p>
            <a:pPr marL="0" lvl="1" indent="0">
              <a:buNone/>
            </a:pPr>
            <a:endParaRPr lang="en-US" sz="2400" dirty="0">
              <a:latin typeface="Calibri" pitchFamily="34" charset="0"/>
            </a:endParaRPr>
          </a:p>
          <a:p>
            <a:pPr marL="0" indent="0">
              <a:buNone/>
            </a:pPr>
            <a:endParaRPr lang="en-US" dirty="0">
              <a:solidFill>
                <a:srgbClr val="FFFF00"/>
              </a:solidFill>
              <a:latin typeface="Calibri" pitchFamily="34" charset="0"/>
            </a:endParaRPr>
          </a:p>
        </p:txBody>
      </p:sp>
    </p:spTree>
    <p:extLst>
      <p:ext uri="{BB962C8B-B14F-4D97-AF65-F5344CB8AC3E}">
        <p14:creationId xmlns:p14="http://schemas.microsoft.com/office/powerpoint/2010/main" val="1818209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27762">
            <a:off x="6441209" y="4702267"/>
            <a:ext cx="2743200" cy="1831086"/>
          </a:xfrm>
          <a:prstGeom prst="rect">
            <a:avLst/>
          </a:prstGeom>
        </p:spPr>
      </p:pic>
      <p:sp>
        <p:nvSpPr>
          <p:cNvPr id="9" name="Content Placeholder 4"/>
          <p:cNvSpPr>
            <a:spLocks noGrp="1"/>
          </p:cNvSpPr>
          <p:nvPr>
            <p:ph idx="1"/>
          </p:nvPr>
        </p:nvSpPr>
        <p:spPr>
          <a:xfrm>
            <a:off x="304800" y="152400"/>
            <a:ext cx="8077200" cy="876300"/>
          </a:xfrm>
        </p:spPr>
        <p:txBody>
          <a:bodyPr>
            <a:noAutofit/>
          </a:bodyPr>
          <a:lstStyle/>
          <a:p>
            <a:pPr marL="0" indent="0" algn="ctr">
              <a:buNone/>
            </a:pPr>
            <a:r>
              <a:rPr lang="en-US" sz="44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Believers &amp; Demons in the Bible</a:t>
            </a:r>
            <a:endParaRPr lang="en-US" sz="44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a:p>
            <a:pPr marL="0" indent="0">
              <a:buNone/>
            </a:pPr>
            <a:endParaRPr lang="en-US" sz="60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p:txBody>
      </p:sp>
      <p:sp>
        <p:nvSpPr>
          <p:cNvPr id="5" name="Content Placeholder 4"/>
          <p:cNvSpPr txBox="1">
            <a:spLocks/>
          </p:cNvSpPr>
          <p:nvPr/>
        </p:nvSpPr>
        <p:spPr>
          <a:xfrm>
            <a:off x="76200" y="914400"/>
            <a:ext cx="8839200" cy="55626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buNone/>
            </a:pPr>
            <a:r>
              <a:rPr lang="en-US" b="1" u="sng" dirty="0">
                <a:latin typeface="Calibri" pitchFamily="34" charset="0"/>
              </a:rPr>
              <a:t>Mark 8:31-33</a:t>
            </a:r>
            <a:r>
              <a:rPr lang="en-US" dirty="0">
                <a:latin typeface="Calibri" pitchFamily="34" charset="0"/>
              </a:rPr>
              <a:t> – </a:t>
            </a:r>
            <a:r>
              <a:rPr lang="en-US" i="1" dirty="0">
                <a:latin typeface="Calibri" pitchFamily="34" charset="0"/>
              </a:rPr>
              <a:t>“He then began to teach them that the Son of Man must suffer many things and be rejected by the elders, chief priests and teachers of the law, and that he must be killed and after three days rise again.  He spoke plainly about this, and Peter took him aside and began to rebuke him.  But when Jesus turned and looked at his disciples, he rebuked Peter.  </a:t>
            </a:r>
            <a:r>
              <a:rPr lang="en-US" i="1" dirty="0">
                <a:solidFill>
                  <a:srgbClr val="FFFF00"/>
                </a:solidFill>
                <a:latin typeface="Calibri" pitchFamily="34" charset="0"/>
              </a:rPr>
              <a:t>“Get behind me, Satan!” </a:t>
            </a:r>
            <a:r>
              <a:rPr lang="en-US" i="1" dirty="0">
                <a:latin typeface="Calibri" pitchFamily="34" charset="0"/>
              </a:rPr>
              <a:t>he said.  “You do not have in mind the things of God, but the things of men.”</a:t>
            </a:r>
            <a:endParaRPr lang="en-US" dirty="0">
              <a:latin typeface="Calibri" pitchFamily="34" charset="0"/>
            </a:endParaRPr>
          </a:p>
          <a:p>
            <a:pPr marL="0" lvl="1" indent="0">
              <a:buNone/>
            </a:pPr>
            <a:endParaRPr lang="en-US" sz="2400" dirty="0">
              <a:latin typeface="Calibri" pitchFamily="34" charset="0"/>
            </a:endParaRPr>
          </a:p>
          <a:p>
            <a:pPr marL="0" indent="0">
              <a:buNone/>
            </a:pPr>
            <a:endParaRPr lang="en-US" dirty="0">
              <a:solidFill>
                <a:srgbClr val="FFFF00"/>
              </a:solidFill>
              <a:latin typeface="Calibri" pitchFamily="34" charset="0"/>
            </a:endParaRPr>
          </a:p>
        </p:txBody>
      </p:sp>
    </p:spTree>
    <p:extLst>
      <p:ext uri="{BB962C8B-B14F-4D97-AF65-F5344CB8AC3E}">
        <p14:creationId xmlns:p14="http://schemas.microsoft.com/office/powerpoint/2010/main" val="344133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ontent Placeholder 4"/>
          <p:cNvSpPr>
            <a:spLocks noGrp="1"/>
          </p:cNvSpPr>
          <p:nvPr>
            <p:ph idx="1"/>
          </p:nvPr>
        </p:nvSpPr>
        <p:spPr>
          <a:xfrm>
            <a:off x="1066800" y="152400"/>
            <a:ext cx="6261370" cy="876300"/>
          </a:xfrm>
        </p:spPr>
        <p:txBody>
          <a:bodyPr>
            <a:noAutofit/>
          </a:bodyPr>
          <a:lstStyle/>
          <a:p>
            <a:pPr marL="0" indent="0" algn="ctr">
              <a:buNone/>
            </a:pPr>
            <a:r>
              <a:rPr lang="en-US" sz="44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I Thessalonians 5:23</a:t>
            </a:r>
            <a:endParaRPr lang="en-US" sz="44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a:p>
            <a:pPr marL="0" indent="0">
              <a:buNone/>
            </a:pPr>
            <a:endParaRPr lang="en-US" sz="60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p:txBody>
      </p:sp>
      <p:sp>
        <p:nvSpPr>
          <p:cNvPr id="5" name="Content Placeholder 4"/>
          <p:cNvSpPr txBox="1">
            <a:spLocks/>
          </p:cNvSpPr>
          <p:nvPr/>
        </p:nvSpPr>
        <p:spPr>
          <a:xfrm>
            <a:off x="304800" y="1143000"/>
            <a:ext cx="8430638" cy="41148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lvl="2" indent="0">
              <a:lnSpc>
                <a:spcPct val="90000"/>
              </a:lnSpc>
              <a:spcBef>
                <a:spcPts val="600"/>
              </a:spcBef>
              <a:spcAft>
                <a:spcPts val="600"/>
              </a:spcAft>
              <a:buClr>
                <a:schemeClr val="accent1">
                  <a:lumMod val="60000"/>
                  <a:lumOff val="40000"/>
                </a:schemeClr>
              </a:buClr>
              <a:buNone/>
            </a:pPr>
            <a:r>
              <a:rPr lang="en-US" sz="4000" i="1" dirty="0">
                <a:latin typeface="Calibri" pitchFamily="34" charset="0"/>
              </a:rPr>
              <a:t>“May God himself, the God of peace, sanctify you through and through.  May your </a:t>
            </a:r>
            <a:r>
              <a:rPr lang="en-US" sz="4000" i="1" dirty="0">
                <a:solidFill>
                  <a:schemeClr val="tx1"/>
                </a:solidFill>
                <a:latin typeface="Calibri" pitchFamily="34" charset="0"/>
              </a:rPr>
              <a:t>whole</a:t>
            </a:r>
            <a:r>
              <a:rPr lang="en-US" sz="4000" i="1" dirty="0">
                <a:solidFill>
                  <a:srgbClr val="FFFF00"/>
                </a:solidFill>
                <a:latin typeface="Calibri" pitchFamily="34" charset="0"/>
              </a:rPr>
              <a:t> spirit</a:t>
            </a:r>
            <a:r>
              <a:rPr lang="en-US" sz="4000" i="1" dirty="0">
                <a:latin typeface="Calibri" pitchFamily="34" charset="0"/>
              </a:rPr>
              <a:t>, </a:t>
            </a:r>
            <a:r>
              <a:rPr lang="en-US" sz="4000" i="1" dirty="0">
                <a:solidFill>
                  <a:srgbClr val="FFFF00"/>
                </a:solidFill>
                <a:latin typeface="Calibri" pitchFamily="34" charset="0"/>
              </a:rPr>
              <a:t>soul</a:t>
            </a:r>
            <a:r>
              <a:rPr lang="en-US" sz="4000" i="1" dirty="0">
                <a:latin typeface="Calibri" pitchFamily="34" charset="0"/>
              </a:rPr>
              <a:t> and </a:t>
            </a:r>
            <a:r>
              <a:rPr lang="en-US" sz="4000" i="1" dirty="0">
                <a:solidFill>
                  <a:srgbClr val="FFFF00"/>
                </a:solidFill>
                <a:latin typeface="Calibri" pitchFamily="34" charset="0"/>
              </a:rPr>
              <a:t>body</a:t>
            </a:r>
            <a:r>
              <a:rPr lang="en-US" sz="4000" i="1" dirty="0">
                <a:latin typeface="Calibri" pitchFamily="34" charset="0"/>
              </a:rPr>
              <a:t> be kept blameless at the coming of our Lord Jesus Christ.”</a:t>
            </a:r>
            <a:endParaRPr lang="en-US" sz="4000" dirty="0">
              <a:latin typeface="Calibri" pitchFamily="34" charset="0"/>
            </a:endParaRPr>
          </a:p>
          <a:p>
            <a:pPr marL="0" lvl="2" indent="0">
              <a:lnSpc>
                <a:spcPct val="90000"/>
              </a:lnSpc>
              <a:spcBef>
                <a:spcPts val="600"/>
              </a:spcBef>
              <a:spcAft>
                <a:spcPts val="600"/>
              </a:spcAft>
              <a:buClr>
                <a:schemeClr val="accent1">
                  <a:lumMod val="60000"/>
                  <a:lumOff val="40000"/>
                </a:schemeClr>
              </a:buClr>
              <a:buNone/>
            </a:pPr>
            <a:endParaRPr lang="en-US" sz="4400" dirty="0" smtClean="0">
              <a:solidFill>
                <a:schemeClr val="tx1"/>
              </a:solidFill>
              <a:effectLst>
                <a:glow rad="63500">
                  <a:schemeClr val="accent1">
                    <a:satMod val="175000"/>
                    <a:alpha val="40000"/>
                  </a:schemeClr>
                </a:glow>
              </a:effectLst>
              <a:latin typeface="Calibri"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27762">
            <a:off x="6441209" y="4702267"/>
            <a:ext cx="2743200" cy="1831086"/>
          </a:xfrm>
          <a:prstGeom prst="rect">
            <a:avLst/>
          </a:prstGeom>
        </p:spPr>
      </p:pic>
    </p:spTree>
    <p:extLst>
      <p:ext uri="{BB962C8B-B14F-4D97-AF65-F5344CB8AC3E}">
        <p14:creationId xmlns:p14="http://schemas.microsoft.com/office/powerpoint/2010/main" val="11199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ontent Placeholder 4"/>
          <p:cNvSpPr>
            <a:spLocks noGrp="1"/>
          </p:cNvSpPr>
          <p:nvPr>
            <p:ph idx="1"/>
          </p:nvPr>
        </p:nvSpPr>
        <p:spPr>
          <a:xfrm>
            <a:off x="1066800" y="152400"/>
            <a:ext cx="6261370" cy="876300"/>
          </a:xfrm>
        </p:spPr>
        <p:txBody>
          <a:bodyPr>
            <a:noAutofit/>
          </a:bodyPr>
          <a:lstStyle/>
          <a:p>
            <a:pPr marL="0" indent="0" algn="ctr">
              <a:buNone/>
            </a:pPr>
            <a:r>
              <a:rPr lang="en-US" sz="44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Hebrews 4:12</a:t>
            </a:r>
            <a:endParaRPr lang="en-US" sz="44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a:p>
            <a:pPr marL="0" indent="0">
              <a:buNone/>
            </a:pPr>
            <a:endParaRPr lang="en-US" sz="60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p:txBody>
      </p:sp>
      <p:sp>
        <p:nvSpPr>
          <p:cNvPr id="5" name="Content Placeholder 4"/>
          <p:cNvSpPr txBox="1">
            <a:spLocks/>
          </p:cNvSpPr>
          <p:nvPr/>
        </p:nvSpPr>
        <p:spPr>
          <a:xfrm>
            <a:off x="304800" y="1143000"/>
            <a:ext cx="8430638" cy="41148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lvl="2" indent="0">
              <a:lnSpc>
                <a:spcPct val="90000"/>
              </a:lnSpc>
              <a:spcBef>
                <a:spcPts val="600"/>
              </a:spcBef>
              <a:spcAft>
                <a:spcPts val="600"/>
              </a:spcAft>
              <a:buClr>
                <a:schemeClr val="accent1">
                  <a:lumMod val="60000"/>
                  <a:lumOff val="40000"/>
                </a:schemeClr>
              </a:buClr>
              <a:buNone/>
            </a:pPr>
            <a:r>
              <a:rPr lang="en-US" sz="4000" i="1" dirty="0" smtClean="0">
                <a:latin typeface="Calibri" pitchFamily="34" charset="0"/>
              </a:rPr>
              <a:t>For </a:t>
            </a:r>
            <a:r>
              <a:rPr lang="en-US" sz="4000" i="1" dirty="0">
                <a:latin typeface="Calibri" pitchFamily="34" charset="0"/>
              </a:rPr>
              <a:t>the word of God is living and active. Sharper than any double-edged sword, it penetrates even to dividing </a:t>
            </a:r>
            <a:r>
              <a:rPr lang="en-US" sz="4000" i="1" dirty="0">
                <a:solidFill>
                  <a:srgbClr val="FFFF00"/>
                </a:solidFill>
                <a:latin typeface="Calibri" pitchFamily="34" charset="0"/>
              </a:rPr>
              <a:t>soul</a:t>
            </a:r>
            <a:r>
              <a:rPr lang="en-US" sz="4000" i="1" dirty="0">
                <a:latin typeface="Calibri" pitchFamily="34" charset="0"/>
              </a:rPr>
              <a:t> and </a:t>
            </a:r>
            <a:r>
              <a:rPr lang="en-US" sz="4000" i="1" dirty="0">
                <a:solidFill>
                  <a:srgbClr val="FFFF00"/>
                </a:solidFill>
                <a:latin typeface="Calibri" pitchFamily="34" charset="0"/>
              </a:rPr>
              <a:t>spirit</a:t>
            </a:r>
            <a:r>
              <a:rPr lang="en-US" sz="4000" i="1" dirty="0">
                <a:latin typeface="Calibri" pitchFamily="34" charset="0"/>
              </a:rPr>
              <a:t>, </a:t>
            </a:r>
            <a:r>
              <a:rPr lang="en-US" sz="4000" i="1" dirty="0">
                <a:solidFill>
                  <a:srgbClr val="FFFF00"/>
                </a:solidFill>
                <a:latin typeface="Calibri" pitchFamily="34" charset="0"/>
              </a:rPr>
              <a:t>joints and marrow</a:t>
            </a:r>
            <a:r>
              <a:rPr lang="en-US" sz="4000" i="1" dirty="0">
                <a:latin typeface="Calibri" pitchFamily="34" charset="0"/>
              </a:rPr>
              <a:t>; it judges the thoughts and attitudes of the heart.</a:t>
            </a:r>
            <a:endParaRPr lang="en-US" sz="4400" dirty="0" smtClean="0">
              <a:solidFill>
                <a:schemeClr val="tx1"/>
              </a:solidFill>
              <a:effectLst>
                <a:glow rad="63500">
                  <a:schemeClr val="accent1">
                    <a:satMod val="175000"/>
                    <a:alpha val="40000"/>
                  </a:schemeClr>
                </a:glow>
              </a:effectLst>
              <a:latin typeface="Calibri"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27762">
            <a:off x="6441209" y="4702267"/>
            <a:ext cx="2743200" cy="1831086"/>
          </a:xfrm>
          <a:prstGeom prst="rect">
            <a:avLst/>
          </a:prstGeom>
        </p:spPr>
      </p:pic>
    </p:spTree>
    <p:extLst>
      <p:ext uri="{BB962C8B-B14F-4D97-AF65-F5344CB8AC3E}">
        <p14:creationId xmlns:p14="http://schemas.microsoft.com/office/powerpoint/2010/main" val="1866988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27762">
            <a:off x="6441209" y="4702267"/>
            <a:ext cx="2743200" cy="1831086"/>
          </a:xfrm>
          <a:prstGeom prst="rect">
            <a:avLst/>
          </a:prstGeom>
        </p:spPr>
      </p:pic>
      <p:sp>
        <p:nvSpPr>
          <p:cNvPr id="9" name="Content Placeholder 4"/>
          <p:cNvSpPr>
            <a:spLocks noGrp="1"/>
          </p:cNvSpPr>
          <p:nvPr>
            <p:ph idx="1"/>
          </p:nvPr>
        </p:nvSpPr>
        <p:spPr>
          <a:xfrm>
            <a:off x="304800" y="152400"/>
            <a:ext cx="8077200" cy="876300"/>
          </a:xfrm>
        </p:spPr>
        <p:txBody>
          <a:bodyPr>
            <a:noAutofit/>
          </a:bodyPr>
          <a:lstStyle/>
          <a:p>
            <a:pPr marL="0" indent="0" algn="ctr">
              <a:buNone/>
            </a:pPr>
            <a:r>
              <a:rPr lang="en-US" sz="44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The Triune Man</a:t>
            </a:r>
            <a:endParaRPr lang="en-US" sz="44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p:txBody>
      </p:sp>
      <p:sp>
        <p:nvSpPr>
          <p:cNvPr id="5" name="Content Placeholder 4"/>
          <p:cNvSpPr txBox="1">
            <a:spLocks/>
          </p:cNvSpPr>
          <p:nvPr/>
        </p:nvSpPr>
        <p:spPr>
          <a:xfrm>
            <a:off x="152400" y="914400"/>
            <a:ext cx="8839200" cy="57150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endParaRPr lang="en-US" sz="3200" dirty="0" smtClean="0">
              <a:solidFill>
                <a:schemeClr val="tx1"/>
              </a:solidFill>
              <a:effectLst>
                <a:glow rad="63500">
                  <a:schemeClr val="accent1">
                    <a:satMod val="175000"/>
                    <a:alpha val="40000"/>
                  </a:schemeClr>
                </a:glow>
              </a:effectLst>
              <a:latin typeface="Calibri" pitchFamily="34" charset="0"/>
            </a:endParaRPr>
          </a:p>
        </p:txBody>
      </p:sp>
      <p:grpSp>
        <p:nvGrpSpPr>
          <p:cNvPr id="15" name="Group 14"/>
          <p:cNvGrpSpPr/>
          <p:nvPr/>
        </p:nvGrpSpPr>
        <p:grpSpPr>
          <a:xfrm>
            <a:off x="1828800" y="1219200"/>
            <a:ext cx="4953000" cy="4953000"/>
            <a:chOff x="1828800" y="1219200"/>
            <a:chExt cx="4953000" cy="4953000"/>
          </a:xfrm>
        </p:grpSpPr>
        <p:sp>
          <p:nvSpPr>
            <p:cNvPr id="6" name="Oval 5"/>
            <p:cNvSpPr/>
            <p:nvPr/>
          </p:nvSpPr>
          <p:spPr>
            <a:xfrm>
              <a:off x="1828800" y="1219200"/>
              <a:ext cx="4953000" cy="4953000"/>
            </a:xfrm>
            <a:prstGeom prst="ellipse">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733800" y="1295400"/>
              <a:ext cx="1157688" cy="646331"/>
            </a:xfrm>
            <a:prstGeom prst="rect">
              <a:avLst/>
            </a:prstGeom>
            <a:noFill/>
          </p:spPr>
          <p:txBody>
            <a:bodyPr wrap="none" lIns="91440" tIns="45720" rIns="91440" bIns="45720">
              <a:spAutoFit/>
            </a:bodyPr>
            <a:lstStyle/>
            <a:p>
              <a:pPr algn="ctr"/>
              <a:r>
                <a:rPr lang="en-U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Body</a:t>
              </a:r>
              <a:endParaRPr lang="en-US"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27" name="Group 26"/>
          <p:cNvGrpSpPr/>
          <p:nvPr/>
        </p:nvGrpSpPr>
        <p:grpSpPr>
          <a:xfrm>
            <a:off x="381000" y="1219200"/>
            <a:ext cx="3352800" cy="1200329"/>
            <a:chOff x="381000" y="1219200"/>
            <a:chExt cx="3352800" cy="1200329"/>
          </a:xfrm>
        </p:grpSpPr>
        <p:sp>
          <p:nvSpPr>
            <p:cNvPr id="23" name="TextBox 22"/>
            <p:cNvSpPr txBox="1"/>
            <p:nvPr/>
          </p:nvSpPr>
          <p:spPr>
            <a:xfrm>
              <a:off x="381000" y="1219200"/>
              <a:ext cx="2057400" cy="1200329"/>
            </a:xfrm>
            <a:prstGeom prst="rect">
              <a:avLst/>
            </a:prstGeom>
            <a:noFill/>
          </p:spPr>
          <p:txBody>
            <a:bodyPr wrap="square" rtlCol="0">
              <a:spAutoFit/>
            </a:bodyPr>
            <a:lstStyle/>
            <a:p>
              <a:r>
                <a:rPr lang="en-US" dirty="0" smtClean="0"/>
                <a:t>How we Relate to our Environment. Experienced through the five senses</a:t>
              </a:r>
              <a:endParaRPr lang="en-US" dirty="0"/>
            </a:p>
          </p:txBody>
        </p:sp>
        <p:cxnSp>
          <p:nvCxnSpPr>
            <p:cNvPr id="26" name="Straight Arrow Connector 25"/>
            <p:cNvCxnSpPr/>
            <p:nvPr/>
          </p:nvCxnSpPr>
          <p:spPr>
            <a:xfrm>
              <a:off x="2286000" y="1676400"/>
              <a:ext cx="14478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2913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ontent Placeholder 4"/>
          <p:cNvSpPr>
            <a:spLocks noGrp="1"/>
          </p:cNvSpPr>
          <p:nvPr>
            <p:ph idx="1"/>
          </p:nvPr>
        </p:nvSpPr>
        <p:spPr>
          <a:xfrm>
            <a:off x="1066800" y="152400"/>
            <a:ext cx="6261370" cy="876300"/>
          </a:xfrm>
        </p:spPr>
        <p:txBody>
          <a:bodyPr>
            <a:noAutofit/>
          </a:bodyPr>
          <a:lstStyle/>
          <a:p>
            <a:pPr marL="0" indent="0" algn="ctr">
              <a:buNone/>
            </a:pPr>
            <a:r>
              <a:rPr lang="en-US" sz="44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Ephesians 6:12</a:t>
            </a:r>
          </a:p>
          <a:p>
            <a:pPr marL="0" indent="0">
              <a:buNone/>
            </a:pPr>
            <a:endParaRPr lang="en-US" sz="60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p:txBody>
      </p:sp>
      <p:sp>
        <p:nvSpPr>
          <p:cNvPr id="5" name="Content Placeholder 4"/>
          <p:cNvSpPr txBox="1">
            <a:spLocks/>
          </p:cNvSpPr>
          <p:nvPr/>
        </p:nvSpPr>
        <p:spPr>
          <a:xfrm>
            <a:off x="304800" y="1143000"/>
            <a:ext cx="8430638" cy="41148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lvl="2" indent="0">
              <a:lnSpc>
                <a:spcPct val="90000"/>
              </a:lnSpc>
              <a:spcBef>
                <a:spcPts val="600"/>
              </a:spcBef>
              <a:spcAft>
                <a:spcPts val="600"/>
              </a:spcAft>
              <a:buClr>
                <a:schemeClr val="accent1">
                  <a:lumMod val="60000"/>
                  <a:lumOff val="40000"/>
                </a:schemeClr>
              </a:buClr>
              <a:buNone/>
            </a:pPr>
            <a:r>
              <a:rPr lang="en-US" sz="4000" dirty="0" smtClean="0">
                <a:solidFill>
                  <a:schemeClr val="tx1"/>
                </a:solidFill>
                <a:effectLst>
                  <a:glow rad="63500">
                    <a:schemeClr val="accent1">
                      <a:satMod val="175000"/>
                      <a:alpha val="40000"/>
                    </a:schemeClr>
                  </a:glow>
                </a:effectLst>
                <a:latin typeface="Calibri" pitchFamily="34" charset="0"/>
              </a:rPr>
              <a:t>“For our struggle is not against flesh and blood, but against the rulers, against the authorities, against the power of this dark world and against the spiritual forces of evil in the heavenly realms.”</a:t>
            </a:r>
          </a:p>
          <a:p>
            <a:pPr marL="0" lvl="2" indent="0">
              <a:lnSpc>
                <a:spcPct val="90000"/>
              </a:lnSpc>
              <a:spcBef>
                <a:spcPts val="600"/>
              </a:spcBef>
              <a:spcAft>
                <a:spcPts val="600"/>
              </a:spcAft>
              <a:buClr>
                <a:schemeClr val="accent1">
                  <a:lumMod val="60000"/>
                  <a:lumOff val="40000"/>
                </a:schemeClr>
              </a:buClr>
              <a:buNone/>
            </a:pPr>
            <a:endParaRPr lang="en-US" sz="4400" dirty="0" smtClean="0">
              <a:solidFill>
                <a:schemeClr val="tx1"/>
              </a:solidFill>
              <a:effectLst>
                <a:glow rad="63500">
                  <a:schemeClr val="accent1">
                    <a:satMod val="175000"/>
                    <a:alpha val="40000"/>
                  </a:schemeClr>
                </a:glow>
              </a:effectLst>
              <a:latin typeface="Calibri"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27762">
            <a:off x="6441209" y="4702267"/>
            <a:ext cx="2743200" cy="1831086"/>
          </a:xfrm>
          <a:prstGeom prst="rect">
            <a:avLst/>
          </a:prstGeom>
        </p:spPr>
      </p:pic>
    </p:spTree>
    <p:extLst>
      <p:ext uri="{BB962C8B-B14F-4D97-AF65-F5344CB8AC3E}">
        <p14:creationId xmlns:p14="http://schemas.microsoft.com/office/powerpoint/2010/main" val="35057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ontent Placeholder 4"/>
          <p:cNvSpPr>
            <a:spLocks noGrp="1"/>
          </p:cNvSpPr>
          <p:nvPr>
            <p:ph idx="1"/>
          </p:nvPr>
        </p:nvSpPr>
        <p:spPr>
          <a:xfrm>
            <a:off x="1066800" y="152400"/>
            <a:ext cx="6261370" cy="876300"/>
          </a:xfrm>
        </p:spPr>
        <p:txBody>
          <a:bodyPr>
            <a:noAutofit/>
          </a:bodyPr>
          <a:lstStyle/>
          <a:p>
            <a:pPr marL="0" indent="0" algn="ctr">
              <a:buNone/>
            </a:pPr>
            <a:r>
              <a:rPr lang="en-US" sz="44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The Body</a:t>
            </a:r>
            <a:endParaRPr lang="en-US" sz="44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a:p>
            <a:pPr marL="0" indent="0">
              <a:buNone/>
            </a:pPr>
            <a:endParaRPr lang="en-US" sz="60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p:txBody>
      </p:sp>
      <p:sp>
        <p:nvSpPr>
          <p:cNvPr id="5" name="Content Placeholder 4"/>
          <p:cNvSpPr txBox="1">
            <a:spLocks/>
          </p:cNvSpPr>
          <p:nvPr/>
        </p:nvSpPr>
        <p:spPr>
          <a:xfrm>
            <a:off x="304800" y="1143000"/>
            <a:ext cx="8430638" cy="41148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lvl="2" indent="0">
              <a:lnSpc>
                <a:spcPct val="90000"/>
              </a:lnSpc>
              <a:spcBef>
                <a:spcPts val="600"/>
              </a:spcBef>
              <a:spcAft>
                <a:spcPts val="600"/>
              </a:spcAft>
              <a:buClr>
                <a:schemeClr val="accent1">
                  <a:lumMod val="60000"/>
                  <a:lumOff val="40000"/>
                </a:schemeClr>
              </a:buClr>
              <a:buNone/>
            </a:pPr>
            <a:r>
              <a:rPr lang="en-US" sz="2400" b="1" dirty="0" smtClean="0">
                <a:solidFill>
                  <a:srgbClr val="FFFF00"/>
                </a:solidFill>
                <a:latin typeface="Calibri" pitchFamily="34" charset="0"/>
              </a:rPr>
              <a:t>GK - Soma </a:t>
            </a:r>
            <a:r>
              <a:rPr lang="en-US" sz="2400" b="1" dirty="0" smtClean="0">
                <a:solidFill>
                  <a:schemeClr val="tx1"/>
                </a:solidFill>
                <a:latin typeface="Calibri" pitchFamily="34" charset="0"/>
              </a:rPr>
              <a:t>– </a:t>
            </a:r>
            <a:r>
              <a:rPr lang="en-US" sz="2400" dirty="0" smtClean="0">
                <a:solidFill>
                  <a:schemeClr val="tx1"/>
                </a:solidFill>
                <a:latin typeface="Calibri" pitchFamily="34" charset="0"/>
              </a:rPr>
              <a:t>“Body”  Literal flesh and blood</a:t>
            </a:r>
            <a:endParaRPr lang="en-US" sz="2400" dirty="0" smtClean="0">
              <a:solidFill>
                <a:srgbClr val="FFFF00"/>
              </a:solidFill>
              <a:latin typeface="Calibri" pitchFamily="34" charset="0"/>
            </a:endParaRPr>
          </a:p>
          <a:p>
            <a:pPr marL="0" lvl="2" indent="0">
              <a:lnSpc>
                <a:spcPct val="90000"/>
              </a:lnSpc>
              <a:spcBef>
                <a:spcPts val="600"/>
              </a:spcBef>
              <a:spcAft>
                <a:spcPts val="600"/>
              </a:spcAft>
              <a:buClr>
                <a:schemeClr val="accent1">
                  <a:lumMod val="60000"/>
                  <a:lumOff val="40000"/>
                </a:schemeClr>
              </a:buClr>
              <a:buNone/>
            </a:pPr>
            <a:r>
              <a:rPr lang="en-US" sz="2400" b="1" dirty="0" smtClean="0">
                <a:solidFill>
                  <a:srgbClr val="FFFF00"/>
                </a:solidFill>
                <a:latin typeface="Calibri" pitchFamily="34" charset="0"/>
              </a:rPr>
              <a:t>2 Peter 1:13-14 </a:t>
            </a:r>
            <a:r>
              <a:rPr lang="en-US" sz="2400" dirty="0" smtClean="0">
                <a:latin typeface="Calibri" pitchFamily="34" charset="0"/>
              </a:rPr>
              <a:t>– “I </a:t>
            </a:r>
            <a:r>
              <a:rPr lang="en-US" sz="2400" dirty="0">
                <a:latin typeface="Calibri" pitchFamily="34" charset="0"/>
              </a:rPr>
              <a:t>think it is right to refresh your memory as long as I live in the tent of this </a:t>
            </a:r>
            <a:r>
              <a:rPr lang="en-US" sz="2400" dirty="0">
                <a:solidFill>
                  <a:srgbClr val="FFFF00"/>
                </a:solidFill>
                <a:latin typeface="Calibri" pitchFamily="34" charset="0"/>
              </a:rPr>
              <a:t>body</a:t>
            </a:r>
            <a:r>
              <a:rPr lang="en-US" sz="2400" dirty="0">
                <a:latin typeface="Calibri" pitchFamily="34" charset="0"/>
              </a:rPr>
              <a:t>, </a:t>
            </a:r>
            <a:r>
              <a:rPr lang="en-US" sz="2400" baseline="30000" dirty="0">
                <a:latin typeface="Calibri" pitchFamily="34" charset="0"/>
              </a:rPr>
              <a:t>14 </a:t>
            </a:r>
            <a:r>
              <a:rPr lang="en-US" sz="2400" dirty="0">
                <a:latin typeface="Calibri" pitchFamily="34" charset="0"/>
              </a:rPr>
              <a:t>because I know that I will soon put it aside, as our Lord Jesus Christ has made clear to me</a:t>
            </a:r>
            <a:r>
              <a:rPr lang="en-US" sz="2400" dirty="0" smtClean="0">
                <a:latin typeface="Calibri" pitchFamily="34" charset="0"/>
              </a:rPr>
              <a:t>.”</a:t>
            </a:r>
          </a:p>
          <a:p>
            <a:pPr marL="0" lvl="2" indent="0">
              <a:lnSpc>
                <a:spcPct val="90000"/>
              </a:lnSpc>
              <a:spcBef>
                <a:spcPts val="600"/>
              </a:spcBef>
              <a:spcAft>
                <a:spcPts val="600"/>
              </a:spcAft>
              <a:buClr>
                <a:schemeClr val="accent1">
                  <a:lumMod val="60000"/>
                  <a:lumOff val="40000"/>
                </a:schemeClr>
              </a:buClr>
              <a:buNone/>
            </a:pPr>
            <a:r>
              <a:rPr lang="en-US" sz="2400" b="1" dirty="0">
                <a:solidFill>
                  <a:srgbClr val="FFFF00"/>
                </a:solidFill>
                <a:latin typeface="Calibri" pitchFamily="34" charset="0"/>
              </a:rPr>
              <a:t>2 Corinthians 5:1 </a:t>
            </a:r>
            <a:r>
              <a:rPr lang="en-US" sz="2400" dirty="0">
                <a:latin typeface="Calibri" pitchFamily="34" charset="0"/>
              </a:rPr>
              <a:t>– “Now we know that if the </a:t>
            </a:r>
            <a:r>
              <a:rPr lang="en-US" sz="2400" dirty="0">
                <a:solidFill>
                  <a:srgbClr val="FFFF00"/>
                </a:solidFill>
                <a:latin typeface="Calibri" pitchFamily="34" charset="0"/>
              </a:rPr>
              <a:t>earthly tent </a:t>
            </a:r>
            <a:r>
              <a:rPr lang="en-US" sz="2400" dirty="0">
                <a:latin typeface="Calibri" pitchFamily="34" charset="0"/>
              </a:rPr>
              <a:t>we live in is destroyed, we have a building from God, an eternal house in heaven, not built by human hands. </a:t>
            </a:r>
            <a:endParaRPr lang="en-US" sz="2400" dirty="0" smtClean="0">
              <a:latin typeface="Calibri" pitchFamily="34" charset="0"/>
            </a:endParaRPr>
          </a:p>
          <a:p>
            <a:pPr marL="0" lvl="2" indent="0">
              <a:lnSpc>
                <a:spcPct val="90000"/>
              </a:lnSpc>
              <a:spcBef>
                <a:spcPts val="600"/>
              </a:spcBef>
              <a:spcAft>
                <a:spcPts val="600"/>
              </a:spcAft>
              <a:buClr>
                <a:schemeClr val="accent1">
                  <a:lumMod val="60000"/>
                  <a:lumOff val="40000"/>
                </a:schemeClr>
              </a:buClr>
              <a:buNone/>
            </a:pPr>
            <a:endParaRPr lang="en-US" sz="2400" dirty="0" smtClean="0">
              <a:solidFill>
                <a:schemeClr val="tx1"/>
              </a:solidFill>
              <a:effectLst>
                <a:glow rad="63500">
                  <a:schemeClr val="accent1">
                    <a:satMod val="175000"/>
                    <a:alpha val="40000"/>
                  </a:schemeClr>
                </a:glow>
              </a:effectLst>
              <a:latin typeface="Calibri"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27762">
            <a:off x="6441209" y="4702267"/>
            <a:ext cx="2743200" cy="1831086"/>
          </a:xfrm>
          <a:prstGeom prst="rect">
            <a:avLst/>
          </a:prstGeom>
        </p:spPr>
      </p:pic>
    </p:spTree>
    <p:extLst>
      <p:ext uri="{BB962C8B-B14F-4D97-AF65-F5344CB8AC3E}">
        <p14:creationId xmlns:p14="http://schemas.microsoft.com/office/powerpoint/2010/main" val="1349443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27762">
            <a:off x="6441209" y="4702267"/>
            <a:ext cx="2743200" cy="1831086"/>
          </a:xfrm>
          <a:prstGeom prst="rect">
            <a:avLst/>
          </a:prstGeom>
        </p:spPr>
      </p:pic>
      <p:sp>
        <p:nvSpPr>
          <p:cNvPr id="9" name="Content Placeholder 4"/>
          <p:cNvSpPr>
            <a:spLocks noGrp="1"/>
          </p:cNvSpPr>
          <p:nvPr>
            <p:ph idx="1"/>
          </p:nvPr>
        </p:nvSpPr>
        <p:spPr>
          <a:xfrm>
            <a:off x="304800" y="152400"/>
            <a:ext cx="8077200" cy="876300"/>
          </a:xfrm>
        </p:spPr>
        <p:txBody>
          <a:bodyPr>
            <a:noAutofit/>
          </a:bodyPr>
          <a:lstStyle/>
          <a:p>
            <a:pPr marL="0" indent="0" algn="ctr">
              <a:buNone/>
            </a:pPr>
            <a:r>
              <a:rPr lang="en-US" sz="44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The Triune Man</a:t>
            </a:r>
            <a:endParaRPr lang="en-US" sz="44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p:txBody>
      </p:sp>
      <p:sp>
        <p:nvSpPr>
          <p:cNvPr id="5" name="Content Placeholder 4"/>
          <p:cNvSpPr txBox="1">
            <a:spLocks/>
          </p:cNvSpPr>
          <p:nvPr/>
        </p:nvSpPr>
        <p:spPr>
          <a:xfrm>
            <a:off x="152400" y="914400"/>
            <a:ext cx="8839200" cy="57150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endParaRPr lang="en-US" sz="3200" dirty="0" smtClean="0">
              <a:solidFill>
                <a:schemeClr val="tx1"/>
              </a:solidFill>
              <a:effectLst>
                <a:glow rad="63500">
                  <a:schemeClr val="accent1">
                    <a:satMod val="175000"/>
                    <a:alpha val="40000"/>
                  </a:schemeClr>
                </a:glow>
              </a:effectLst>
              <a:latin typeface="Calibri" pitchFamily="34" charset="0"/>
            </a:endParaRPr>
          </a:p>
        </p:txBody>
      </p:sp>
      <p:grpSp>
        <p:nvGrpSpPr>
          <p:cNvPr id="16" name="Group 15"/>
          <p:cNvGrpSpPr/>
          <p:nvPr/>
        </p:nvGrpSpPr>
        <p:grpSpPr>
          <a:xfrm>
            <a:off x="2634760" y="2057400"/>
            <a:ext cx="3352800" cy="3349872"/>
            <a:chOff x="2634760" y="2057400"/>
            <a:chExt cx="3352800" cy="3349872"/>
          </a:xfrm>
        </p:grpSpPr>
        <p:sp>
          <p:nvSpPr>
            <p:cNvPr id="7" name="Oval 6"/>
            <p:cNvSpPr/>
            <p:nvPr/>
          </p:nvSpPr>
          <p:spPr>
            <a:xfrm>
              <a:off x="2634760" y="2057400"/>
              <a:ext cx="3352800" cy="3349872"/>
            </a:xfrm>
            <a:prstGeom prst="ellipse">
              <a:avLst/>
            </a:prstGeom>
            <a:noFill/>
            <a:ln w="444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05935" y="2133600"/>
              <a:ext cx="1013419" cy="646331"/>
            </a:xfrm>
            <a:prstGeom prst="rect">
              <a:avLst/>
            </a:prstGeom>
            <a:noFill/>
          </p:spPr>
          <p:txBody>
            <a:bodyPr wrap="none" lIns="91440" tIns="45720" rIns="91440" bIns="45720">
              <a:spAutoFit/>
            </a:bodyPr>
            <a:lstStyle/>
            <a:p>
              <a:pPr algn="ctr"/>
              <a:r>
                <a:rPr lang="en-U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Soul</a:t>
              </a:r>
              <a:endParaRPr lang="en-US"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15" name="Group 14"/>
          <p:cNvGrpSpPr/>
          <p:nvPr/>
        </p:nvGrpSpPr>
        <p:grpSpPr>
          <a:xfrm>
            <a:off x="1828800" y="1219200"/>
            <a:ext cx="4953000" cy="4953000"/>
            <a:chOff x="1828800" y="1219200"/>
            <a:chExt cx="4953000" cy="4953000"/>
          </a:xfrm>
        </p:grpSpPr>
        <p:sp>
          <p:nvSpPr>
            <p:cNvPr id="6" name="Oval 5"/>
            <p:cNvSpPr/>
            <p:nvPr/>
          </p:nvSpPr>
          <p:spPr>
            <a:xfrm>
              <a:off x="1828800" y="1219200"/>
              <a:ext cx="4953000" cy="4953000"/>
            </a:xfrm>
            <a:prstGeom prst="ellipse">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733800" y="1295400"/>
              <a:ext cx="1157688" cy="646331"/>
            </a:xfrm>
            <a:prstGeom prst="rect">
              <a:avLst/>
            </a:prstGeom>
            <a:noFill/>
          </p:spPr>
          <p:txBody>
            <a:bodyPr wrap="none" lIns="91440" tIns="45720" rIns="91440" bIns="45720">
              <a:spAutoFit/>
            </a:bodyPr>
            <a:lstStyle/>
            <a:p>
              <a:pPr algn="ctr"/>
              <a:r>
                <a:rPr lang="en-U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Body</a:t>
              </a:r>
              <a:endParaRPr lang="en-US"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27" name="Group 26"/>
          <p:cNvGrpSpPr/>
          <p:nvPr/>
        </p:nvGrpSpPr>
        <p:grpSpPr>
          <a:xfrm>
            <a:off x="381000" y="1219200"/>
            <a:ext cx="3352800" cy="1200329"/>
            <a:chOff x="381000" y="1219200"/>
            <a:chExt cx="3352800" cy="1200329"/>
          </a:xfrm>
        </p:grpSpPr>
        <p:sp>
          <p:nvSpPr>
            <p:cNvPr id="23" name="TextBox 22"/>
            <p:cNvSpPr txBox="1"/>
            <p:nvPr/>
          </p:nvSpPr>
          <p:spPr>
            <a:xfrm>
              <a:off x="381000" y="1219200"/>
              <a:ext cx="2057400" cy="1200329"/>
            </a:xfrm>
            <a:prstGeom prst="rect">
              <a:avLst/>
            </a:prstGeom>
            <a:noFill/>
          </p:spPr>
          <p:txBody>
            <a:bodyPr wrap="square" rtlCol="0">
              <a:spAutoFit/>
            </a:bodyPr>
            <a:lstStyle/>
            <a:p>
              <a:r>
                <a:rPr lang="en-US" dirty="0" smtClean="0"/>
                <a:t>How we Relate to our Environment. Experienced through the five senses</a:t>
              </a:r>
              <a:endParaRPr lang="en-US" dirty="0"/>
            </a:p>
          </p:txBody>
        </p:sp>
        <p:cxnSp>
          <p:nvCxnSpPr>
            <p:cNvPr id="26" name="Straight Arrow Connector 25"/>
            <p:cNvCxnSpPr/>
            <p:nvPr/>
          </p:nvCxnSpPr>
          <p:spPr>
            <a:xfrm>
              <a:off x="2286000" y="1676400"/>
              <a:ext cx="14478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4876800" y="1371600"/>
            <a:ext cx="3886200" cy="1066800"/>
            <a:chOff x="4876800" y="1371600"/>
            <a:chExt cx="3886200" cy="1066800"/>
          </a:xfrm>
        </p:grpSpPr>
        <p:sp>
          <p:nvSpPr>
            <p:cNvPr id="24" name="TextBox 23"/>
            <p:cNvSpPr txBox="1"/>
            <p:nvPr/>
          </p:nvSpPr>
          <p:spPr>
            <a:xfrm>
              <a:off x="6248400" y="1371600"/>
              <a:ext cx="2514600" cy="923330"/>
            </a:xfrm>
            <a:prstGeom prst="rect">
              <a:avLst/>
            </a:prstGeom>
            <a:noFill/>
          </p:spPr>
          <p:txBody>
            <a:bodyPr wrap="square" rtlCol="0">
              <a:spAutoFit/>
            </a:bodyPr>
            <a:lstStyle/>
            <a:p>
              <a:r>
                <a:rPr lang="en-US" dirty="0" smtClean="0"/>
                <a:t>How we Relate to the People Around us.  The Mind, Will, Emotions.  </a:t>
              </a:r>
              <a:endParaRPr lang="en-US" dirty="0"/>
            </a:p>
          </p:txBody>
        </p:sp>
        <p:cxnSp>
          <p:nvCxnSpPr>
            <p:cNvPr id="32" name="Straight Arrow Connector 31"/>
            <p:cNvCxnSpPr/>
            <p:nvPr/>
          </p:nvCxnSpPr>
          <p:spPr>
            <a:xfrm flipH="1">
              <a:off x="4876800" y="1828800"/>
              <a:ext cx="1219200" cy="6096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5182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ontent Placeholder 4"/>
          <p:cNvSpPr>
            <a:spLocks noGrp="1"/>
          </p:cNvSpPr>
          <p:nvPr>
            <p:ph idx="1"/>
          </p:nvPr>
        </p:nvSpPr>
        <p:spPr>
          <a:xfrm>
            <a:off x="1066800" y="152400"/>
            <a:ext cx="6261370" cy="876300"/>
          </a:xfrm>
        </p:spPr>
        <p:txBody>
          <a:bodyPr>
            <a:noAutofit/>
          </a:bodyPr>
          <a:lstStyle/>
          <a:p>
            <a:pPr marL="0" indent="0" algn="ctr">
              <a:buNone/>
            </a:pPr>
            <a:r>
              <a:rPr lang="en-US" sz="44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The Soul</a:t>
            </a:r>
            <a:endParaRPr lang="en-US" sz="44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a:p>
            <a:pPr marL="0" indent="0">
              <a:buNone/>
            </a:pPr>
            <a:endParaRPr lang="en-US" sz="60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p:txBody>
      </p:sp>
      <p:sp>
        <p:nvSpPr>
          <p:cNvPr id="5" name="Content Placeholder 4"/>
          <p:cNvSpPr txBox="1">
            <a:spLocks/>
          </p:cNvSpPr>
          <p:nvPr/>
        </p:nvSpPr>
        <p:spPr>
          <a:xfrm>
            <a:off x="304800" y="1143000"/>
            <a:ext cx="8430638" cy="41148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lvl="2" indent="0">
              <a:lnSpc>
                <a:spcPct val="90000"/>
              </a:lnSpc>
              <a:spcBef>
                <a:spcPts val="600"/>
              </a:spcBef>
              <a:spcAft>
                <a:spcPts val="600"/>
              </a:spcAft>
              <a:buClr>
                <a:schemeClr val="accent1">
                  <a:lumMod val="60000"/>
                  <a:lumOff val="40000"/>
                </a:schemeClr>
              </a:buClr>
              <a:buNone/>
            </a:pPr>
            <a:r>
              <a:rPr lang="en-US" sz="2400" b="1" dirty="0" smtClean="0">
                <a:solidFill>
                  <a:srgbClr val="FFFF00"/>
                </a:solidFill>
                <a:latin typeface="Calibri" pitchFamily="34" charset="0"/>
              </a:rPr>
              <a:t>GK - </a:t>
            </a:r>
            <a:r>
              <a:rPr lang="en-US" sz="2400" b="1" dirty="0" err="1" smtClean="0">
                <a:solidFill>
                  <a:srgbClr val="FFFF00"/>
                </a:solidFill>
                <a:latin typeface="Calibri" pitchFamily="34" charset="0"/>
              </a:rPr>
              <a:t>Psuche</a:t>
            </a:r>
            <a:r>
              <a:rPr lang="en-US" sz="2400" b="1" dirty="0" smtClean="0">
                <a:solidFill>
                  <a:schemeClr val="tx1"/>
                </a:solidFill>
                <a:latin typeface="Calibri" pitchFamily="34" charset="0"/>
              </a:rPr>
              <a:t>– </a:t>
            </a:r>
            <a:r>
              <a:rPr lang="en-US" sz="2400" dirty="0" smtClean="0">
                <a:solidFill>
                  <a:schemeClr val="tx1"/>
                </a:solidFill>
                <a:latin typeface="Calibri" pitchFamily="34" charset="0"/>
              </a:rPr>
              <a:t>“Breath” The divider between Spirit and Body</a:t>
            </a:r>
            <a:endParaRPr lang="en-US" sz="2400" dirty="0" smtClean="0">
              <a:solidFill>
                <a:srgbClr val="FFFF00"/>
              </a:solidFill>
              <a:latin typeface="Calibri" pitchFamily="34" charset="0"/>
            </a:endParaRPr>
          </a:p>
          <a:p>
            <a:pPr marL="0" lvl="2" indent="0">
              <a:lnSpc>
                <a:spcPct val="90000"/>
              </a:lnSpc>
              <a:spcBef>
                <a:spcPts val="600"/>
              </a:spcBef>
              <a:spcAft>
                <a:spcPts val="600"/>
              </a:spcAft>
              <a:buClr>
                <a:schemeClr val="accent1">
                  <a:lumMod val="60000"/>
                  <a:lumOff val="40000"/>
                </a:schemeClr>
              </a:buClr>
              <a:buNone/>
            </a:pPr>
            <a:r>
              <a:rPr lang="en-US" sz="2400" b="1" dirty="0" smtClean="0">
                <a:solidFill>
                  <a:srgbClr val="FFFF00"/>
                </a:solidFill>
                <a:latin typeface="Calibri" pitchFamily="34" charset="0"/>
              </a:rPr>
              <a:t>Matthew 22:37 </a:t>
            </a:r>
            <a:r>
              <a:rPr lang="en-US" sz="2400" dirty="0" smtClean="0">
                <a:latin typeface="Calibri" pitchFamily="34" charset="0"/>
              </a:rPr>
              <a:t>– “You shall love the Lord your God with all your heart, and with all your </a:t>
            </a:r>
            <a:r>
              <a:rPr lang="en-US" sz="2400" dirty="0" smtClean="0">
                <a:solidFill>
                  <a:srgbClr val="FFFF00"/>
                </a:solidFill>
                <a:latin typeface="Calibri" pitchFamily="34" charset="0"/>
              </a:rPr>
              <a:t>soul</a:t>
            </a:r>
            <a:r>
              <a:rPr lang="en-US" sz="2400" dirty="0" smtClean="0">
                <a:latin typeface="Calibri" pitchFamily="34" charset="0"/>
              </a:rPr>
              <a:t> and with all your mind.”</a:t>
            </a:r>
          </a:p>
          <a:p>
            <a:pPr marL="0" indent="0">
              <a:buNone/>
            </a:pPr>
            <a:r>
              <a:rPr lang="en-US" sz="2400" b="1" dirty="0" smtClean="0">
                <a:solidFill>
                  <a:srgbClr val="FFFF00"/>
                </a:solidFill>
                <a:latin typeface="Calibri" pitchFamily="34" charset="0"/>
              </a:rPr>
              <a:t>1 </a:t>
            </a:r>
            <a:r>
              <a:rPr lang="en-US" sz="2400" b="1" dirty="0">
                <a:solidFill>
                  <a:srgbClr val="FFFF00"/>
                </a:solidFill>
                <a:latin typeface="Calibri" pitchFamily="34" charset="0"/>
              </a:rPr>
              <a:t>Corinthians </a:t>
            </a:r>
            <a:r>
              <a:rPr lang="en-US" sz="2400" b="1" dirty="0" smtClean="0">
                <a:solidFill>
                  <a:srgbClr val="FFFF00"/>
                </a:solidFill>
                <a:latin typeface="Calibri" pitchFamily="34" charset="0"/>
              </a:rPr>
              <a:t>2:14 </a:t>
            </a:r>
            <a:r>
              <a:rPr lang="en-US" sz="2400" dirty="0">
                <a:latin typeface="Calibri" pitchFamily="34" charset="0"/>
              </a:rPr>
              <a:t>– </a:t>
            </a:r>
            <a:r>
              <a:rPr lang="en-US" sz="2400" dirty="0" smtClean="0">
                <a:latin typeface="Calibri" pitchFamily="34" charset="0"/>
              </a:rPr>
              <a:t>“</a:t>
            </a:r>
            <a:r>
              <a:rPr lang="en-US" dirty="0">
                <a:latin typeface="Calibri" pitchFamily="34" charset="0"/>
              </a:rPr>
              <a:t>But ﻿﻿a ﻿﻿</a:t>
            </a:r>
            <a:r>
              <a:rPr lang="en-US" dirty="0">
                <a:solidFill>
                  <a:srgbClr val="FFFF00"/>
                </a:solidFill>
                <a:latin typeface="Calibri" pitchFamily="34" charset="0"/>
              </a:rPr>
              <a:t>natural</a:t>
            </a:r>
            <a:r>
              <a:rPr lang="en-US" dirty="0">
                <a:latin typeface="Calibri" pitchFamily="34" charset="0"/>
              </a:rPr>
              <a:t> man ﻿</a:t>
            </a:r>
            <a:r>
              <a:rPr lang="en-US" dirty="0" smtClean="0">
                <a:latin typeface="Calibri" pitchFamily="34" charset="0"/>
              </a:rPr>
              <a:t>does </a:t>
            </a:r>
            <a:r>
              <a:rPr lang="en-US" dirty="0">
                <a:latin typeface="Calibri" pitchFamily="34" charset="0"/>
              </a:rPr>
              <a:t>not accept the things of the Spirit of God, for they are ﻿</a:t>
            </a:r>
            <a:r>
              <a:rPr lang="en-US" dirty="0" smtClean="0">
                <a:latin typeface="Calibri" pitchFamily="34" charset="0"/>
              </a:rPr>
              <a:t>foolishness </a:t>
            </a:r>
            <a:r>
              <a:rPr lang="en-US" dirty="0">
                <a:latin typeface="Calibri" pitchFamily="34" charset="0"/>
              </a:rPr>
              <a:t>to him; and he cannot understand them, because they are spiritually ﻿appraised</a:t>
            </a:r>
            <a:r>
              <a:rPr lang="en-US" dirty="0" smtClean="0">
                <a:latin typeface="Calibri" pitchFamily="34" charset="0"/>
              </a:rPr>
              <a:t>.</a:t>
            </a:r>
            <a:endParaRPr lang="en-US" sz="2400" dirty="0" smtClean="0">
              <a:latin typeface="Calibri" pitchFamily="34" charset="0"/>
            </a:endParaRPr>
          </a:p>
          <a:p>
            <a:pPr marL="0" lvl="2" indent="0">
              <a:lnSpc>
                <a:spcPct val="90000"/>
              </a:lnSpc>
              <a:spcBef>
                <a:spcPts val="600"/>
              </a:spcBef>
              <a:spcAft>
                <a:spcPts val="600"/>
              </a:spcAft>
              <a:buClr>
                <a:schemeClr val="accent1">
                  <a:lumMod val="60000"/>
                  <a:lumOff val="40000"/>
                </a:schemeClr>
              </a:buClr>
              <a:buNone/>
            </a:pPr>
            <a:endParaRPr lang="en-US" sz="2400" dirty="0" smtClean="0">
              <a:solidFill>
                <a:schemeClr val="tx1"/>
              </a:solidFill>
              <a:effectLst>
                <a:glow rad="63500">
                  <a:schemeClr val="accent1">
                    <a:satMod val="175000"/>
                    <a:alpha val="40000"/>
                  </a:schemeClr>
                </a:glow>
              </a:effectLst>
              <a:latin typeface="Calibri"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27762">
            <a:off x="6441209" y="4702267"/>
            <a:ext cx="2743200" cy="1831086"/>
          </a:xfrm>
          <a:prstGeom prst="rect">
            <a:avLst/>
          </a:prstGeom>
        </p:spPr>
      </p:pic>
    </p:spTree>
    <p:extLst>
      <p:ext uri="{BB962C8B-B14F-4D97-AF65-F5344CB8AC3E}">
        <p14:creationId xmlns:p14="http://schemas.microsoft.com/office/powerpoint/2010/main" val="410783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27762">
            <a:off x="6441209" y="4702267"/>
            <a:ext cx="2743200" cy="1831086"/>
          </a:xfrm>
          <a:prstGeom prst="rect">
            <a:avLst/>
          </a:prstGeom>
        </p:spPr>
      </p:pic>
      <p:sp>
        <p:nvSpPr>
          <p:cNvPr id="9" name="Content Placeholder 4"/>
          <p:cNvSpPr>
            <a:spLocks noGrp="1"/>
          </p:cNvSpPr>
          <p:nvPr>
            <p:ph idx="1"/>
          </p:nvPr>
        </p:nvSpPr>
        <p:spPr>
          <a:xfrm>
            <a:off x="304800" y="152400"/>
            <a:ext cx="8077200" cy="876300"/>
          </a:xfrm>
        </p:spPr>
        <p:txBody>
          <a:bodyPr>
            <a:noAutofit/>
          </a:bodyPr>
          <a:lstStyle/>
          <a:p>
            <a:pPr marL="0" indent="0" algn="ctr">
              <a:buNone/>
            </a:pPr>
            <a:r>
              <a:rPr lang="en-US" sz="44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The Triune Man</a:t>
            </a:r>
            <a:endParaRPr lang="en-US" sz="44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p:txBody>
      </p:sp>
      <p:sp>
        <p:nvSpPr>
          <p:cNvPr id="5" name="Content Placeholder 4"/>
          <p:cNvSpPr txBox="1">
            <a:spLocks/>
          </p:cNvSpPr>
          <p:nvPr/>
        </p:nvSpPr>
        <p:spPr>
          <a:xfrm>
            <a:off x="152400" y="914400"/>
            <a:ext cx="8839200" cy="57150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endParaRPr lang="en-US" sz="3200" dirty="0" smtClean="0">
              <a:solidFill>
                <a:schemeClr val="tx1"/>
              </a:solidFill>
              <a:effectLst>
                <a:glow rad="63500">
                  <a:schemeClr val="accent1">
                    <a:satMod val="175000"/>
                    <a:alpha val="40000"/>
                  </a:schemeClr>
                </a:glow>
              </a:effectLst>
              <a:latin typeface="Calibri" pitchFamily="34" charset="0"/>
            </a:endParaRPr>
          </a:p>
        </p:txBody>
      </p:sp>
      <p:grpSp>
        <p:nvGrpSpPr>
          <p:cNvPr id="20" name="Group 19"/>
          <p:cNvGrpSpPr/>
          <p:nvPr/>
        </p:nvGrpSpPr>
        <p:grpSpPr>
          <a:xfrm>
            <a:off x="3429000" y="2819400"/>
            <a:ext cx="1828800" cy="1825872"/>
            <a:chOff x="381000" y="2819400"/>
            <a:chExt cx="1828800" cy="1825872"/>
          </a:xfrm>
        </p:grpSpPr>
        <p:sp>
          <p:nvSpPr>
            <p:cNvPr id="8" name="Oval 7"/>
            <p:cNvSpPr/>
            <p:nvPr/>
          </p:nvSpPr>
          <p:spPr>
            <a:xfrm>
              <a:off x="381000" y="2819400"/>
              <a:ext cx="1828800" cy="1825872"/>
            </a:xfrm>
            <a:prstGeom prst="ellips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85800" y="3429000"/>
              <a:ext cx="1202573" cy="646331"/>
            </a:xfrm>
            <a:prstGeom prst="rect">
              <a:avLst/>
            </a:prstGeom>
            <a:noFill/>
          </p:spPr>
          <p:txBody>
            <a:bodyPr wrap="none" lIns="91440" tIns="45720" rIns="91440" bIns="45720">
              <a:spAutoFit/>
            </a:bodyPr>
            <a:lstStyle/>
            <a:p>
              <a:pPr algn="ctr"/>
              <a:r>
                <a:rPr lang="en-U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Spirit</a:t>
              </a:r>
              <a:endParaRPr lang="en-US"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16" name="Group 15"/>
          <p:cNvGrpSpPr/>
          <p:nvPr/>
        </p:nvGrpSpPr>
        <p:grpSpPr>
          <a:xfrm>
            <a:off x="2634760" y="2057400"/>
            <a:ext cx="3352800" cy="3349872"/>
            <a:chOff x="2634760" y="2057400"/>
            <a:chExt cx="3352800" cy="3349872"/>
          </a:xfrm>
        </p:grpSpPr>
        <p:sp>
          <p:nvSpPr>
            <p:cNvPr id="7" name="Oval 6"/>
            <p:cNvSpPr/>
            <p:nvPr/>
          </p:nvSpPr>
          <p:spPr>
            <a:xfrm>
              <a:off x="2634760" y="2057400"/>
              <a:ext cx="3352800" cy="3349872"/>
            </a:xfrm>
            <a:prstGeom prst="ellipse">
              <a:avLst/>
            </a:prstGeom>
            <a:noFill/>
            <a:ln w="444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05935" y="2133600"/>
              <a:ext cx="1013419" cy="646331"/>
            </a:xfrm>
            <a:prstGeom prst="rect">
              <a:avLst/>
            </a:prstGeom>
            <a:noFill/>
          </p:spPr>
          <p:txBody>
            <a:bodyPr wrap="none" lIns="91440" tIns="45720" rIns="91440" bIns="45720">
              <a:spAutoFit/>
            </a:bodyPr>
            <a:lstStyle/>
            <a:p>
              <a:pPr algn="ctr"/>
              <a:r>
                <a:rPr lang="en-U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Soul</a:t>
              </a:r>
              <a:endParaRPr lang="en-US"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15" name="Group 14"/>
          <p:cNvGrpSpPr/>
          <p:nvPr/>
        </p:nvGrpSpPr>
        <p:grpSpPr>
          <a:xfrm>
            <a:off x="1828800" y="1219200"/>
            <a:ext cx="4953000" cy="4953000"/>
            <a:chOff x="1828800" y="1219200"/>
            <a:chExt cx="4953000" cy="4953000"/>
          </a:xfrm>
        </p:grpSpPr>
        <p:sp>
          <p:nvSpPr>
            <p:cNvPr id="6" name="Oval 5"/>
            <p:cNvSpPr/>
            <p:nvPr/>
          </p:nvSpPr>
          <p:spPr>
            <a:xfrm>
              <a:off x="1828800" y="1219200"/>
              <a:ext cx="4953000" cy="4953000"/>
            </a:xfrm>
            <a:prstGeom prst="ellipse">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733800" y="1295400"/>
              <a:ext cx="1157688" cy="646331"/>
            </a:xfrm>
            <a:prstGeom prst="rect">
              <a:avLst/>
            </a:prstGeom>
            <a:noFill/>
          </p:spPr>
          <p:txBody>
            <a:bodyPr wrap="none" lIns="91440" tIns="45720" rIns="91440" bIns="45720">
              <a:spAutoFit/>
            </a:bodyPr>
            <a:lstStyle/>
            <a:p>
              <a:pPr algn="ctr"/>
              <a:r>
                <a:rPr lang="en-U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Body</a:t>
              </a:r>
              <a:endParaRPr lang="en-US"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27" name="Group 26"/>
          <p:cNvGrpSpPr/>
          <p:nvPr/>
        </p:nvGrpSpPr>
        <p:grpSpPr>
          <a:xfrm>
            <a:off x="381000" y="1219200"/>
            <a:ext cx="3352800" cy="1200329"/>
            <a:chOff x="381000" y="1219200"/>
            <a:chExt cx="3352800" cy="1200329"/>
          </a:xfrm>
        </p:grpSpPr>
        <p:sp>
          <p:nvSpPr>
            <p:cNvPr id="23" name="TextBox 22"/>
            <p:cNvSpPr txBox="1"/>
            <p:nvPr/>
          </p:nvSpPr>
          <p:spPr>
            <a:xfrm>
              <a:off x="381000" y="1219200"/>
              <a:ext cx="2057400" cy="1200329"/>
            </a:xfrm>
            <a:prstGeom prst="rect">
              <a:avLst/>
            </a:prstGeom>
            <a:noFill/>
          </p:spPr>
          <p:txBody>
            <a:bodyPr wrap="square" rtlCol="0">
              <a:spAutoFit/>
            </a:bodyPr>
            <a:lstStyle/>
            <a:p>
              <a:r>
                <a:rPr lang="en-US" dirty="0" smtClean="0"/>
                <a:t>How we Relate to our Environment. Experienced through the five senses</a:t>
              </a:r>
              <a:endParaRPr lang="en-US" dirty="0"/>
            </a:p>
          </p:txBody>
        </p:sp>
        <p:cxnSp>
          <p:nvCxnSpPr>
            <p:cNvPr id="26" name="Straight Arrow Connector 25"/>
            <p:cNvCxnSpPr/>
            <p:nvPr/>
          </p:nvCxnSpPr>
          <p:spPr>
            <a:xfrm>
              <a:off x="2286000" y="1676400"/>
              <a:ext cx="14478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4876800" y="1371600"/>
            <a:ext cx="3886200" cy="1066800"/>
            <a:chOff x="4876800" y="1371600"/>
            <a:chExt cx="3886200" cy="1066800"/>
          </a:xfrm>
        </p:grpSpPr>
        <p:sp>
          <p:nvSpPr>
            <p:cNvPr id="24" name="TextBox 23"/>
            <p:cNvSpPr txBox="1"/>
            <p:nvPr/>
          </p:nvSpPr>
          <p:spPr>
            <a:xfrm>
              <a:off x="6248400" y="1371600"/>
              <a:ext cx="2514600" cy="923330"/>
            </a:xfrm>
            <a:prstGeom prst="rect">
              <a:avLst/>
            </a:prstGeom>
            <a:noFill/>
          </p:spPr>
          <p:txBody>
            <a:bodyPr wrap="square" rtlCol="0">
              <a:spAutoFit/>
            </a:bodyPr>
            <a:lstStyle/>
            <a:p>
              <a:r>
                <a:rPr lang="en-US" dirty="0" smtClean="0"/>
                <a:t>How we Relate to the People Around us.  The Mind, Will, Emotions.  </a:t>
              </a:r>
              <a:endParaRPr lang="en-US" dirty="0"/>
            </a:p>
          </p:txBody>
        </p:sp>
        <p:cxnSp>
          <p:nvCxnSpPr>
            <p:cNvPr id="32" name="Straight Arrow Connector 31"/>
            <p:cNvCxnSpPr/>
            <p:nvPr/>
          </p:nvCxnSpPr>
          <p:spPr>
            <a:xfrm flipH="1">
              <a:off x="4876800" y="1828800"/>
              <a:ext cx="1219200" cy="6096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4953000" y="2667000"/>
            <a:ext cx="4055227" cy="2031325"/>
            <a:chOff x="4953000" y="2667000"/>
            <a:chExt cx="4055227" cy="2031325"/>
          </a:xfrm>
        </p:grpSpPr>
        <p:sp>
          <p:nvSpPr>
            <p:cNvPr id="30" name="TextBox 29"/>
            <p:cNvSpPr txBox="1"/>
            <p:nvPr/>
          </p:nvSpPr>
          <p:spPr>
            <a:xfrm>
              <a:off x="6874627" y="2667000"/>
              <a:ext cx="2133600" cy="2031325"/>
            </a:xfrm>
            <a:prstGeom prst="rect">
              <a:avLst/>
            </a:prstGeom>
            <a:noFill/>
          </p:spPr>
          <p:txBody>
            <a:bodyPr wrap="square" rtlCol="0">
              <a:spAutoFit/>
            </a:bodyPr>
            <a:lstStyle/>
            <a:p>
              <a:r>
                <a:rPr lang="en-US" dirty="0" smtClean="0"/>
                <a:t>How we Relate to God.  Called the ‘Spirit in Man.’ Faith, Hope, Reverence, Worship.  Sanctification happens here</a:t>
              </a:r>
              <a:endParaRPr lang="en-US" dirty="0"/>
            </a:p>
          </p:txBody>
        </p:sp>
        <p:cxnSp>
          <p:nvCxnSpPr>
            <p:cNvPr id="33" name="Straight Arrow Connector 32"/>
            <p:cNvCxnSpPr/>
            <p:nvPr/>
          </p:nvCxnSpPr>
          <p:spPr>
            <a:xfrm flipH="1">
              <a:off x="4953000" y="3810000"/>
              <a:ext cx="19050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87320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27762">
            <a:off x="6441209" y="4702267"/>
            <a:ext cx="2743200" cy="1831086"/>
          </a:xfrm>
          <a:prstGeom prst="rect">
            <a:avLst/>
          </a:prstGeom>
        </p:spPr>
      </p:pic>
      <p:sp>
        <p:nvSpPr>
          <p:cNvPr id="9" name="Content Placeholder 4"/>
          <p:cNvSpPr>
            <a:spLocks noGrp="1"/>
          </p:cNvSpPr>
          <p:nvPr>
            <p:ph idx="1"/>
          </p:nvPr>
        </p:nvSpPr>
        <p:spPr>
          <a:xfrm>
            <a:off x="1066800" y="152400"/>
            <a:ext cx="6261370" cy="876300"/>
          </a:xfrm>
        </p:spPr>
        <p:txBody>
          <a:bodyPr>
            <a:noAutofit/>
          </a:bodyPr>
          <a:lstStyle/>
          <a:p>
            <a:pPr marL="0" indent="0" algn="ctr">
              <a:buNone/>
            </a:pPr>
            <a:r>
              <a:rPr lang="en-US" sz="44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The Spirit</a:t>
            </a:r>
            <a:endParaRPr lang="en-US" sz="44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a:p>
            <a:pPr marL="0" indent="0">
              <a:buNone/>
            </a:pPr>
            <a:endParaRPr lang="en-US" sz="60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p:txBody>
      </p:sp>
      <p:sp>
        <p:nvSpPr>
          <p:cNvPr id="5" name="Content Placeholder 4"/>
          <p:cNvSpPr txBox="1">
            <a:spLocks/>
          </p:cNvSpPr>
          <p:nvPr/>
        </p:nvSpPr>
        <p:spPr>
          <a:xfrm>
            <a:off x="304800" y="1143000"/>
            <a:ext cx="8430638" cy="41148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lvl="2" indent="0">
              <a:lnSpc>
                <a:spcPct val="90000"/>
              </a:lnSpc>
              <a:spcBef>
                <a:spcPts val="600"/>
              </a:spcBef>
              <a:spcAft>
                <a:spcPts val="600"/>
              </a:spcAft>
              <a:buClr>
                <a:schemeClr val="accent1">
                  <a:lumMod val="60000"/>
                  <a:lumOff val="40000"/>
                </a:schemeClr>
              </a:buClr>
              <a:buNone/>
            </a:pPr>
            <a:r>
              <a:rPr lang="en-US" sz="2400" b="1" dirty="0" smtClean="0">
                <a:solidFill>
                  <a:srgbClr val="FFFF00"/>
                </a:solidFill>
                <a:latin typeface="Calibri" pitchFamily="34" charset="0"/>
              </a:rPr>
              <a:t>GK - </a:t>
            </a:r>
            <a:r>
              <a:rPr lang="en-US" sz="2400" b="1" dirty="0" err="1" smtClean="0">
                <a:solidFill>
                  <a:srgbClr val="FFFF00"/>
                </a:solidFill>
                <a:latin typeface="Calibri" pitchFamily="34" charset="0"/>
              </a:rPr>
              <a:t>Pnuema</a:t>
            </a:r>
            <a:r>
              <a:rPr lang="en-US" sz="2400" b="1" dirty="0" smtClean="0">
                <a:solidFill>
                  <a:schemeClr val="tx1"/>
                </a:solidFill>
                <a:latin typeface="Calibri" pitchFamily="34" charset="0"/>
              </a:rPr>
              <a:t>– </a:t>
            </a:r>
            <a:r>
              <a:rPr lang="en-US" sz="2400" dirty="0" smtClean="0">
                <a:solidFill>
                  <a:schemeClr val="tx1"/>
                </a:solidFill>
                <a:latin typeface="Calibri" pitchFamily="34" charset="0"/>
              </a:rPr>
              <a:t>“Current of Air” </a:t>
            </a:r>
            <a:br>
              <a:rPr lang="en-US" sz="2400" dirty="0" smtClean="0">
                <a:solidFill>
                  <a:schemeClr val="tx1"/>
                </a:solidFill>
                <a:latin typeface="Calibri" pitchFamily="34" charset="0"/>
              </a:rPr>
            </a:br>
            <a:r>
              <a:rPr lang="en-US" sz="2400" dirty="0" smtClean="0">
                <a:solidFill>
                  <a:schemeClr val="tx1"/>
                </a:solidFill>
                <a:latin typeface="Calibri" pitchFamily="34" charset="0"/>
              </a:rPr>
              <a:t>- The part of us that indwells the Holy Spirit (1 Corinthians 3:16)</a:t>
            </a:r>
          </a:p>
          <a:p>
            <a:pPr marL="0" lvl="2" indent="0">
              <a:lnSpc>
                <a:spcPct val="90000"/>
              </a:lnSpc>
              <a:spcBef>
                <a:spcPts val="600"/>
              </a:spcBef>
              <a:spcAft>
                <a:spcPts val="600"/>
              </a:spcAft>
              <a:buClr>
                <a:schemeClr val="accent1">
                  <a:lumMod val="60000"/>
                  <a:lumOff val="40000"/>
                </a:schemeClr>
              </a:buClr>
              <a:buNone/>
            </a:pPr>
            <a:r>
              <a:rPr lang="en-US" sz="2400" b="1" dirty="0" smtClean="0">
                <a:solidFill>
                  <a:srgbClr val="FFFF00"/>
                </a:solidFill>
                <a:latin typeface="Calibri" pitchFamily="34" charset="0"/>
              </a:rPr>
              <a:t>1 Corinthians 2:11 – </a:t>
            </a:r>
            <a:r>
              <a:rPr lang="en-US" sz="2400" dirty="0" smtClean="0">
                <a:solidFill>
                  <a:schemeClr val="tx1"/>
                </a:solidFill>
                <a:latin typeface="Calibri" pitchFamily="34" charset="0"/>
              </a:rPr>
              <a:t>“</a:t>
            </a:r>
            <a:r>
              <a:rPr lang="en-US" sz="2400" dirty="0" smtClean="0">
                <a:latin typeface="Calibri" pitchFamily="34" charset="0"/>
              </a:rPr>
              <a:t>For </a:t>
            </a:r>
            <a:r>
              <a:rPr lang="en-US" sz="2400" dirty="0">
                <a:latin typeface="Calibri" pitchFamily="34" charset="0"/>
              </a:rPr>
              <a:t>who among men knows the </a:t>
            </a:r>
            <a:r>
              <a:rPr lang="en-US" sz="2400" i="1" dirty="0">
                <a:latin typeface="Calibri" pitchFamily="34" charset="0"/>
              </a:rPr>
              <a:t>thoughts </a:t>
            </a:r>
            <a:r>
              <a:rPr lang="en-US" sz="2400" dirty="0">
                <a:latin typeface="Calibri" pitchFamily="34" charset="0"/>
              </a:rPr>
              <a:t>of a man except the ﻿﻿</a:t>
            </a:r>
            <a:r>
              <a:rPr lang="en-US" sz="2400" dirty="0">
                <a:solidFill>
                  <a:srgbClr val="FFFF00"/>
                </a:solidFill>
                <a:latin typeface="Calibri" pitchFamily="34" charset="0"/>
              </a:rPr>
              <a:t>spirit of the man </a:t>
            </a:r>
            <a:r>
              <a:rPr lang="en-US" sz="2400" dirty="0">
                <a:latin typeface="Calibri" pitchFamily="34" charset="0"/>
              </a:rPr>
              <a:t>which is in him? Even so the </a:t>
            </a:r>
            <a:r>
              <a:rPr lang="en-US" sz="2400" i="1" dirty="0">
                <a:latin typeface="Calibri" pitchFamily="34" charset="0"/>
              </a:rPr>
              <a:t>thoughts </a:t>
            </a:r>
            <a:r>
              <a:rPr lang="en-US" sz="2400" dirty="0">
                <a:latin typeface="Calibri" pitchFamily="34" charset="0"/>
              </a:rPr>
              <a:t>of God no one knows except the Spirit of God</a:t>
            </a:r>
            <a:r>
              <a:rPr lang="en-US" sz="2400" dirty="0" smtClean="0">
                <a:latin typeface="Calibri" pitchFamily="34" charset="0"/>
              </a:rPr>
              <a:t>.” </a:t>
            </a:r>
            <a:endParaRPr lang="en-US" sz="2400" b="1" dirty="0" smtClean="0">
              <a:solidFill>
                <a:srgbClr val="FFFF00"/>
              </a:solidFill>
              <a:latin typeface="Calibri" pitchFamily="34" charset="0"/>
            </a:endParaRPr>
          </a:p>
          <a:p>
            <a:pPr marL="0" indent="0">
              <a:buNone/>
            </a:pPr>
            <a:r>
              <a:rPr lang="en-US" sz="2400" b="1" dirty="0" smtClean="0">
                <a:solidFill>
                  <a:srgbClr val="FFFF00"/>
                </a:solidFill>
                <a:latin typeface="Calibri" pitchFamily="34" charset="0"/>
              </a:rPr>
              <a:t>Romans 8:16 </a:t>
            </a:r>
            <a:r>
              <a:rPr lang="en-US" sz="2400" dirty="0" smtClean="0">
                <a:latin typeface="Calibri" pitchFamily="34" charset="0"/>
              </a:rPr>
              <a:t>– “</a:t>
            </a:r>
            <a:r>
              <a:rPr lang="en-US" dirty="0" smtClean="0">
                <a:latin typeface="Calibri" pitchFamily="34" charset="0"/>
              </a:rPr>
              <a:t>The </a:t>
            </a:r>
            <a:r>
              <a:rPr lang="en-US" dirty="0">
                <a:latin typeface="Calibri" pitchFamily="34" charset="0"/>
              </a:rPr>
              <a:t>Spirit Himself ﻿﻿testifies with our </a:t>
            </a:r>
            <a:r>
              <a:rPr lang="en-US" dirty="0">
                <a:solidFill>
                  <a:srgbClr val="FFFF00"/>
                </a:solidFill>
                <a:latin typeface="Calibri" pitchFamily="34" charset="0"/>
              </a:rPr>
              <a:t>spirit</a:t>
            </a:r>
            <a:r>
              <a:rPr lang="en-US" dirty="0">
                <a:latin typeface="Calibri" pitchFamily="34" charset="0"/>
              </a:rPr>
              <a:t> that we are ﻿children of </a:t>
            </a:r>
            <a:r>
              <a:rPr lang="en-US" dirty="0" smtClean="0">
                <a:latin typeface="Calibri" pitchFamily="34" charset="0"/>
              </a:rPr>
              <a:t>God.”</a:t>
            </a:r>
          </a:p>
          <a:p>
            <a:pPr marL="0" indent="0">
              <a:buNone/>
            </a:pPr>
            <a:r>
              <a:rPr lang="en-US" b="1" dirty="0" smtClean="0">
                <a:solidFill>
                  <a:srgbClr val="FFFF00"/>
                </a:solidFill>
                <a:latin typeface="Calibri" pitchFamily="34" charset="0"/>
              </a:rPr>
              <a:t>1 Corinthians 14:14 </a:t>
            </a:r>
            <a:r>
              <a:rPr lang="en-US" dirty="0">
                <a:latin typeface="Calibri" pitchFamily="34" charset="0"/>
              </a:rPr>
              <a:t>– </a:t>
            </a:r>
            <a:r>
              <a:rPr lang="en-US" dirty="0" smtClean="0">
                <a:latin typeface="Calibri" pitchFamily="34" charset="0"/>
              </a:rPr>
              <a:t>“</a:t>
            </a:r>
            <a:r>
              <a:rPr lang="en-US" dirty="0">
                <a:latin typeface="Calibri" pitchFamily="34" charset="0"/>
              </a:rPr>
              <a:t>For if I pray in a tongue, my </a:t>
            </a:r>
            <a:r>
              <a:rPr lang="en-US" dirty="0">
                <a:solidFill>
                  <a:srgbClr val="FFFF00"/>
                </a:solidFill>
                <a:latin typeface="Calibri" pitchFamily="34" charset="0"/>
              </a:rPr>
              <a:t>spirit</a:t>
            </a:r>
            <a:r>
              <a:rPr lang="en-US" dirty="0">
                <a:latin typeface="Calibri" pitchFamily="34" charset="0"/>
              </a:rPr>
              <a:t> prays, but my mind is </a:t>
            </a:r>
            <a:r>
              <a:rPr lang="en-US" dirty="0" smtClean="0">
                <a:latin typeface="Calibri" pitchFamily="34" charset="0"/>
              </a:rPr>
              <a:t>unfruitful.”</a:t>
            </a:r>
            <a:endParaRPr lang="en-US" sz="2400" dirty="0" smtClean="0">
              <a:solidFill>
                <a:schemeClr val="tx1"/>
              </a:solidFill>
              <a:effectLst>
                <a:glow rad="63500">
                  <a:schemeClr val="accent1">
                    <a:satMod val="175000"/>
                    <a:alpha val="40000"/>
                  </a:schemeClr>
                </a:glow>
              </a:effectLst>
              <a:latin typeface="Calibri" pitchFamily="34" charset="0"/>
            </a:endParaRPr>
          </a:p>
        </p:txBody>
      </p:sp>
    </p:spTree>
    <p:extLst>
      <p:ext uri="{BB962C8B-B14F-4D97-AF65-F5344CB8AC3E}">
        <p14:creationId xmlns:p14="http://schemas.microsoft.com/office/powerpoint/2010/main" val="351013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ontent Placeholder 4"/>
          <p:cNvSpPr>
            <a:spLocks noGrp="1"/>
          </p:cNvSpPr>
          <p:nvPr>
            <p:ph idx="1"/>
          </p:nvPr>
        </p:nvSpPr>
        <p:spPr>
          <a:xfrm>
            <a:off x="381000" y="152400"/>
            <a:ext cx="8229600" cy="876300"/>
          </a:xfrm>
        </p:spPr>
        <p:txBody>
          <a:bodyPr>
            <a:noAutofit/>
          </a:bodyPr>
          <a:lstStyle/>
          <a:p>
            <a:pPr marL="0" indent="0" algn="ctr">
              <a:buNone/>
            </a:pPr>
            <a:r>
              <a:rPr lang="en-US" sz="44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Descriptions of Demon Possession</a:t>
            </a:r>
            <a:endParaRPr lang="en-US" sz="44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a:p>
            <a:pPr marL="0" indent="0">
              <a:buNone/>
            </a:pPr>
            <a:endParaRPr lang="en-US" sz="60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p:txBody>
      </p:sp>
      <p:sp>
        <p:nvSpPr>
          <p:cNvPr id="5" name="Content Placeholder 4"/>
          <p:cNvSpPr txBox="1">
            <a:spLocks/>
          </p:cNvSpPr>
          <p:nvPr/>
        </p:nvSpPr>
        <p:spPr>
          <a:xfrm>
            <a:off x="304800" y="1143000"/>
            <a:ext cx="8430638" cy="41148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lvl="2" indent="0">
              <a:lnSpc>
                <a:spcPct val="90000"/>
              </a:lnSpc>
              <a:spcBef>
                <a:spcPts val="600"/>
              </a:spcBef>
              <a:spcAft>
                <a:spcPts val="600"/>
              </a:spcAft>
              <a:buClr>
                <a:schemeClr val="accent1">
                  <a:lumMod val="60000"/>
                  <a:lumOff val="40000"/>
                </a:schemeClr>
              </a:buClr>
              <a:buNone/>
            </a:pPr>
            <a:endParaRPr lang="en-US" sz="2400" dirty="0" smtClean="0">
              <a:solidFill>
                <a:schemeClr val="tx1"/>
              </a:solidFill>
              <a:effectLst>
                <a:glow rad="63500">
                  <a:schemeClr val="accent1">
                    <a:satMod val="175000"/>
                    <a:alpha val="40000"/>
                  </a:schemeClr>
                </a:glow>
              </a:effectLst>
              <a:latin typeface="Calibri"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27762">
            <a:off x="6441209" y="4702267"/>
            <a:ext cx="2743200" cy="1831086"/>
          </a:xfrm>
          <a:prstGeom prst="rect">
            <a:avLst/>
          </a:prstGeom>
        </p:spPr>
      </p:pic>
      <p:sp>
        <p:nvSpPr>
          <p:cNvPr id="6" name="Content Placeholder 4"/>
          <p:cNvSpPr txBox="1">
            <a:spLocks/>
          </p:cNvSpPr>
          <p:nvPr/>
        </p:nvSpPr>
        <p:spPr>
          <a:xfrm>
            <a:off x="457200" y="990600"/>
            <a:ext cx="8430638" cy="53340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3175" indent="0">
              <a:buNone/>
            </a:pPr>
            <a:r>
              <a:rPr lang="en-US" sz="3200" b="1" dirty="0" smtClean="0">
                <a:solidFill>
                  <a:srgbClr val="FFFF00"/>
                </a:solidFill>
                <a:latin typeface="Calibri" pitchFamily="34" charset="0"/>
              </a:rPr>
              <a:t>To ‘have’ and unclean spirit</a:t>
            </a:r>
          </a:p>
          <a:p>
            <a:pPr marL="346075" indent="-342900"/>
            <a:r>
              <a:rPr lang="en-US" sz="3200" dirty="0" smtClean="0">
                <a:solidFill>
                  <a:schemeClr val="tx1"/>
                </a:solidFill>
                <a:latin typeface="Calibri" pitchFamily="34" charset="0"/>
              </a:rPr>
              <a:t>Matt 11:18, Mark 7:25, Luke 8:27</a:t>
            </a:r>
          </a:p>
          <a:p>
            <a:pPr marL="3175" indent="0">
              <a:buNone/>
            </a:pPr>
            <a:r>
              <a:rPr lang="en-US" sz="3200" b="1" dirty="0" smtClean="0">
                <a:solidFill>
                  <a:srgbClr val="FFFF00"/>
                </a:solidFill>
                <a:latin typeface="Calibri" pitchFamily="34" charset="0"/>
              </a:rPr>
              <a:t>To ‘be with’ and evil spirit </a:t>
            </a:r>
          </a:p>
          <a:p>
            <a:pPr marL="346075" indent="-342900"/>
            <a:r>
              <a:rPr lang="en-US" sz="3200" dirty="0" smtClean="0">
                <a:solidFill>
                  <a:schemeClr val="tx1"/>
                </a:solidFill>
                <a:latin typeface="Calibri" pitchFamily="34" charset="0"/>
              </a:rPr>
              <a:t>Mark 1:23, Mark 5:2</a:t>
            </a:r>
          </a:p>
          <a:p>
            <a:pPr marL="3175" indent="0">
              <a:buNone/>
            </a:pPr>
            <a:r>
              <a:rPr lang="en-US" sz="3200" b="1" dirty="0" smtClean="0">
                <a:solidFill>
                  <a:srgbClr val="FFFF00"/>
                </a:solidFill>
                <a:latin typeface="Calibri" pitchFamily="34" charset="0"/>
              </a:rPr>
              <a:t>To be </a:t>
            </a:r>
            <a:r>
              <a:rPr lang="en-US" sz="3200" b="1" i="1" dirty="0" smtClean="0">
                <a:solidFill>
                  <a:srgbClr val="FFFF00"/>
                </a:solidFill>
                <a:latin typeface="Calibri" pitchFamily="34" charset="0"/>
              </a:rPr>
              <a:t>demonized</a:t>
            </a:r>
          </a:p>
          <a:p>
            <a:pPr marL="346075" indent="-342900"/>
            <a:r>
              <a:rPr lang="en-US" sz="3200" dirty="0" smtClean="0">
                <a:solidFill>
                  <a:schemeClr val="tx1"/>
                </a:solidFill>
                <a:latin typeface="Calibri" pitchFamily="34" charset="0"/>
              </a:rPr>
              <a:t>Matt 4:24, 8:16, 8:28, Mark 1:32, 5:15, Luke 8:36</a:t>
            </a:r>
          </a:p>
          <a:p>
            <a:pPr marL="91440" indent="0">
              <a:buNone/>
            </a:pPr>
            <a:endParaRPr lang="en-US" sz="3200" dirty="0">
              <a:latin typeface="Calibri" pitchFamily="34" charset="0"/>
            </a:endParaRPr>
          </a:p>
          <a:p>
            <a:pPr marL="91440" indent="0">
              <a:buNone/>
            </a:pPr>
            <a:endParaRPr lang="en-US" sz="3200" dirty="0">
              <a:latin typeface="Calibri" pitchFamily="34" charset="0"/>
            </a:endParaRPr>
          </a:p>
        </p:txBody>
      </p:sp>
    </p:spTree>
    <p:extLst>
      <p:ext uri="{BB962C8B-B14F-4D97-AF65-F5344CB8AC3E}">
        <p14:creationId xmlns:p14="http://schemas.microsoft.com/office/powerpoint/2010/main" val="331310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ontent Placeholder 4"/>
          <p:cNvSpPr>
            <a:spLocks noGrp="1"/>
          </p:cNvSpPr>
          <p:nvPr>
            <p:ph idx="1"/>
          </p:nvPr>
        </p:nvSpPr>
        <p:spPr>
          <a:xfrm>
            <a:off x="381000" y="152400"/>
            <a:ext cx="8229600" cy="876300"/>
          </a:xfrm>
        </p:spPr>
        <p:txBody>
          <a:bodyPr>
            <a:noAutofit/>
          </a:bodyPr>
          <a:lstStyle/>
          <a:p>
            <a:pPr marL="0" indent="0" algn="ctr">
              <a:buNone/>
            </a:pPr>
            <a:r>
              <a:rPr lang="en-US" sz="44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“Demon Possession”</a:t>
            </a:r>
            <a:endParaRPr lang="en-US" sz="44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a:p>
            <a:pPr marL="0" indent="0">
              <a:buNone/>
            </a:pPr>
            <a:endParaRPr lang="en-US" sz="60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p:txBody>
      </p:sp>
      <p:sp>
        <p:nvSpPr>
          <p:cNvPr id="5" name="Content Placeholder 4"/>
          <p:cNvSpPr txBox="1">
            <a:spLocks/>
          </p:cNvSpPr>
          <p:nvPr/>
        </p:nvSpPr>
        <p:spPr>
          <a:xfrm>
            <a:off x="304800" y="1143000"/>
            <a:ext cx="8430638" cy="41148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lvl="2" indent="0">
              <a:lnSpc>
                <a:spcPct val="90000"/>
              </a:lnSpc>
              <a:spcBef>
                <a:spcPts val="600"/>
              </a:spcBef>
              <a:spcAft>
                <a:spcPts val="600"/>
              </a:spcAft>
              <a:buClr>
                <a:schemeClr val="accent1">
                  <a:lumMod val="60000"/>
                  <a:lumOff val="40000"/>
                </a:schemeClr>
              </a:buClr>
              <a:buNone/>
            </a:pPr>
            <a:endParaRPr lang="en-US" sz="2400" dirty="0" smtClean="0">
              <a:solidFill>
                <a:schemeClr val="tx1"/>
              </a:solidFill>
              <a:effectLst>
                <a:glow rad="63500">
                  <a:schemeClr val="accent1">
                    <a:satMod val="175000"/>
                    <a:alpha val="40000"/>
                  </a:schemeClr>
                </a:glow>
              </a:effectLst>
              <a:latin typeface="Calibri"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27762">
            <a:off x="6441209" y="4702267"/>
            <a:ext cx="2743200" cy="1831086"/>
          </a:xfrm>
          <a:prstGeom prst="rect">
            <a:avLst/>
          </a:prstGeom>
        </p:spPr>
      </p:pic>
      <p:sp>
        <p:nvSpPr>
          <p:cNvPr id="6" name="Content Placeholder 4"/>
          <p:cNvSpPr txBox="1">
            <a:spLocks/>
          </p:cNvSpPr>
          <p:nvPr/>
        </p:nvSpPr>
        <p:spPr>
          <a:xfrm>
            <a:off x="457200" y="990600"/>
            <a:ext cx="8430638" cy="53340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3175" indent="0">
              <a:buNone/>
            </a:pPr>
            <a:r>
              <a:rPr lang="en-US" sz="2800" b="1" dirty="0" smtClean="0">
                <a:solidFill>
                  <a:srgbClr val="FFFF00"/>
                </a:solidFill>
                <a:latin typeface="Calibri" pitchFamily="34" charset="0"/>
              </a:rPr>
              <a:t>Daimonizomai</a:t>
            </a:r>
            <a:r>
              <a:rPr lang="en-US" sz="2800" dirty="0" smtClean="0">
                <a:solidFill>
                  <a:srgbClr val="FFFF00"/>
                </a:solidFill>
                <a:latin typeface="Calibri" pitchFamily="34" charset="0"/>
              </a:rPr>
              <a:t> </a:t>
            </a:r>
            <a:r>
              <a:rPr lang="en-US" sz="2800" dirty="0" smtClean="0">
                <a:latin typeface="Calibri" pitchFamily="34" charset="0"/>
              </a:rPr>
              <a:t>– ‘Possessed by a Demon’ – ‘demonized’</a:t>
            </a:r>
          </a:p>
          <a:p>
            <a:pPr marL="3175" indent="0">
              <a:buNone/>
            </a:pPr>
            <a:r>
              <a:rPr lang="en-US" sz="2800" b="1" u="sng" dirty="0" smtClean="0">
                <a:latin typeface="Calibri" pitchFamily="34" charset="0"/>
              </a:rPr>
              <a:t>Mark 5:15 </a:t>
            </a:r>
            <a:r>
              <a:rPr lang="en-US" sz="2800" dirty="0" smtClean="0">
                <a:latin typeface="Calibri" pitchFamily="34" charset="0"/>
              </a:rPr>
              <a:t>– “They came to Jesus and observed the man who had been </a:t>
            </a:r>
            <a:r>
              <a:rPr lang="en-US" sz="2800" dirty="0" smtClean="0">
                <a:solidFill>
                  <a:srgbClr val="FFFF00"/>
                </a:solidFill>
                <a:latin typeface="Calibri" pitchFamily="34" charset="0"/>
              </a:rPr>
              <a:t>demon-possessed</a:t>
            </a:r>
            <a:r>
              <a:rPr lang="en-US" sz="2800" dirty="0" smtClean="0">
                <a:latin typeface="Calibri" pitchFamily="34" charset="0"/>
              </a:rPr>
              <a:t> sitting down…”</a:t>
            </a:r>
            <a:br>
              <a:rPr lang="en-US" sz="2800" dirty="0" smtClean="0">
                <a:latin typeface="Calibri" pitchFamily="34" charset="0"/>
              </a:rPr>
            </a:br>
            <a:endParaRPr lang="en-US" sz="2800" dirty="0" smtClean="0">
              <a:latin typeface="Calibri" pitchFamily="34" charset="0"/>
            </a:endParaRPr>
          </a:p>
          <a:p>
            <a:pPr marL="91440" indent="0">
              <a:buNone/>
            </a:pPr>
            <a:r>
              <a:rPr lang="en-US" sz="2800" b="1" dirty="0" smtClean="0">
                <a:solidFill>
                  <a:srgbClr val="FFFF00"/>
                </a:solidFill>
                <a:latin typeface="Calibri" pitchFamily="34" charset="0"/>
              </a:rPr>
              <a:t>‘Possession’ </a:t>
            </a:r>
          </a:p>
          <a:p>
            <a:pPr marL="434340" indent="-342900">
              <a:buFontTx/>
              <a:buChar char="-"/>
            </a:pPr>
            <a:r>
              <a:rPr lang="en-US" sz="2800" dirty="0" smtClean="0">
                <a:latin typeface="Calibri" pitchFamily="34" charset="0"/>
              </a:rPr>
              <a:t>English = ‘Total control’</a:t>
            </a:r>
          </a:p>
          <a:p>
            <a:pPr marL="434340" indent="-342900">
              <a:buFontTx/>
              <a:buChar char="-"/>
            </a:pPr>
            <a:r>
              <a:rPr lang="en-US" sz="2800" dirty="0" smtClean="0">
                <a:latin typeface="Calibri" pitchFamily="34" charset="0"/>
              </a:rPr>
              <a:t>Greek = ‘To be afflicted by’</a:t>
            </a:r>
          </a:p>
          <a:p>
            <a:pPr marL="91440" indent="0">
              <a:buNone/>
            </a:pPr>
            <a:endParaRPr lang="en-US" dirty="0">
              <a:latin typeface="Calibri" pitchFamily="34" charset="0"/>
            </a:endParaRPr>
          </a:p>
          <a:p>
            <a:pPr marL="91440" indent="0">
              <a:buNone/>
            </a:pPr>
            <a:endParaRPr lang="en-US" dirty="0">
              <a:latin typeface="Calibri" pitchFamily="34" charset="0"/>
            </a:endParaRPr>
          </a:p>
        </p:txBody>
      </p:sp>
    </p:spTree>
    <p:extLst>
      <p:ext uri="{BB962C8B-B14F-4D97-AF65-F5344CB8AC3E}">
        <p14:creationId xmlns:p14="http://schemas.microsoft.com/office/powerpoint/2010/main" val="421969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27762">
            <a:off x="6441209" y="4702267"/>
            <a:ext cx="2743200" cy="1831086"/>
          </a:xfrm>
          <a:prstGeom prst="rect">
            <a:avLst/>
          </a:prstGeom>
        </p:spPr>
      </p:pic>
      <p:sp>
        <p:nvSpPr>
          <p:cNvPr id="9" name="Content Placeholder 4"/>
          <p:cNvSpPr>
            <a:spLocks noGrp="1"/>
          </p:cNvSpPr>
          <p:nvPr>
            <p:ph idx="1"/>
          </p:nvPr>
        </p:nvSpPr>
        <p:spPr>
          <a:xfrm>
            <a:off x="152400" y="152400"/>
            <a:ext cx="8839200" cy="876300"/>
          </a:xfrm>
        </p:spPr>
        <p:txBody>
          <a:bodyPr>
            <a:noAutofit/>
          </a:bodyPr>
          <a:lstStyle/>
          <a:p>
            <a:pPr marL="0" indent="0" algn="ctr">
              <a:buNone/>
            </a:pPr>
            <a:r>
              <a:rPr lang="en-US" sz="44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The</a:t>
            </a:r>
            <a:r>
              <a:rPr lang="en-US" sz="44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 Triune Christian and Demons</a:t>
            </a:r>
            <a:endParaRPr lang="en-US" sz="44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p:txBody>
      </p:sp>
      <p:sp>
        <p:nvSpPr>
          <p:cNvPr id="5" name="Content Placeholder 4"/>
          <p:cNvSpPr txBox="1">
            <a:spLocks/>
          </p:cNvSpPr>
          <p:nvPr/>
        </p:nvSpPr>
        <p:spPr>
          <a:xfrm>
            <a:off x="152400" y="914400"/>
            <a:ext cx="8839200" cy="57150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endParaRPr lang="en-US" sz="3200" dirty="0" smtClean="0">
              <a:solidFill>
                <a:schemeClr val="tx1"/>
              </a:solidFill>
              <a:effectLst>
                <a:glow rad="63500">
                  <a:schemeClr val="accent1">
                    <a:satMod val="175000"/>
                    <a:alpha val="40000"/>
                  </a:schemeClr>
                </a:glow>
              </a:effectLst>
              <a:latin typeface="Calibri" pitchFamily="34" charset="0"/>
            </a:endParaRPr>
          </a:p>
        </p:txBody>
      </p:sp>
      <p:grpSp>
        <p:nvGrpSpPr>
          <p:cNvPr id="15" name="Group 14"/>
          <p:cNvGrpSpPr/>
          <p:nvPr/>
        </p:nvGrpSpPr>
        <p:grpSpPr>
          <a:xfrm>
            <a:off x="1828800" y="1219200"/>
            <a:ext cx="4953000" cy="4953000"/>
            <a:chOff x="1828800" y="1219200"/>
            <a:chExt cx="4953000" cy="4953000"/>
          </a:xfrm>
        </p:grpSpPr>
        <p:sp>
          <p:nvSpPr>
            <p:cNvPr id="6" name="Oval 5"/>
            <p:cNvSpPr/>
            <p:nvPr/>
          </p:nvSpPr>
          <p:spPr>
            <a:xfrm>
              <a:off x="1828800" y="1219200"/>
              <a:ext cx="4953000" cy="4953000"/>
            </a:xfrm>
            <a:prstGeom prst="ellipse">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733800" y="1295400"/>
              <a:ext cx="1157688" cy="646331"/>
            </a:xfrm>
            <a:prstGeom prst="rect">
              <a:avLst/>
            </a:prstGeom>
            <a:noFill/>
          </p:spPr>
          <p:txBody>
            <a:bodyPr wrap="none" lIns="91440" tIns="45720" rIns="91440" bIns="45720">
              <a:spAutoFit/>
            </a:bodyPr>
            <a:lstStyle/>
            <a:p>
              <a:pPr algn="ctr"/>
              <a:r>
                <a:rPr lang="en-U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Body</a:t>
              </a:r>
              <a:endParaRPr lang="en-US"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16" name="Group 15"/>
          <p:cNvGrpSpPr/>
          <p:nvPr/>
        </p:nvGrpSpPr>
        <p:grpSpPr>
          <a:xfrm>
            <a:off x="2634760" y="2057400"/>
            <a:ext cx="3352800" cy="3349872"/>
            <a:chOff x="2634760" y="2057400"/>
            <a:chExt cx="3352800" cy="3349872"/>
          </a:xfrm>
        </p:grpSpPr>
        <p:sp>
          <p:nvSpPr>
            <p:cNvPr id="7" name="Oval 6"/>
            <p:cNvSpPr/>
            <p:nvPr/>
          </p:nvSpPr>
          <p:spPr>
            <a:xfrm>
              <a:off x="2634760" y="2057400"/>
              <a:ext cx="3352800" cy="3349872"/>
            </a:xfrm>
            <a:prstGeom prst="ellipse">
              <a:avLst/>
            </a:prstGeom>
            <a:noFill/>
            <a:ln w="444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05935" y="2133600"/>
              <a:ext cx="1013419" cy="646331"/>
            </a:xfrm>
            <a:prstGeom prst="rect">
              <a:avLst/>
            </a:prstGeom>
            <a:noFill/>
          </p:spPr>
          <p:txBody>
            <a:bodyPr wrap="none" lIns="91440" tIns="45720" rIns="91440" bIns="45720">
              <a:spAutoFit/>
            </a:bodyPr>
            <a:lstStyle/>
            <a:p>
              <a:pPr algn="ctr"/>
              <a:r>
                <a:rPr lang="en-U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Soul</a:t>
              </a:r>
              <a:endParaRPr lang="en-US"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20" name="Group 19"/>
          <p:cNvGrpSpPr/>
          <p:nvPr/>
        </p:nvGrpSpPr>
        <p:grpSpPr>
          <a:xfrm>
            <a:off x="3429000" y="2819400"/>
            <a:ext cx="1828800" cy="1825872"/>
            <a:chOff x="381000" y="2819400"/>
            <a:chExt cx="1828800" cy="1825872"/>
          </a:xfrm>
        </p:grpSpPr>
        <p:sp>
          <p:nvSpPr>
            <p:cNvPr id="8" name="Oval 7"/>
            <p:cNvSpPr/>
            <p:nvPr/>
          </p:nvSpPr>
          <p:spPr>
            <a:xfrm>
              <a:off x="381000" y="2819400"/>
              <a:ext cx="1828800" cy="1825872"/>
            </a:xfrm>
            <a:prstGeom prst="ellips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85800" y="3429000"/>
              <a:ext cx="1202573" cy="646331"/>
            </a:xfrm>
            <a:prstGeom prst="rect">
              <a:avLst/>
            </a:prstGeom>
            <a:noFill/>
          </p:spPr>
          <p:txBody>
            <a:bodyPr wrap="none" lIns="91440" tIns="45720" rIns="91440" bIns="45720">
              <a:spAutoFit/>
            </a:bodyPr>
            <a:lstStyle/>
            <a:p>
              <a:pPr algn="ctr"/>
              <a:r>
                <a:rPr lang="en-U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Spirit</a:t>
              </a:r>
              <a:endParaRPr lang="en-US"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
        <p:nvSpPr>
          <p:cNvPr id="3" name="Right Arrow 2"/>
          <p:cNvSpPr/>
          <p:nvPr/>
        </p:nvSpPr>
        <p:spPr>
          <a:xfrm rot="10800000">
            <a:off x="5201056" y="1676400"/>
            <a:ext cx="1676400" cy="3378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9939235">
            <a:off x="4888116" y="2153994"/>
            <a:ext cx="2053830" cy="34981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42488" y="2924784"/>
            <a:ext cx="1609928" cy="161965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858000" y="1371600"/>
            <a:ext cx="2209800" cy="1015663"/>
          </a:xfrm>
          <a:prstGeom prst="rect">
            <a:avLst/>
          </a:prstGeom>
          <a:noFill/>
        </p:spPr>
        <p:txBody>
          <a:bodyPr wrap="square" lIns="91440" tIns="45720" rIns="91440" bIns="45720">
            <a:spAutoFit/>
          </a:bodyPr>
          <a:lstStyle/>
          <a:p>
            <a:pPr algn="ctr"/>
            <a:r>
              <a:rPr lang="en-US" sz="60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Gabriola" pitchFamily="82" charset="0"/>
              </a:rPr>
              <a:t>Demons</a:t>
            </a:r>
            <a:endParaRPr lang="en-US" sz="60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Gabriola" pitchFamily="82" charset="0"/>
            </a:endParaRPr>
          </a:p>
        </p:txBody>
      </p:sp>
      <p:sp>
        <p:nvSpPr>
          <p:cNvPr id="21" name="Right Arrow 20"/>
          <p:cNvSpPr/>
          <p:nvPr/>
        </p:nvSpPr>
        <p:spPr>
          <a:xfrm rot="8804356">
            <a:off x="5169855" y="2674726"/>
            <a:ext cx="1977279" cy="34981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5410200" y="3124200"/>
            <a:ext cx="1977279" cy="34981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152400" y="4038600"/>
            <a:ext cx="3733800" cy="1930063"/>
            <a:chOff x="152400" y="4038600"/>
            <a:chExt cx="3733800" cy="1930063"/>
          </a:xfrm>
        </p:grpSpPr>
        <p:sp>
          <p:nvSpPr>
            <p:cNvPr id="2" name="TextBox 1"/>
            <p:cNvSpPr txBox="1"/>
            <p:nvPr/>
          </p:nvSpPr>
          <p:spPr>
            <a:xfrm>
              <a:off x="152400" y="4953000"/>
              <a:ext cx="2514600" cy="1015663"/>
            </a:xfrm>
            <a:prstGeom prst="rect">
              <a:avLst/>
            </a:prstGeom>
            <a:noFill/>
          </p:spPr>
          <p:txBody>
            <a:bodyPr wrap="square" rtlCol="0">
              <a:spAutoFit/>
            </a:bodyPr>
            <a:lstStyle/>
            <a:p>
              <a:pPr algn="ctr"/>
              <a:r>
                <a:rPr lang="en-US" sz="2000" b="1" dirty="0" smtClean="0">
                  <a:effectLst>
                    <a:outerShdw blurRad="38100" dist="38100" dir="2700000" algn="tl">
                      <a:srgbClr val="000000">
                        <a:alpha val="43137"/>
                      </a:srgbClr>
                    </a:outerShdw>
                  </a:effectLst>
                  <a:latin typeface="Calibri" pitchFamily="34" charset="0"/>
                </a:rPr>
                <a:t>Our spirit is protected by the Holy Spirit</a:t>
              </a:r>
            </a:p>
            <a:p>
              <a:pPr algn="ctr"/>
              <a:r>
                <a:rPr lang="en-US" sz="2000" b="1" dirty="0" smtClean="0">
                  <a:effectLst>
                    <a:outerShdw blurRad="38100" dist="38100" dir="2700000" algn="tl">
                      <a:srgbClr val="000000">
                        <a:alpha val="43137"/>
                      </a:srgbClr>
                    </a:outerShdw>
                  </a:effectLst>
                  <a:latin typeface="Calibri" pitchFamily="34" charset="0"/>
                </a:rPr>
                <a:t>1 Corinthians 6:11</a:t>
              </a:r>
              <a:endParaRPr lang="en-US" sz="2000" b="1" dirty="0">
                <a:effectLst>
                  <a:outerShdw blurRad="38100" dist="38100" dir="2700000" algn="tl">
                    <a:srgbClr val="000000">
                      <a:alpha val="43137"/>
                    </a:srgbClr>
                  </a:outerShdw>
                </a:effectLst>
                <a:latin typeface="Calibri" pitchFamily="34" charset="0"/>
              </a:endParaRPr>
            </a:p>
          </p:txBody>
        </p:sp>
        <p:cxnSp>
          <p:nvCxnSpPr>
            <p:cNvPr id="19" name="Straight Arrow Connector 18"/>
            <p:cNvCxnSpPr/>
            <p:nvPr/>
          </p:nvCxnSpPr>
          <p:spPr>
            <a:xfrm flipV="1">
              <a:off x="1752600" y="4038600"/>
              <a:ext cx="2133600" cy="1066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1249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1" nodeType="clickEffect">
                                  <p:stCondLst>
                                    <p:cond delay="0"/>
                                  </p:stCondLst>
                                  <p:childTnLst>
                                    <p:animEffect transition="out" filter="fade">
                                      <p:cBhvr>
                                        <p:cTn id="26" dur="2000" tmFilter="0, 0; .2, .5; .8, .5; 1, 0"/>
                                        <p:tgtEl>
                                          <p:spTgt spid="14"/>
                                        </p:tgtEl>
                                      </p:cBhvr>
                                    </p:animEffect>
                                    <p:animScale>
                                      <p:cBhvr>
                                        <p:cTn id="27" dur="1000" autoRev="1" fill="hold"/>
                                        <p:tgtEl>
                                          <p:spTgt spid="14"/>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randombar(horizontal)">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P spid="14" grpId="1" animBg="1"/>
      <p:bldP spid="17" grpId="0"/>
      <p:bldP spid="21" grpId="0" animBg="1"/>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27762">
            <a:off x="6441209" y="4702267"/>
            <a:ext cx="2743200" cy="1831086"/>
          </a:xfrm>
          <a:prstGeom prst="rect">
            <a:avLst/>
          </a:prstGeom>
        </p:spPr>
      </p:pic>
      <p:sp>
        <p:nvSpPr>
          <p:cNvPr id="5" name="Content Placeholder 4"/>
          <p:cNvSpPr txBox="1">
            <a:spLocks/>
          </p:cNvSpPr>
          <p:nvPr/>
        </p:nvSpPr>
        <p:spPr>
          <a:xfrm>
            <a:off x="152400" y="914400"/>
            <a:ext cx="8839200" cy="53340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lvl="1"/>
            <a:endParaRPr lang="en-US" sz="2800" dirty="0" smtClean="0">
              <a:solidFill>
                <a:schemeClr val="tx1"/>
              </a:solidFill>
              <a:effectLst>
                <a:glow rad="63500">
                  <a:schemeClr val="accent1">
                    <a:satMod val="175000"/>
                    <a:alpha val="40000"/>
                  </a:schemeClr>
                </a:glow>
              </a:effectLst>
              <a:latin typeface="Calibri" pitchFamily="34" charset="0"/>
            </a:endParaRPr>
          </a:p>
          <a:p>
            <a:endParaRPr lang="en-US" sz="3200" dirty="0" smtClean="0">
              <a:solidFill>
                <a:schemeClr val="tx1"/>
              </a:solidFill>
              <a:effectLst>
                <a:glow rad="63500">
                  <a:schemeClr val="accent1">
                    <a:satMod val="175000"/>
                    <a:alpha val="40000"/>
                  </a:schemeClr>
                </a:glow>
              </a:effectLst>
              <a:latin typeface="Calibri" pitchFamily="34" charset="0"/>
            </a:endParaRPr>
          </a:p>
        </p:txBody>
      </p:sp>
      <p:sp>
        <p:nvSpPr>
          <p:cNvPr id="6" name="Content Placeholder 4"/>
          <p:cNvSpPr txBox="1">
            <a:spLocks/>
          </p:cNvSpPr>
          <p:nvPr/>
        </p:nvSpPr>
        <p:spPr>
          <a:xfrm>
            <a:off x="304800" y="1066800"/>
            <a:ext cx="8610600" cy="53340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buNone/>
            </a:pPr>
            <a:r>
              <a:rPr lang="en-US" sz="3600" b="1" dirty="0" smtClean="0">
                <a:solidFill>
                  <a:schemeClr val="tx1"/>
                </a:solidFill>
                <a:latin typeface="Calibri" pitchFamily="34" charset="0"/>
              </a:rPr>
              <a:t>2 </a:t>
            </a:r>
            <a:r>
              <a:rPr lang="en-US" sz="3600" b="1" dirty="0">
                <a:solidFill>
                  <a:schemeClr val="tx1"/>
                </a:solidFill>
                <a:latin typeface="Calibri" pitchFamily="34" charset="0"/>
              </a:rPr>
              <a:t>Corinthians </a:t>
            </a:r>
            <a:r>
              <a:rPr lang="en-US" sz="3600" b="1" dirty="0" smtClean="0">
                <a:solidFill>
                  <a:schemeClr val="tx1"/>
                </a:solidFill>
                <a:latin typeface="Calibri" pitchFamily="34" charset="0"/>
              </a:rPr>
              <a:t>6:14</a:t>
            </a:r>
            <a:r>
              <a:rPr lang="en-US" sz="3600" dirty="0" smtClean="0">
                <a:solidFill>
                  <a:schemeClr val="tx1"/>
                </a:solidFill>
                <a:latin typeface="Calibri" pitchFamily="34" charset="0"/>
              </a:rPr>
              <a:t> </a:t>
            </a:r>
            <a:r>
              <a:rPr lang="en-US" sz="3600" dirty="0" smtClean="0">
                <a:latin typeface="Calibri" pitchFamily="34" charset="0"/>
              </a:rPr>
              <a:t>- </a:t>
            </a:r>
            <a:r>
              <a:rPr lang="en-US" sz="3600" i="1" dirty="0" smtClean="0">
                <a:latin typeface="Calibri" pitchFamily="34" charset="0"/>
              </a:rPr>
              <a:t>Do </a:t>
            </a:r>
            <a:r>
              <a:rPr lang="en-US" sz="3600" i="1" dirty="0">
                <a:latin typeface="Calibri" pitchFamily="34" charset="0"/>
              </a:rPr>
              <a:t>not be yoked together with unbelievers. </a:t>
            </a:r>
            <a:r>
              <a:rPr lang="en-US" sz="3600" i="1" dirty="0">
                <a:solidFill>
                  <a:schemeClr val="tx1"/>
                </a:solidFill>
                <a:latin typeface="Calibri" pitchFamily="34" charset="0"/>
              </a:rPr>
              <a:t>For what do righteousness and wickedness have in common?</a:t>
            </a:r>
            <a:r>
              <a:rPr lang="en-US" sz="3600" i="1" dirty="0">
                <a:solidFill>
                  <a:srgbClr val="FFFF00"/>
                </a:solidFill>
                <a:latin typeface="Calibri" pitchFamily="34" charset="0"/>
              </a:rPr>
              <a:t> </a:t>
            </a:r>
            <a:r>
              <a:rPr lang="en-US" sz="3600" i="1" dirty="0">
                <a:solidFill>
                  <a:srgbClr val="FFFF57"/>
                </a:solidFill>
                <a:latin typeface="Calibri" pitchFamily="34" charset="0"/>
              </a:rPr>
              <a:t>Or what fellowship can light have with darkness</a:t>
            </a:r>
            <a:r>
              <a:rPr lang="en-US" sz="3600" i="1" dirty="0" smtClean="0">
                <a:solidFill>
                  <a:srgbClr val="FFFF57"/>
                </a:solidFill>
                <a:latin typeface="Calibri" pitchFamily="34" charset="0"/>
              </a:rPr>
              <a:t>?</a:t>
            </a:r>
            <a:endParaRPr lang="en-US" sz="3600" i="1" dirty="0">
              <a:solidFill>
                <a:srgbClr val="FFFF57"/>
              </a:solidFill>
              <a:latin typeface="Calibri" pitchFamily="34" charset="0"/>
            </a:endParaRPr>
          </a:p>
          <a:p>
            <a:pPr marL="0" indent="0">
              <a:buNone/>
            </a:pPr>
            <a:r>
              <a:rPr lang="en-US" sz="4000" i="1" dirty="0" smtClean="0">
                <a:solidFill>
                  <a:schemeClr val="tx1"/>
                </a:solidFill>
                <a:effectLst>
                  <a:glow rad="63500">
                    <a:schemeClr val="accent1">
                      <a:satMod val="175000"/>
                      <a:alpha val="40000"/>
                    </a:schemeClr>
                  </a:glow>
                </a:effectLst>
                <a:latin typeface="Calibri" pitchFamily="34" charset="0"/>
              </a:rPr>
              <a:t>Scripture NEVER discusses demons influencing our ‘</a:t>
            </a:r>
            <a:r>
              <a:rPr lang="en-US" sz="4000" i="1" dirty="0" smtClean="0">
                <a:solidFill>
                  <a:srgbClr val="FFFF00"/>
                </a:solidFill>
                <a:effectLst>
                  <a:glow rad="63500">
                    <a:schemeClr val="accent1">
                      <a:satMod val="175000"/>
                      <a:alpha val="40000"/>
                    </a:schemeClr>
                  </a:glow>
                </a:effectLst>
                <a:latin typeface="Calibri" pitchFamily="34" charset="0"/>
              </a:rPr>
              <a:t>spirit in man</a:t>
            </a:r>
            <a:r>
              <a:rPr lang="en-US" sz="4000" i="1" dirty="0" smtClean="0">
                <a:solidFill>
                  <a:schemeClr val="tx1"/>
                </a:solidFill>
                <a:effectLst>
                  <a:glow rad="63500">
                    <a:schemeClr val="accent1">
                      <a:satMod val="175000"/>
                      <a:alpha val="40000"/>
                    </a:schemeClr>
                  </a:glow>
                </a:effectLst>
                <a:latin typeface="Calibri" pitchFamily="34" charset="0"/>
              </a:rPr>
              <a:t>’.  Just our </a:t>
            </a:r>
            <a:r>
              <a:rPr lang="en-US" sz="4000" i="1" dirty="0" smtClean="0">
                <a:solidFill>
                  <a:srgbClr val="FFFF00"/>
                </a:solidFill>
                <a:effectLst>
                  <a:glow rad="63500">
                    <a:schemeClr val="accent1">
                      <a:satMod val="175000"/>
                      <a:alpha val="40000"/>
                    </a:schemeClr>
                  </a:glow>
                </a:effectLst>
                <a:latin typeface="Calibri" pitchFamily="34" charset="0"/>
              </a:rPr>
              <a:t>body</a:t>
            </a:r>
            <a:r>
              <a:rPr lang="en-US" sz="4000" i="1" dirty="0" smtClean="0">
                <a:solidFill>
                  <a:schemeClr val="tx1"/>
                </a:solidFill>
                <a:effectLst>
                  <a:glow rad="63500">
                    <a:schemeClr val="accent1">
                      <a:satMod val="175000"/>
                      <a:alpha val="40000"/>
                    </a:schemeClr>
                  </a:glow>
                </a:effectLst>
                <a:latin typeface="Calibri" pitchFamily="34" charset="0"/>
              </a:rPr>
              <a:t> and our </a:t>
            </a:r>
            <a:r>
              <a:rPr lang="en-US" sz="4000" i="1" dirty="0" smtClean="0">
                <a:solidFill>
                  <a:srgbClr val="FFFF00"/>
                </a:solidFill>
                <a:effectLst>
                  <a:glow rad="63500">
                    <a:schemeClr val="accent1">
                      <a:satMod val="175000"/>
                      <a:alpha val="40000"/>
                    </a:schemeClr>
                  </a:glow>
                </a:effectLst>
                <a:latin typeface="Calibri" pitchFamily="34" charset="0"/>
              </a:rPr>
              <a:t>soul</a:t>
            </a:r>
            <a:r>
              <a:rPr lang="en-US" sz="4000" i="1" dirty="0" smtClean="0">
                <a:solidFill>
                  <a:schemeClr val="tx1"/>
                </a:solidFill>
                <a:effectLst>
                  <a:glow rad="63500">
                    <a:schemeClr val="accent1">
                      <a:satMod val="175000"/>
                      <a:alpha val="40000"/>
                    </a:schemeClr>
                  </a:glow>
                </a:effectLst>
                <a:latin typeface="Calibri" pitchFamily="34" charset="0"/>
              </a:rPr>
              <a:t>.</a:t>
            </a:r>
            <a:endParaRPr lang="en-US" sz="2800" dirty="0" smtClean="0">
              <a:effectLst>
                <a:glow rad="63500">
                  <a:schemeClr val="accent1">
                    <a:satMod val="175000"/>
                    <a:alpha val="40000"/>
                  </a:schemeClr>
                </a:glow>
              </a:effectLst>
              <a:latin typeface="Calibri" pitchFamily="34" charset="0"/>
            </a:endParaRPr>
          </a:p>
          <a:p>
            <a:endParaRPr lang="en-US" sz="3200" dirty="0" smtClean="0">
              <a:solidFill>
                <a:schemeClr val="tx1"/>
              </a:solidFill>
              <a:effectLst>
                <a:glow rad="63500">
                  <a:schemeClr val="accent1">
                    <a:satMod val="175000"/>
                    <a:alpha val="40000"/>
                  </a:schemeClr>
                </a:glow>
              </a:effectLst>
              <a:latin typeface="Calibri" pitchFamily="34" charset="0"/>
            </a:endParaRPr>
          </a:p>
        </p:txBody>
      </p:sp>
      <p:sp>
        <p:nvSpPr>
          <p:cNvPr id="7" name="Content Placeholder 4"/>
          <p:cNvSpPr>
            <a:spLocks noGrp="1"/>
          </p:cNvSpPr>
          <p:nvPr>
            <p:ph idx="1"/>
          </p:nvPr>
        </p:nvSpPr>
        <p:spPr>
          <a:xfrm>
            <a:off x="152400" y="152400"/>
            <a:ext cx="8839200" cy="876300"/>
          </a:xfrm>
        </p:spPr>
        <p:txBody>
          <a:bodyPr>
            <a:noAutofit/>
          </a:bodyPr>
          <a:lstStyle/>
          <a:p>
            <a:pPr marL="0" indent="0" algn="ctr">
              <a:buNone/>
            </a:pPr>
            <a:r>
              <a:rPr lang="en-US" sz="36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Argument Against Christians Having Demons</a:t>
            </a:r>
            <a:endParaRPr lang="en-US" sz="36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p:txBody>
      </p:sp>
    </p:spTree>
    <p:extLst>
      <p:ext uri="{BB962C8B-B14F-4D97-AF65-F5344CB8AC3E}">
        <p14:creationId xmlns:p14="http://schemas.microsoft.com/office/powerpoint/2010/main" val="423633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27762">
            <a:off x="6441209" y="4702267"/>
            <a:ext cx="2743200" cy="1831086"/>
          </a:xfrm>
          <a:prstGeom prst="rect">
            <a:avLst/>
          </a:prstGeom>
        </p:spPr>
      </p:pic>
      <p:sp>
        <p:nvSpPr>
          <p:cNvPr id="5" name="Content Placeholder 4"/>
          <p:cNvSpPr txBox="1">
            <a:spLocks/>
          </p:cNvSpPr>
          <p:nvPr/>
        </p:nvSpPr>
        <p:spPr>
          <a:xfrm>
            <a:off x="152400" y="457200"/>
            <a:ext cx="8430638" cy="57912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lvl="2" indent="0">
              <a:lnSpc>
                <a:spcPct val="90000"/>
              </a:lnSpc>
              <a:spcBef>
                <a:spcPts val="600"/>
              </a:spcBef>
              <a:spcAft>
                <a:spcPts val="600"/>
              </a:spcAft>
              <a:buClr>
                <a:schemeClr val="accent1">
                  <a:lumMod val="60000"/>
                  <a:lumOff val="40000"/>
                </a:schemeClr>
              </a:buClr>
              <a:buNone/>
            </a:pPr>
            <a:r>
              <a:rPr lang="en-US" sz="3600" dirty="0">
                <a:latin typeface="Calibri" pitchFamily="34" charset="0"/>
              </a:rPr>
              <a:t>“A Christian can ‘have’ a demon, just as they can have a sickness or disease.  Saying a Christian can be possessed, is like saying that a person’s body is owned by an infection on that person’s finger.  The infection may ‘influence’ the body, but it does not mean that it ‘owns’ the body.  The same is true </a:t>
            </a:r>
            <a:r>
              <a:rPr lang="en-US" sz="3600" dirty="0" smtClean="0">
                <a:latin typeface="Calibri" pitchFamily="34" charset="0"/>
              </a:rPr>
              <a:t>with demons:  </a:t>
            </a:r>
            <a:r>
              <a:rPr lang="en-US" sz="3600" dirty="0">
                <a:latin typeface="Calibri" pitchFamily="34" charset="0"/>
              </a:rPr>
              <a:t>while a Christian can </a:t>
            </a:r>
            <a:r>
              <a:rPr lang="en-US" sz="3600" dirty="0" smtClean="0">
                <a:latin typeface="Calibri" pitchFamily="34" charset="0"/>
              </a:rPr>
              <a:t>‘have’ </a:t>
            </a:r>
            <a:r>
              <a:rPr lang="en-US" sz="3600" dirty="0">
                <a:latin typeface="Calibri" pitchFamily="34" charset="0"/>
              </a:rPr>
              <a:t>a demon and be in bondage (influenced), it does not mean that the person is owned by the demon.”</a:t>
            </a:r>
          </a:p>
          <a:p>
            <a:pPr marL="0" lvl="2" indent="0">
              <a:lnSpc>
                <a:spcPct val="90000"/>
              </a:lnSpc>
              <a:spcBef>
                <a:spcPts val="600"/>
              </a:spcBef>
              <a:spcAft>
                <a:spcPts val="600"/>
              </a:spcAft>
              <a:buClr>
                <a:schemeClr val="accent1">
                  <a:lumMod val="60000"/>
                  <a:lumOff val="40000"/>
                </a:schemeClr>
              </a:buClr>
              <a:buNone/>
            </a:pPr>
            <a:endParaRPr lang="en-US" sz="3600" dirty="0" smtClean="0">
              <a:solidFill>
                <a:schemeClr val="tx1"/>
              </a:solidFill>
              <a:effectLst>
                <a:glow rad="63500">
                  <a:schemeClr val="accent1">
                    <a:satMod val="175000"/>
                    <a:alpha val="40000"/>
                  </a:schemeClr>
                </a:glow>
              </a:effectLst>
              <a:latin typeface="Calibri" pitchFamily="34" charset="0"/>
            </a:endParaRPr>
          </a:p>
        </p:txBody>
      </p:sp>
    </p:spTree>
    <p:extLst>
      <p:ext uri="{BB962C8B-B14F-4D97-AF65-F5344CB8AC3E}">
        <p14:creationId xmlns:p14="http://schemas.microsoft.com/office/powerpoint/2010/main" val="294417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27762">
            <a:off x="6593609" y="4854668"/>
            <a:ext cx="2743200" cy="1831086"/>
          </a:xfrm>
          <a:prstGeom prst="rect">
            <a:avLst/>
          </a:prstGeom>
        </p:spPr>
      </p:pic>
      <p:sp>
        <p:nvSpPr>
          <p:cNvPr id="3" name="Content Placeholder 4"/>
          <p:cNvSpPr>
            <a:spLocks noGrp="1"/>
          </p:cNvSpPr>
          <p:nvPr>
            <p:ph idx="1"/>
          </p:nvPr>
        </p:nvSpPr>
        <p:spPr>
          <a:xfrm>
            <a:off x="1371600" y="152400"/>
            <a:ext cx="6261370" cy="3733800"/>
          </a:xfrm>
        </p:spPr>
        <p:txBody>
          <a:bodyPr>
            <a:noAutofit/>
          </a:bodyPr>
          <a:lstStyle/>
          <a:p>
            <a:pPr marL="0" indent="0" algn="ctr">
              <a:spcBef>
                <a:spcPts val="600"/>
              </a:spcBef>
              <a:buNone/>
            </a:pPr>
            <a:r>
              <a:rPr lang="en-US" sz="12000" b="1" dirty="0" smtClean="0">
                <a:solidFill>
                  <a:srgbClr val="FFFF00"/>
                </a:solidFill>
                <a:effectLst>
                  <a:glow rad="228600">
                    <a:schemeClr val="accent5">
                      <a:satMod val="175000"/>
                      <a:alpha val="40000"/>
                    </a:schemeClr>
                  </a:glow>
                  <a:outerShdw blurRad="38100" dist="38100" dir="2700000" algn="tl">
                    <a:srgbClr val="000000">
                      <a:alpha val="43137"/>
                    </a:srgbClr>
                  </a:outerShdw>
                </a:effectLst>
                <a:latin typeface="Gabriola" pitchFamily="82" charset="0"/>
                <a:cs typeface="Calibri" pitchFamily="34" charset="0"/>
              </a:rPr>
              <a:t>Christians</a:t>
            </a:r>
            <a:r>
              <a:rPr lang="en-US" sz="6000" b="1" dirty="0" smtClean="0">
                <a:solidFill>
                  <a:schemeClr val="tx1"/>
                </a:solidFill>
                <a:effectLst>
                  <a:glow rad="228600">
                    <a:schemeClr val="accent5">
                      <a:satMod val="175000"/>
                      <a:alpha val="40000"/>
                    </a:schemeClr>
                  </a:glow>
                  <a:outerShdw blurRad="38100" dist="38100" dir="2700000" algn="tl">
                    <a:srgbClr val="000000">
                      <a:alpha val="43137"/>
                    </a:srgbClr>
                  </a:outerShdw>
                </a:effectLst>
                <a:latin typeface="Calibri" pitchFamily="34" charset="0"/>
                <a:cs typeface="Calibri" pitchFamily="34" charset="0"/>
              </a:rPr>
              <a:t> </a:t>
            </a:r>
          </a:p>
          <a:p>
            <a:pPr marL="0" indent="0" algn="ctr">
              <a:spcBef>
                <a:spcPts val="0"/>
              </a:spcBef>
              <a:buNone/>
            </a:pPr>
            <a:r>
              <a:rPr lang="en-US" sz="60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&amp; </a:t>
            </a:r>
          </a:p>
          <a:p>
            <a:pPr marL="0" indent="0" algn="ctr">
              <a:spcBef>
                <a:spcPts val="0"/>
              </a:spcBef>
              <a:buNone/>
            </a:pPr>
            <a:r>
              <a:rPr lang="en-US" sz="9600" b="1" dirty="0" smtClean="0">
                <a:solidFill>
                  <a:srgbClr val="FF0000"/>
                </a:solidFill>
                <a:effectLst>
                  <a:glow rad="63500">
                    <a:schemeClr val="bg2">
                      <a:lumMod val="90000"/>
                      <a:lumOff val="10000"/>
                    </a:schemeClr>
                  </a:glow>
                  <a:outerShdw blurRad="38100" dist="63500" dir="2700000" algn="tl">
                    <a:schemeClr val="bg1"/>
                  </a:outerShdw>
                </a:effectLst>
                <a:latin typeface="Char BB" pitchFamily="2" charset="0"/>
                <a:cs typeface="Calibri" pitchFamily="34" charset="0"/>
              </a:rPr>
              <a:t>Demons</a:t>
            </a:r>
          </a:p>
          <a:p>
            <a:pPr marL="0" indent="0">
              <a:buNone/>
            </a:pPr>
            <a:endParaRPr lang="en-US" sz="60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p:txBody>
      </p:sp>
      <p:sp>
        <p:nvSpPr>
          <p:cNvPr id="4" name="Content Placeholder 4"/>
          <p:cNvSpPr txBox="1">
            <a:spLocks/>
          </p:cNvSpPr>
          <p:nvPr/>
        </p:nvSpPr>
        <p:spPr>
          <a:xfrm>
            <a:off x="1066800" y="4724400"/>
            <a:ext cx="6870970" cy="12192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ctr">
              <a:spcBef>
                <a:spcPts val="0"/>
              </a:spcBef>
              <a:buFont typeface="Arial" pitchFamily="34" charset="0"/>
              <a:buNone/>
            </a:pPr>
            <a:r>
              <a:rPr lang="en-US" sz="4000" i="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Part I</a:t>
            </a:r>
          </a:p>
          <a:p>
            <a:pPr marL="0" indent="0" algn="ctr">
              <a:spcBef>
                <a:spcPts val="0"/>
              </a:spcBef>
              <a:buFont typeface="Arial" pitchFamily="34" charset="0"/>
              <a:buNone/>
            </a:pPr>
            <a:r>
              <a:rPr lang="en-US" sz="4000" i="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The Spiritual War Within</a:t>
            </a:r>
          </a:p>
          <a:p>
            <a:pPr marL="0" indent="0">
              <a:buFont typeface="Arial" pitchFamily="34" charset="0"/>
              <a:buNone/>
            </a:pPr>
            <a:endParaRPr lang="en-US" sz="60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p:txBody>
      </p:sp>
    </p:spTree>
    <p:extLst>
      <p:ext uri="{BB962C8B-B14F-4D97-AF65-F5344CB8AC3E}">
        <p14:creationId xmlns:p14="http://schemas.microsoft.com/office/powerpoint/2010/main" val="38396704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27762">
            <a:off x="6441209" y="4702267"/>
            <a:ext cx="2743200" cy="1831086"/>
          </a:xfrm>
          <a:prstGeom prst="rect">
            <a:avLst/>
          </a:prstGeom>
        </p:spPr>
      </p:pic>
      <p:sp>
        <p:nvSpPr>
          <p:cNvPr id="5" name="Content Placeholder 4"/>
          <p:cNvSpPr txBox="1">
            <a:spLocks/>
          </p:cNvSpPr>
          <p:nvPr/>
        </p:nvSpPr>
        <p:spPr>
          <a:xfrm>
            <a:off x="152400" y="914400"/>
            <a:ext cx="8839200" cy="53340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lvl="1"/>
            <a:endParaRPr lang="en-US" sz="2800" dirty="0" smtClean="0">
              <a:solidFill>
                <a:schemeClr val="tx1"/>
              </a:solidFill>
              <a:effectLst>
                <a:glow rad="63500">
                  <a:schemeClr val="accent1">
                    <a:satMod val="175000"/>
                    <a:alpha val="40000"/>
                  </a:schemeClr>
                </a:glow>
              </a:effectLst>
              <a:latin typeface="Calibri" pitchFamily="34" charset="0"/>
            </a:endParaRPr>
          </a:p>
          <a:p>
            <a:endParaRPr lang="en-US" sz="3200" dirty="0" smtClean="0">
              <a:solidFill>
                <a:schemeClr val="tx1"/>
              </a:solidFill>
              <a:effectLst>
                <a:glow rad="63500">
                  <a:schemeClr val="accent1">
                    <a:satMod val="175000"/>
                    <a:alpha val="40000"/>
                  </a:schemeClr>
                </a:glow>
              </a:effectLst>
              <a:latin typeface="Calibri" pitchFamily="34" charset="0"/>
            </a:endParaRPr>
          </a:p>
        </p:txBody>
      </p:sp>
      <p:sp>
        <p:nvSpPr>
          <p:cNvPr id="6" name="Content Placeholder 4"/>
          <p:cNvSpPr txBox="1">
            <a:spLocks/>
          </p:cNvSpPr>
          <p:nvPr/>
        </p:nvSpPr>
        <p:spPr>
          <a:xfrm>
            <a:off x="304800" y="1066800"/>
            <a:ext cx="8610600" cy="53340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lvl="1" indent="0">
              <a:buNone/>
            </a:pPr>
            <a:r>
              <a:rPr lang="en-US" sz="3600" b="1" dirty="0" smtClean="0">
                <a:solidFill>
                  <a:srgbClr val="FFFF57"/>
                </a:solidFill>
                <a:latin typeface="Calibri" pitchFamily="34" charset="0"/>
              </a:rPr>
              <a:t>Ephesians </a:t>
            </a:r>
            <a:r>
              <a:rPr lang="en-US" sz="3600" b="1" dirty="0">
                <a:solidFill>
                  <a:srgbClr val="FFFF57"/>
                </a:solidFill>
                <a:latin typeface="Calibri" pitchFamily="34" charset="0"/>
              </a:rPr>
              <a:t>4:27</a:t>
            </a:r>
            <a:r>
              <a:rPr lang="en-US" sz="3600" dirty="0">
                <a:solidFill>
                  <a:srgbClr val="FFFF57"/>
                </a:solidFill>
                <a:latin typeface="Calibri" pitchFamily="34" charset="0"/>
              </a:rPr>
              <a:t> </a:t>
            </a:r>
            <a:r>
              <a:rPr lang="en-US" sz="3600" dirty="0">
                <a:latin typeface="Calibri" pitchFamily="34" charset="0"/>
              </a:rPr>
              <a:t>- “Neither give place to the devil</a:t>
            </a:r>
            <a:r>
              <a:rPr lang="en-US" sz="3600" dirty="0" smtClean="0">
                <a:latin typeface="Calibri" pitchFamily="34" charset="0"/>
              </a:rPr>
              <a:t>.”</a:t>
            </a:r>
            <a:br>
              <a:rPr lang="en-US" sz="3600" dirty="0" smtClean="0">
                <a:latin typeface="Calibri" pitchFamily="34" charset="0"/>
              </a:rPr>
            </a:br>
            <a:endParaRPr lang="en-US" sz="3600" dirty="0">
              <a:latin typeface="Calibri" pitchFamily="34" charset="0"/>
            </a:endParaRPr>
          </a:p>
          <a:p>
            <a:pPr marL="0" indent="0">
              <a:buNone/>
            </a:pPr>
            <a:r>
              <a:rPr lang="en-US" sz="3600" b="1" dirty="0">
                <a:solidFill>
                  <a:srgbClr val="FFFF57"/>
                </a:solidFill>
                <a:latin typeface="Calibri" pitchFamily="34" charset="0"/>
              </a:rPr>
              <a:t>2</a:t>
            </a:r>
            <a:r>
              <a:rPr lang="en-US" sz="3600" b="1" dirty="0" smtClean="0">
                <a:solidFill>
                  <a:srgbClr val="FFFF57"/>
                </a:solidFill>
                <a:latin typeface="Calibri" pitchFamily="34" charset="0"/>
              </a:rPr>
              <a:t> </a:t>
            </a:r>
            <a:r>
              <a:rPr lang="en-US" sz="3600" b="1" dirty="0">
                <a:solidFill>
                  <a:srgbClr val="FFFF57"/>
                </a:solidFill>
                <a:latin typeface="Calibri" pitchFamily="34" charset="0"/>
              </a:rPr>
              <a:t>Corinthians 2:11</a:t>
            </a:r>
            <a:r>
              <a:rPr lang="en-US" sz="3600" dirty="0">
                <a:solidFill>
                  <a:srgbClr val="FFFF57"/>
                </a:solidFill>
                <a:latin typeface="Calibri" pitchFamily="34" charset="0"/>
              </a:rPr>
              <a:t> </a:t>
            </a:r>
            <a:r>
              <a:rPr lang="en-US" sz="3600" dirty="0">
                <a:latin typeface="Calibri" pitchFamily="34" charset="0"/>
              </a:rPr>
              <a:t>- “Lest Satan should get an advantage of us: for we are not ignorant of his devices.”</a:t>
            </a:r>
            <a:endParaRPr lang="en-US" sz="3600" dirty="0" smtClean="0">
              <a:solidFill>
                <a:schemeClr val="tx1"/>
              </a:solidFill>
              <a:latin typeface="Calibri" pitchFamily="34" charset="0"/>
            </a:endParaRPr>
          </a:p>
          <a:p>
            <a:pPr marL="457200" indent="-457200">
              <a:buAutoNum type="arabicPeriod"/>
            </a:pPr>
            <a:endParaRPr lang="en-US" sz="2400" dirty="0" smtClean="0">
              <a:solidFill>
                <a:schemeClr val="tx1"/>
              </a:solidFill>
              <a:latin typeface="Calibri" pitchFamily="34" charset="0"/>
            </a:endParaRPr>
          </a:p>
          <a:p>
            <a:pPr marL="457200" indent="-457200">
              <a:buAutoNum type="arabicPeriod"/>
            </a:pPr>
            <a:endParaRPr lang="en-US" sz="2400" dirty="0">
              <a:solidFill>
                <a:schemeClr val="tx1"/>
              </a:solidFill>
              <a:latin typeface="Calibri" pitchFamily="34" charset="0"/>
            </a:endParaRPr>
          </a:p>
          <a:p>
            <a:pPr lvl="1"/>
            <a:endParaRPr lang="en-US" sz="2800" dirty="0" smtClean="0">
              <a:effectLst>
                <a:glow rad="63500">
                  <a:schemeClr val="accent1">
                    <a:satMod val="175000"/>
                    <a:alpha val="40000"/>
                  </a:schemeClr>
                </a:glow>
              </a:effectLst>
              <a:latin typeface="Calibri" pitchFamily="34" charset="0"/>
            </a:endParaRPr>
          </a:p>
          <a:p>
            <a:endParaRPr lang="en-US" sz="3200" dirty="0" smtClean="0">
              <a:solidFill>
                <a:schemeClr val="tx1"/>
              </a:solidFill>
              <a:effectLst>
                <a:glow rad="63500">
                  <a:schemeClr val="accent1">
                    <a:satMod val="175000"/>
                    <a:alpha val="40000"/>
                  </a:schemeClr>
                </a:glow>
              </a:effectLst>
              <a:latin typeface="Calibri" pitchFamily="34" charset="0"/>
            </a:endParaRPr>
          </a:p>
        </p:txBody>
      </p:sp>
    </p:spTree>
    <p:extLst>
      <p:ext uri="{BB962C8B-B14F-4D97-AF65-F5344CB8AC3E}">
        <p14:creationId xmlns:p14="http://schemas.microsoft.com/office/powerpoint/2010/main" val="390618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27762">
            <a:off x="6441209" y="4702267"/>
            <a:ext cx="2743200" cy="1831086"/>
          </a:xfrm>
          <a:prstGeom prst="rect">
            <a:avLst/>
          </a:prstGeom>
        </p:spPr>
      </p:pic>
      <p:sp>
        <p:nvSpPr>
          <p:cNvPr id="5" name="Content Placeholder 4"/>
          <p:cNvSpPr txBox="1">
            <a:spLocks/>
          </p:cNvSpPr>
          <p:nvPr/>
        </p:nvSpPr>
        <p:spPr>
          <a:xfrm>
            <a:off x="152400" y="914400"/>
            <a:ext cx="8839200" cy="5334000"/>
          </a:xfrm>
          <a:prstGeom prst="rect">
            <a:avLst/>
          </a:prstGeom>
          <a:ln>
            <a:solidFill>
              <a:schemeClr val="accent1"/>
            </a:solidFill>
          </a:ln>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lvl="1"/>
            <a:endParaRPr lang="en-US" sz="2800" dirty="0" smtClean="0">
              <a:solidFill>
                <a:schemeClr val="tx1"/>
              </a:solidFill>
              <a:effectLst>
                <a:glow rad="63500">
                  <a:schemeClr val="accent1">
                    <a:satMod val="175000"/>
                    <a:alpha val="40000"/>
                  </a:schemeClr>
                </a:glow>
              </a:effectLst>
              <a:latin typeface="Calibri" pitchFamily="34" charset="0"/>
            </a:endParaRPr>
          </a:p>
          <a:p>
            <a:endParaRPr lang="en-US" sz="3200" dirty="0" smtClean="0">
              <a:solidFill>
                <a:schemeClr val="tx1"/>
              </a:solidFill>
              <a:effectLst>
                <a:glow rad="63500">
                  <a:schemeClr val="accent1">
                    <a:satMod val="175000"/>
                    <a:alpha val="40000"/>
                  </a:schemeClr>
                </a:glow>
              </a:effectLst>
              <a:latin typeface="Calibri" pitchFamily="34" charset="0"/>
            </a:endParaRPr>
          </a:p>
        </p:txBody>
      </p:sp>
      <p:sp>
        <p:nvSpPr>
          <p:cNvPr id="6" name="Content Placeholder 4"/>
          <p:cNvSpPr txBox="1">
            <a:spLocks/>
          </p:cNvSpPr>
          <p:nvPr/>
        </p:nvSpPr>
        <p:spPr>
          <a:xfrm>
            <a:off x="304800" y="1066800"/>
            <a:ext cx="8610600" cy="53340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lvl="1" indent="0">
              <a:buNone/>
            </a:pPr>
            <a:r>
              <a:rPr lang="en-US" sz="3600" b="1" dirty="0" smtClean="0">
                <a:solidFill>
                  <a:srgbClr val="FFFF57"/>
                </a:solidFill>
                <a:latin typeface="Calibri" pitchFamily="34" charset="0"/>
              </a:rPr>
              <a:t>James 4:7</a:t>
            </a:r>
            <a:r>
              <a:rPr lang="en-US" sz="3600" dirty="0" smtClean="0">
                <a:latin typeface="Calibri" pitchFamily="34" charset="0"/>
              </a:rPr>
              <a:t>- “Resist the devil and he will flee from you.”</a:t>
            </a:r>
            <a:br>
              <a:rPr lang="en-US" sz="3600" dirty="0" smtClean="0">
                <a:latin typeface="Calibri" pitchFamily="34" charset="0"/>
              </a:rPr>
            </a:br>
            <a:endParaRPr lang="en-US" sz="3600" dirty="0">
              <a:latin typeface="Calibri" pitchFamily="34" charset="0"/>
            </a:endParaRPr>
          </a:p>
          <a:p>
            <a:pPr marL="0" indent="0">
              <a:buNone/>
            </a:pPr>
            <a:r>
              <a:rPr lang="en-US" sz="3600" b="1" dirty="0" smtClean="0">
                <a:solidFill>
                  <a:srgbClr val="FFFF57"/>
                </a:solidFill>
                <a:latin typeface="Calibri" pitchFamily="34" charset="0"/>
              </a:rPr>
              <a:t>1 John 4:4 </a:t>
            </a:r>
            <a:r>
              <a:rPr lang="en-US" sz="3600" dirty="0" smtClean="0">
                <a:latin typeface="Calibri" pitchFamily="34" charset="0"/>
              </a:rPr>
              <a:t>- “You</a:t>
            </a:r>
            <a:r>
              <a:rPr lang="en-US" sz="3600" dirty="0">
                <a:latin typeface="Calibri" pitchFamily="34" charset="0"/>
              </a:rPr>
              <a:t>, dear children, are from God and have overcome them, because the one who is in you is greater than the one who is in the world</a:t>
            </a:r>
            <a:r>
              <a:rPr lang="en-US" sz="3600" dirty="0" smtClean="0">
                <a:latin typeface="Calibri" pitchFamily="34" charset="0"/>
              </a:rPr>
              <a:t>.”</a:t>
            </a:r>
            <a:endParaRPr lang="en-US" sz="3600" dirty="0" smtClean="0">
              <a:solidFill>
                <a:schemeClr val="tx1"/>
              </a:solidFill>
              <a:latin typeface="Calibri" pitchFamily="34" charset="0"/>
            </a:endParaRPr>
          </a:p>
          <a:p>
            <a:pPr marL="457200" indent="-457200">
              <a:buAutoNum type="arabicPeriod"/>
            </a:pPr>
            <a:endParaRPr lang="en-US" sz="2400" dirty="0" smtClean="0">
              <a:solidFill>
                <a:schemeClr val="tx1"/>
              </a:solidFill>
              <a:latin typeface="Calibri" pitchFamily="34" charset="0"/>
            </a:endParaRPr>
          </a:p>
          <a:p>
            <a:pPr marL="457200" indent="-457200">
              <a:buAutoNum type="arabicPeriod"/>
            </a:pPr>
            <a:endParaRPr lang="en-US" sz="2400" dirty="0">
              <a:solidFill>
                <a:schemeClr val="tx1"/>
              </a:solidFill>
              <a:latin typeface="Calibri" pitchFamily="34" charset="0"/>
            </a:endParaRPr>
          </a:p>
          <a:p>
            <a:pPr lvl="1"/>
            <a:endParaRPr lang="en-US" sz="2800" dirty="0" smtClean="0">
              <a:effectLst>
                <a:glow rad="63500">
                  <a:schemeClr val="accent1">
                    <a:satMod val="175000"/>
                    <a:alpha val="40000"/>
                  </a:schemeClr>
                </a:glow>
              </a:effectLst>
              <a:latin typeface="Calibri" pitchFamily="34" charset="0"/>
            </a:endParaRPr>
          </a:p>
          <a:p>
            <a:endParaRPr lang="en-US" sz="3200" dirty="0" smtClean="0">
              <a:solidFill>
                <a:schemeClr val="tx1"/>
              </a:solidFill>
              <a:effectLst>
                <a:glow rad="63500">
                  <a:schemeClr val="accent1">
                    <a:satMod val="175000"/>
                    <a:alpha val="40000"/>
                  </a:schemeClr>
                </a:glow>
              </a:effectLst>
              <a:latin typeface="Calibri" pitchFamily="34" charset="0"/>
            </a:endParaRPr>
          </a:p>
        </p:txBody>
      </p:sp>
      <p:sp>
        <p:nvSpPr>
          <p:cNvPr id="7" name="Content Placeholder 4"/>
          <p:cNvSpPr>
            <a:spLocks noGrp="1"/>
          </p:cNvSpPr>
          <p:nvPr>
            <p:ph idx="1"/>
          </p:nvPr>
        </p:nvSpPr>
        <p:spPr>
          <a:xfrm>
            <a:off x="152400" y="152400"/>
            <a:ext cx="8839200" cy="876300"/>
          </a:xfrm>
        </p:spPr>
        <p:txBody>
          <a:bodyPr>
            <a:noAutofit/>
          </a:bodyPr>
          <a:lstStyle/>
          <a:p>
            <a:pPr marL="0" indent="0" algn="ctr">
              <a:buNone/>
            </a:pPr>
            <a:r>
              <a:rPr lang="en-US" sz="36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We Are Not to Fear Satan or Demons!</a:t>
            </a:r>
            <a:endParaRPr lang="en-US" sz="36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p:txBody>
      </p:sp>
    </p:spTree>
    <p:extLst>
      <p:ext uri="{BB962C8B-B14F-4D97-AF65-F5344CB8AC3E}">
        <p14:creationId xmlns:p14="http://schemas.microsoft.com/office/powerpoint/2010/main" val="169823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27762">
            <a:off x="6441209" y="4702267"/>
            <a:ext cx="2743200" cy="1831086"/>
          </a:xfrm>
          <a:prstGeom prst="rect">
            <a:avLst/>
          </a:prstGeom>
        </p:spPr>
      </p:pic>
      <p:sp>
        <p:nvSpPr>
          <p:cNvPr id="9" name="Content Placeholder 4"/>
          <p:cNvSpPr>
            <a:spLocks noGrp="1"/>
          </p:cNvSpPr>
          <p:nvPr>
            <p:ph idx="1"/>
          </p:nvPr>
        </p:nvSpPr>
        <p:spPr>
          <a:xfrm>
            <a:off x="152400" y="152400"/>
            <a:ext cx="8839200" cy="876300"/>
          </a:xfrm>
        </p:spPr>
        <p:txBody>
          <a:bodyPr>
            <a:noAutofit/>
          </a:bodyPr>
          <a:lstStyle/>
          <a:p>
            <a:pPr marL="0" indent="0" algn="ctr">
              <a:buNone/>
            </a:pPr>
            <a:r>
              <a:rPr lang="en-US" sz="44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How do Demons Enter the Christian?</a:t>
            </a:r>
            <a:endParaRPr lang="en-US" sz="44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a:p>
            <a:pPr marL="0" indent="0">
              <a:buNone/>
            </a:pPr>
            <a:endParaRPr lang="en-US" sz="60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p:txBody>
      </p:sp>
      <p:sp>
        <p:nvSpPr>
          <p:cNvPr id="5" name="Content Placeholder 4"/>
          <p:cNvSpPr txBox="1">
            <a:spLocks/>
          </p:cNvSpPr>
          <p:nvPr/>
        </p:nvSpPr>
        <p:spPr>
          <a:xfrm>
            <a:off x="152400" y="914400"/>
            <a:ext cx="8839200" cy="53340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lvl="1"/>
            <a:endParaRPr lang="en-US" sz="2800" dirty="0" smtClean="0">
              <a:solidFill>
                <a:schemeClr val="tx1"/>
              </a:solidFill>
              <a:effectLst>
                <a:glow rad="63500">
                  <a:schemeClr val="accent1">
                    <a:satMod val="175000"/>
                    <a:alpha val="40000"/>
                  </a:schemeClr>
                </a:glow>
              </a:effectLst>
              <a:latin typeface="Calibri" pitchFamily="34" charset="0"/>
            </a:endParaRPr>
          </a:p>
          <a:p>
            <a:endParaRPr lang="en-US" sz="3200" dirty="0" smtClean="0">
              <a:solidFill>
                <a:schemeClr val="tx1"/>
              </a:solidFill>
              <a:effectLst>
                <a:glow rad="63500">
                  <a:schemeClr val="accent1">
                    <a:satMod val="175000"/>
                    <a:alpha val="40000"/>
                  </a:schemeClr>
                </a:glow>
              </a:effectLst>
              <a:latin typeface="Calibri" pitchFamily="34" charset="0"/>
            </a:endParaRPr>
          </a:p>
        </p:txBody>
      </p:sp>
      <p:sp>
        <p:nvSpPr>
          <p:cNvPr id="6" name="Content Placeholder 4"/>
          <p:cNvSpPr txBox="1">
            <a:spLocks/>
          </p:cNvSpPr>
          <p:nvPr/>
        </p:nvSpPr>
        <p:spPr>
          <a:xfrm>
            <a:off x="304800" y="1066800"/>
            <a:ext cx="8610600" cy="53340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buNone/>
            </a:pPr>
            <a:r>
              <a:rPr lang="en-US" sz="3000" dirty="0" smtClean="0">
                <a:solidFill>
                  <a:schemeClr val="tx1"/>
                </a:solidFill>
                <a:latin typeface="Calibri" pitchFamily="34" charset="0"/>
              </a:rPr>
              <a:t>Doorways that are opened in our lives either willingly or unwillingly.</a:t>
            </a:r>
          </a:p>
          <a:p>
            <a:pPr marL="457200" indent="-457200">
              <a:buAutoNum type="arabicPeriod"/>
            </a:pPr>
            <a:r>
              <a:rPr lang="en-US" sz="3000" dirty="0" smtClean="0">
                <a:solidFill>
                  <a:schemeClr val="tx1"/>
                </a:solidFill>
                <a:latin typeface="Calibri" pitchFamily="34" charset="0"/>
              </a:rPr>
              <a:t>Sins in the past before the believer came to know and accept Jesus</a:t>
            </a:r>
          </a:p>
          <a:p>
            <a:pPr marL="457200" indent="-457200">
              <a:buAutoNum type="arabicPeriod"/>
            </a:pPr>
            <a:r>
              <a:rPr lang="en-US" sz="3000" dirty="0" smtClean="0">
                <a:solidFill>
                  <a:schemeClr val="tx1"/>
                </a:solidFill>
                <a:latin typeface="Calibri" pitchFamily="34" charset="0"/>
              </a:rPr>
              <a:t>Abuse (emotional, mental, physical)</a:t>
            </a:r>
          </a:p>
          <a:p>
            <a:pPr marL="457200" indent="-457200">
              <a:buAutoNum type="arabicPeriod"/>
            </a:pPr>
            <a:r>
              <a:rPr lang="en-US" sz="3000" dirty="0" smtClean="0">
                <a:solidFill>
                  <a:schemeClr val="tx1"/>
                </a:solidFill>
                <a:latin typeface="Calibri" pitchFamily="34" charset="0"/>
              </a:rPr>
              <a:t>Past dealings with the occult</a:t>
            </a:r>
          </a:p>
          <a:p>
            <a:pPr marL="457200" indent="-457200">
              <a:buAutoNum type="arabicPeriod"/>
            </a:pPr>
            <a:r>
              <a:rPr lang="en-US" sz="3000" dirty="0" smtClean="0">
                <a:solidFill>
                  <a:schemeClr val="tx1"/>
                </a:solidFill>
                <a:latin typeface="Calibri" pitchFamily="34" charset="0"/>
              </a:rPr>
              <a:t>Un-Godly Soul Ties - Sexual sin</a:t>
            </a:r>
          </a:p>
          <a:p>
            <a:pPr marL="457200" indent="-457200">
              <a:buAutoNum type="arabicPeriod"/>
            </a:pPr>
            <a:r>
              <a:rPr lang="en-US" sz="3000" dirty="0" smtClean="0">
                <a:solidFill>
                  <a:schemeClr val="tx1"/>
                </a:solidFill>
                <a:latin typeface="Calibri" pitchFamily="34" charset="0"/>
              </a:rPr>
              <a:t>Un-forgiveness</a:t>
            </a:r>
          </a:p>
          <a:p>
            <a:pPr marL="457200" indent="-457200">
              <a:buAutoNum type="arabicPeriod"/>
            </a:pPr>
            <a:r>
              <a:rPr lang="en-US" sz="3000" dirty="0" smtClean="0">
                <a:solidFill>
                  <a:schemeClr val="tx1"/>
                </a:solidFill>
                <a:latin typeface="Calibri" pitchFamily="34" charset="0"/>
              </a:rPr>
              <a:t>Rejection</a:t>
            </a:r>
          </a:p>
          <a:p>
            <a:pPr marL="457200" indent="-457200">
              <a:buAutoNum type="arabicPeriod"/>
            </a:pPr>
            <a:r>
              <a:rPr lang="en-US" sz="3000" dirty="0" smtClean="0">
                <a:solidFill>
                  <a:schemeClr val="tx1"/>
                </a:solidFill>
                <a:latin typeface="Calibri" pitchFamily="34" charset="0"/>
              </a:rPr>
              <a:t>Destructive Secrets</a:t>
            </a:r>
          </a:p>
          <a:p>
            <a:pPr marL="457200" indent="-457200">
              <a:buAutoNum type="arabicPeriod"/>
            </a:pPr>
            <a:endParaRPr lang="en-US" dirty="0" smtClean="0">
              <a:solidFill>
                <a:schemeClr val="tx1"/>
              </a:solidFill>
              <a:latin typeface="Calibri" pitchFamily="34" charset="0"/>
            </a:endParaRPr>
          </a:p>
          <a:p>
            <a:pPr marL="457200" indent="-457200">
              <a:buAutoNum type="arabicPeriod"/>
            </a:pPr>
            <a:endParaRPr lang="en-US" sz="2400" dirty="0" smtClean="0">
              <a:solidFill>
                <a:schemeClr val="tx1"/>
              </a:solidFill>
              <a:latin typeface="Calibri" pitchFamily="34" charset="0"/>
            </a:endParaRPr>
          </a:p>
          <a:p>
            <a:pPr marL="457200" indent="-457200">
              <a:buAutoNum type="arabicPeriod"/>
            </a:pPr>
            <a:endParaRPr lang="en-US" sz="2400" dirty="0">
              <a:solidFill>
                <a:schemeClr val="tx1"/>
              </a:solidFill>
              <a:latin typeface="Calibri" pitchFamily="34" charset="0"/>
            </a:endParaRPr>
          </a:p>
          <a:p>
            <a:pPr lvl="1"/>
            <a:endParaRPr lang="en-US" sz="2800" dirty="0" smtClean="0">
              <a:effectLst>
                <a:glow rad="63500">
                  <a:schemeClr val="accent1">
                    <a:satMod val="175000"/>
                    <a:alpha val="40000"/>
                  </a:schemeClr>
                </a:glow>
              </a:effectLst>
              <a:latin typeface="Calibri" pitchFamily="34" charset="0"/>
            </a:endParaRPr>
          </a:p>
          <a:p>
            <a:endParaRPr lang="en-US" sz="3200" dirty="0" smtClean="0">
              <a:solidFill>
                <a:schemeClr val="tx1"/>
              </a:solidFill>
              <a:effectLst>
                <a:glow rad="63500">
                  <a:schemeClr val="accent1">
                    <a:satMod val="175000"/>
                    <a:alpha val="40000"/>
                  </a:schemeClr>
                </a:glow>
              </a:effectLst>
              <a:latin typeface="Calibri" pitchFamily="34" charset="0"/>
            </a:endParaRPr>
          </a:p>
        </p:txBody>
      </p:sp>
    </p:spTree>
    <p:extLst>
      <p:ext uri="{BB962C8B-B14F-4D97-AF65-F5344CB8AC3E}">
        <p14:creationId xmlns:p14="http://schemas.microsoft.com/office/powerpoint/2010/main" val="134908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27762">
            <a:off x="6441209" y="4702267"/>
            <a:ext cx="2743200" cy="1831086"/>
          </a:xfrm>
          <a:prstGeom prst="rect">
            <a:avLst/>
          </a:prstGeom>
        </p:spPr>
      </p:pic>
      <p:sp>
        <p:nvSpPr>
          <p:cNvPr id="9" name="Content Placeholder 4"/>
          <p:cNvSpPr>
            <a:spLocks noGrp="1"/>
          </p:cNvSpPr>
          <p:nvPr>
            <p:ph idx="1"/>
          </p:nvPr>
        </p:nvSpPr>
        <p:spPr>
          <a:xfrm>
            <a:off x="152400" y="152400"/>
            <a:ext cx="8839200" cy="876300"/>
          </a:xfrm>
        </p:spPr>
        <p:txBody>
          <a:bodyPr>
            <a:noAutofit/>
          </a:bodyPr>
          <a:lstStyle/>
          <a:p>
            <a:pPr marL="0" indent="0" algn="ctr">
              <a:buNone/>
            </a:pPr>
            <a:r>
              <a:rPr lang="en-US" sz="44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Possible Evidence of Demons</a:t>
            </a:r>
            <a:endParaRPr lang="en-US" sz="44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a:p>
            <a:pPr marL="0" indent="0">
              <a:buNone/>
            </a:pPr>
            <a:endParaRPr lang="en-US" sz="60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p:txBody>
      </p:sp>
      <p:sp>
        <p:nvSpPr>
          <p:cNvPr id="5" name="Content Placeholder 4"/>
          <p:cNvSpPr txBox="1">
            <a:spLocks/>
          </p:cNvSpPr>
          <p:nvPr/>
        </p:nvSpPr>
        <p:spPr>
          <a:xfrm>
            <a:off x="152400" y="914400"/>
            <a:ext cx="8839200" cy="53340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lvl="1"/>
            <a:endParaRPr lang="en-US" sz="2800" dirty="0" smtClean="0">
              <a:solidFill>
                <a:schemeClr val="tx1"/>
              </a:solidFill>
              <a:effectLst>
                <a:glow rad="63500">
                  <a:schemeClr val="accent1">
                    <a:satMod val="175000"/>
                    <a:alpha val="40000"/>
                  </a:schemeClr>
                </a:glow>
              </a:effectLst>
              <a:latin typeface="Calibri" pitchFamily="34" charset="0"/>
            </a:endParaRPr>
          </a:p>
          <a:p>
            <a:endParaRPr lang="en-US" sz="3200" dirty="0" smtClean="0">
              <a:solidFill>
                <a:schemeClr val="tx1"/>
              </a:solidFill>
              <a:effectLst>
                <a:glow rad="63500">
                  <a:schemeClr val="accent1">
                    <a:satMod val="175000"/>
                    <a:alpha val="40000"/>
                  </a:schemeClr>
                </a:glow>
              </a:effectLst>
              <a:latin typeface="Calibri" pitchFamily="34" charset="0"/>
            </a:endParaRPr>
          </a:p>
        </p:txBody>
      </p:sp>
      <p:sp>
        <p:nvSpPr>
          <p:cNvPr id="6" name="Content Placeholder 4"/>
          <p:cNvSpPr txBox="1">
            <a:spLocks/>
          </p:cNvSpPr>
          <p:nvPr/>
        </p:nvSpPr>
        <p:spPr>
          <a:xfrm>
            <a:off x="304800" y="1066800"/>
            <a:ext cx="8610600" cy="53340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457200" indent="-457200">
              <a:buAutoNum type="arabicPeriod"/>
            </a:pPr>
            <a:r>
              <a:rPr lang="en-US" sz="3200" dirty="0" smtClean="0">
                <a:solidFill>
                  <a:schemeClr val="tx1"/>
                </a:solidFill>
                <a:latin typeface="Calibri" pitchFamily="34" charset="0"/>
              </a:rPr>
              <a:t>Addictions that cannot be totally beat</a:t>
            </a:r>
          </a:p>
          <a:p>
            <a:pPr marL="457200" indent="-457200">
              <a:buAutoNum type="arabicPeriod"/>
            </a:pPr>
            <a:r>
              <a:rPr lang="en-US" sz="3200" dirty="0" smtClean="0">
                <a:solidFill>
                  <a:schemeClr val="tx1"/>
                </a:solidFill>
                <a:latin typeface="Calibri" pitchFamily="34" charset="0"/>
              </a:rPr>
              <a:t>Chronic illnesses</a:t>
            </a:r>
          </a:p>
          <a:p>
            <a:pPr marL="457200" indent="-457200">
              <a:buAutoNum type="arabicPeriod"/>
            </a:pPr>
            <a:r>
              <a:rPr lang="en-US" sz="3200" dirty="0" smtClean="0">
                <a:solidFill>
                  <a:schemeClr val="tx1"/>
                </a:solidFill>
                <a:latin typeface="Calibri" pitchFamily="34" charset="0"/>
              </a:rPr>
              <a:t>Unusual fears</a:t>
            </a:r>
          </a:p>
          <a:p>
            <a:pPr marL="457200" indent="-457200">
              <a:buAutoNum type="arabicPeriod"/>
            </a:pPr>
            <a:r>
              <a:rPr lang="en-US" sz="3200" dirty="0" smtClean="0">
                <a:solidFill>
                  <a:schemeClr val="tx1"/>
                </a:solidFill>
                <a:latin typeface="Calibri" pitchFamily="34" charset="0"/>
              </a:rPr>
              <a:t>Chronic relationship difficulties</a:t>
            </a:r>
          </a:p>
          <a:p>
            <a:pPr marL="457200" indent="-457200">
              <a:buAutoNum type="arabicPeriod"/>
            </a:pPr>
            <a:r>
              <a:rPr lang="en-US" sz="3200" dirty="0" smtClean="0">
                <a:solidFill>
                  <a:schemeClr val="tx1"/>
                </a:solidFill>
                <a:latin typeface="Calibri" pitchFamily="34" charset="0"/>
              </a:rPr>
              <a:t>Suicidal thoughts</a:t>
            </a:r>
          </a:p>
          <a:p>
            <a:pPr marL="457200" indent="-457200">
              <a:buAutoNum type="arabicPeriod"/>
            </a:pPr>
            <a:r>
              <a:rPr lang="en-US" sz="3200" dirty="0" smtClean="0">
                <a:solidFill>
                  <a:schemeClr val="tx1"/>
                </a:solidFill>
                <a:latin typeface="Calibri" pitchFamily="34" charset="0"/>
              </a:rPr>
              <a:t>Extreme behavior</a:t>
            </a:r>
          </a:p>
          <a:p>
            <a:pPr marL="457200" indent="-457200">
              <a:buAutoNum type="arabicPeriod"/>
            </a:pPr>
            <a:endParaRPr lang="en-US" sz="2400" dirty="0" smtClean="0">
              <a:solidFill>
                <a:schemeClr val="tx1"/>
              </a:solidFill>
              <a:latin typeface="Calibri" pitchFamily="34" charset="0"/>
            </a:endParaRPr>
          </a:p>
          <a:p>
            <a:pPr marL="457200" indent="-457200">
              <a:buAutoNum type="arabicPeriod"/>
            </a:pPr>
            <a:endParaRPr lang="en-US" sz="2400" dirty="0">
              <a:solidFill>
                <a:schemeClr val="tx1"/>
              </a:solidFill>
              <a:latin typeface="Calibri" pitchFamily="34" charset="0"/>
            </a:endParaRPr>
          </a:p>
          <a:p>
            <a:pPr lvl="1"/>
            <a:endParaRPr lang="en-US" sz="2800" dirty="0" smtClean="0">
              <a:effectLst>
                <a:glow rad="63500">
                  <a:schemeClr val="accent1">
                    <a:satMod val="175000"/>
                    <a:alpha val="40000"/>
                  </a:schemeClr>
                </a:glow>
              </a:effectLst>
              <a:latin typeface="Calibri" pitchFamily="34" charset="0"/>
            </a:endParaRPr>
          </a:p>
          <a:p>
            <a:endParaRPr lang="en-US" sz="3200" dirty="0" smtClean="0">
              <a:solidFill>
                <a:schemeClr val="tx1"/>
              </a:solidFill>
              <a:effectLst>
                <a:glow rad="63500">
                  <a:schemeClr val="accent1">
                    <a:satMod val="175000"/>
                    <a:alpha val="40000"/>
                  </a:schemeClr>
                </a:glow>
              </a:effectLst>
              <a:latin typeface="Calibri" pitchFamily="34" charset="0"/>
            </a:endParaRPr>
          </a:p>
        </p:txBody>
      </p:sp>
    </p:spTree>
    <p:extLst>
      <p:ext uri="{BB962C8B-B14F-4D97-AF65-F5344CB8AC3E}">
        <p14:creationId xmlns:p14="http://schemas.microsoft.com/office/powerpoint/2010/main" val="5105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27762">
            <a:off x="6441209" y="4702267"/>
            <a:ext cx="2743200" cy="1831086"/>
          </a:xfrm>
          <a:prstGeom prst="rect">
            <a:avLst/>
          </a:prstGeom>
        </p:spPr>
      </p:pic>
      <p:sp>
        <p:nvSpPr>
          <p:cNvPr id="9" name="Content Placeholder 4"/>
          <p:cNvSpPr>
            <a:spLocks noGrp="1"/>
          </p:cNvSpPr>
          <p:nvPr>
            <p:ph idx="1"/>
          </p:nvPr>
        </p:nvSpPr>
        <p:spPr>
          <a:xfrm>
            <a:off x="152400" y="152400"/>
            <a:ext cx="8839200" cy="876300"/>
          </a:xfrm>
        </p:spPr>
        <p:txBody>
          <a:bodyPr>
            <a:noAutofit/>
          </a:bodyPr>
          <a:lstStyle/>
          <a:p>
            <a:pPr marL="0" indent="0" algn="ctr">
              <a:buNone/>
            </a:pPr>
            <a:r>
              <a:rPr lang="en-US" sz="44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Time of Response</a:t>
            </a:r>
            <a:endParaRPr lang="en-US" sz="44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a:p>
            <a:pPr marL="0" indent="0">
              <a:buNone/>
            </a:pPr>
            <a:endParaRPr lang="en-US" sz="60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p:txBody>
      </p:sp>
      <p:sp>
        <p:nvSpPr>
          <p:cNvPr id="5" name="Content Placeholder 4"/>
          <p:cNvSpPr txBox="1">
            <a:spLocks/>
          </p:cNvSpPr>
          <p:nvPr/>
        </p:nvSpPr>
        <p:spPr>
          <a:xfrm>
            <a:off x="152400" y="914400"/>
            <a:ext cx="8839200" cy="53340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lvl="1"/>
            <a:endParaRPr lang="en-US" sz="2800" dirty="0" smtClean="0">
              <a:solidFill>
                <a:schemeClr val="tx1"/>
              </a:solidFill>
              <a:effectLst>
                <a:glow rad="63500">
                  <a:schemeClr val="accent1">
                    <a:satMod val="175000"/>
                    <a:alpha val="40000"/>
                  </a:schemeClr>
                </a:glow>
              </a:effectLst>
              <a:latin typeface="Calibri" pitchFamily="34" charset="0"/>
            </a:endParaRPr>
          </a:p>
          <a:p>
            <a:endParaRPr lang="en-US" sz="3200" dirty="0" smtClean="0">
              <a:solidFill>
                <a:schemeClr val="tx1"/>
              </a:solidFill>
              <a:effectLst>
                <a:glow rad="63500">
                  <a:schemeClr val="accent1">
                    <a:satMod val="175000"/>
                    <a:alpha val="40000"/>
                  </a:schemeClr>
                </a:glow>
              </a:effectLst>
              <a:latin typeface="Calibri" pitchFamily="34" charset="0"/>
            </a:endParaRPr>
          </a:p>
        </p:txBody>
      </p:sp>
      <p:sp>
        <p:nvSpPr>
          <p:cNvPr id="6" name="Content Placeholder 4"/>
          <p:cNvSpPr txBox="1">
            <a:spLocks/>
          </p:cNvSpPr>
          <p:nvPr/>
        </p:nvSpPr>
        <p:spPr>
          <a:xfrm>
            <a:off x="304800" y="1066800"/>
            <a:ext cx="8610600" cy="53340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457200" indent="-457200">
              <a:buAutoNum type="arabicPeriod"/>
            </a:pPr>
            <a:r>
              <a:rPr lang="en-US" sz="3200" dirty="0" smtClean="0">
                <a:solidFill>
                  <a:schemeClr val="tx1"/>
                </a:solidFill>
                <a:latin typeface="Calibri" pitchFamily="34" charset="0"/>
              </a:rPr>
              <a:t>Ask God to search you and reveal where demonic strongholds may exist.</a:t>
            </a:r>
          </a:p>
          <a:p>
            <a:pPr marL="457200" indent="-457200">
              <a:buAutoNum type="arabicPeriod"/>
            </a:pPr>
            <a:r>
              <a:rPr lang="en-US" sz="3200" dirty="0" smtClean="0">
                <a:solidFill>
                  <a:schemeClr val="tx1"/>
                </a:solidFill>
                <a:latin typeface="Calibri" pitchFamily="34" charset="0"/>
              </a:rPr>
              <a:t>Ask God to take away any spirit of fear that may be stopping you from seeing these strongholds</a:t>
            </a:r>
          </a:p>
          <a:p>
            <a:pPr marL="457200" indent="-457200">
              <a:buAutoNum type="arabicPeriod"/>
            </a:pPr>
            <a:r>
              <a:rPr lang="en-US" sz="3200" dirty="0" smtClean="0">
                <a:solidFill>
                  <a:schemeClr val="tx1"/>
                </a:solidFill>
                <a:latin typeface="Calibri" pitchFamily="34" charset="0"/>
              </a:rPr>
              <a:t>Listen</a:t>
            </a:r>
          </a:p>
          <a:p>
            <a:pPr marL="457200" indent="-457200">
              <a:buAutoNum type="arabicPeriod"/>
            </a:pPr>
            <a:endParaRPr lang="en-US" sz="2400" dirty="0" smtClean="0">
              <a:solidFill>
                <a:schemeClr val="tx1"/>
              </a:solidFill>
              <a:latin typeface="Calibri" pitchFamily="34" charset="0"/>
            </a:endParaRPr>
          </a:p>
          <a:p>
            <a:pPr marL="457200" indent="-457200">
              <a:buAutoNum type="arabicPeriod"/>
            </a:pPr>
            <a:endParaRPr lang="en-US" sz="2400" dirty="0">
              <a:solidFill>
                <a:schemeClr val="tx1"/>
              </a:solidFill>
              <a:latin typeface="Calibri" pitchFamily="34" charset="0"/>
            </a:endParaRPr>
          </a:p>
          <a:p>
            <a:pPr lvl="1"/>
            <a:endParaRPr lang="en-US" sz="2800" dirty="0" smtClean="0">
              <a:effectLst>
                <a:glow rad="63500">
                  <a:schemeClr val="accent1">
                    <a:satMod val="175000"/>
                    <a:alpha val="40000"/>
                  </a:schemeClr>
                </a:glow>
              </a:effectLst>
              <a:latin typeface="Calibri" pitchFamily="34" charset="0"/>
            </a:endParaRPr>
          </a:p>
          <a:p>
            <a:endParaRPr lang="en-US" sz="3200" dirty="0" smtClean="0">
              <a:solidFill>
                <a:schemeClr val="tx1"/>
              </a:solidFill>
              <a:effectLst>
                <a:glow rad="63500">
                  <a:schemeClr val="accent1">
                    <a:satMod val="175000"/>
                    <a:alpha val="40000"/>
                  </a:schemeClr>
                </a:glow>
              </a:effectLst>
              <a:latin typeface="Calibri" pitchFamily="34" charset="0"/>
            </a:endParaRPr>
          </a:p>
        </p:txBody>
      </p:sp>
    </p:spTree>
    <p:extLst>
      <p:ext uri="{BB962C8B-B14F-4D97-AF65-F5344CB8AC3E}">
        <p14:creationId xmlns:p14="http://schemas.microsoft.com/office/powerpoint/2010/main" val="3621238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17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27762">
            <a:off x="6441209" y="4702267"/>
            <a:ext cx="2743200" cy="1831086"/>
          </a:xfrm>
          <a:prstGeom prst="rect">
            <a:avLst/>
          </a:prstGeom>
        </p:spPr>
      </p:pic>
      <p:sp>
        <p:nvSpPr>
          <p:cNvPr id="9" name="Content Placeholder 4"/>
          <p:cNvSpPr>
            <a:spLocks noGrp="1"/>
          </p:cNvSpPr>
          <p:nvPr>
            <p:ph idx="1"/>
          </p:nvPr>
        </p:nvSpPr>
        <p:spPr>
          <a:xfrm>
            <a:off x="685800" y="152400"/>
            <a:ext cx="7620000" cy="876300"/>
          </a:xfrm>
        </p:spPr>
        <p:txBody>
          <a:bodyPr>
            <a:noAutofit/>
          </a:bodyPr>
          <a:lstStyle/>
          <a:p>
            <a:pPr marL="0" indent="0" algn="ctr">
              <a:buNone/>
            </a:pPr>
            <a:r>
              <a:rPr lang="en-US" sz="44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Who is Satan?</a:t>
            </a:r>
            <a:endParaRPr lang="en-US" sz="44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a:p>
            <a:pPr marL="0" indent="0">
              <a:buNone/>
            </a:pPr>
            <a:endParaRPr lang="en-US" sz="60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p:txBody>
      </p:sp>
      <p:sp>
        <p:nvSpPr>
          <p:cNvPr id="5" name="Content Placeholder 4"/>
          <p:cNvSpPr txBox="1">
            <a:spLocks/>
          </p:cNvSpPr>
          <p:nvPr/>
        </p:nvSpPr>
        <p:spPr>
          <a:xfrm>
            <a:off x="304800" y="914400"/>
            <a:ext cx="8430638" cy="50292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buNone/>
            </a:pPr>
            <a:r>
              <a:rPr lang="en-US" sz="3200" dirty="0" smtClean="0">
                <a:solidFill>
                  <a:schemeClr val="tx1"/>
                </a:solidFill>
                <a:effectLst>
                  <a:glow rad="63500">
                    <a:schemeClr val="accent1">
                      <a:satMod val="175000"/>
                      <a:alpha val="40000"/>
                    </a:schemeClr>
                  </a:glow>
                </a:effectLst>
                <a:latin typeface="Calibri" pitchFamily="34" charset="0"/>
              </a:rPr>
              <a:t>Was one of three original Archangels</a:t>
            </a:r>
          </a:p>
          <a:p>
            <a:r>
              <a:rPr lang="en-US" sz="3200" dirty="0" smtClean="0">
                <a:solidFill>
                  <a:schemeClr val="tx1"/>
                </a:solidFill>
                <a:effectLst>
                  <a:glow rad="63500">
                    <a:schemeClr val="accent1">
                      <a:satMod val="175000"/>
                      <a:alpha val="40000"/>
                    </a:schemeClr>
                  </a:glow>
                </a:effectLst>
                <a:latin typeface="Calibri" pitchFamily="34" charset="0"/>
              </a:rPr>
              <a:t>Michael – Gabriel - Lucifer</a:t>
            </a:r>
          </a:p>
          <a:p>
            <a:r>
              <a:rPr lang="en-US" sz="3200" dirty="0" smtClean="0">
                <a:solidFill>
                  <a:srgbClr val="FFFF00"/>
                </a:solidFill>
                <a:effectLst>
                  <a:glow rad="63500">
                    <a:schemeClr val="accent1">
                      <a:satMod val="175000"/>
                      <a:alpha val="40000"/>
                    </a:schemeClr>
                  </a:glow>
                </a:effectLst>
                <a:latin typeface="Calibri" pitchFamily="34" charset="0"/>
              </a:rPr>
              <a:t>Revelation 12:7-9 </a:t>
            </a:r>
            <a:r>
              <a:rPr lang="en-US" sz="3200" dirty="0" smtClean="0">
                <a:solidFill>
                  <a:schemeClr val="tx1"/>
                </a:solidFill>
                <a:effectLst>
                  <a:glow rad="63500">
                    <a:schemeClr val="accent1">
                      <a:satMod val="175000"/>
                      <a:alpha val="40000"/>
                    </a:schemeClr>
                  </a:glow>
                </a:effectLst>
                <a:latin typeface="Calibri" pitchFamily="34" charset="0"/>
              </a:rPr>
              <a:t>– “…war in heaven”</a:t>
            </a:r>
          </a:p>
          <a:p>
            <a:r>
              <a:rPr lang="en-US" sz="3200" dirty="0" smtClean="0">
                <a:solidFill>
                  <a:srgbClr val="FFFF00"/>
                </a:solidFill>
                <a:effectLst>
                  <a:glow rad="63500">
                    <a:schemeClr val="accent1">
                      <a:satMod val="175000"/>
                      <a:alpha val="40000"/>
                    </a:schemeClr>
                  </a:glow>
                </a:effectLst>
                <a:latin typeface="Calibri" pitchFamily="34" charset="0"/>
              </a:rPr>
              <a:t>Luke 10:18 </a:t>
            </a:r>
            <a:r>
              <a:rPr lang="en-US" sz="3200" dirty="0" smtClean="0">
                <a:solidFill>
                  <a:schemeClr val="tx1"/>
                </a:solidFill>
                <a:effectLst>
                  <a:glow rad="63500">
                    <a:schemeClr val="accent1">
                      <a:satMod val="175000"/>
                      <a:alpha val="40000"/>
                    </a:schemeClr>
                  </a:glow>
                </a:effectLst>
                <a:latin typeface="Calibri" pitchFamily="34" charset="0"/>
              </a:rPr>
              <a:t>– Jesus to Disciples: “I saw Satan fall like lightening from heaven.”</a:t>
            </a:r>
          </a:p>
          <a:p>
            <a:r>
              <a:rPr lang="en-US" sz="3200" dirty="0" smtClean="0">
                <a:solidFill>
                  <a:srgbClr val="FFFF00"/>
                </a:solidFill>
                <a:effectLst>
                  <a:glow rad="63500">
                    <a:schemeClr val="accent1">
                      <a:satMod val="175000"/>
                      <a:alpha val="40000"/>
                    </a:schemeClr>
                  </a:glow>
                </a:effectLst>
                <a:latin typeface="Calibri" pitchFamily="34" charset="0"/>
              </a:rPr>
              <a:t>Isaiah 14:12 </a:t>
            </a:r>
            <a:r>
              <a:rPr lang="en-US" sz="3200" dirty="0" smtClean="0">
                <a:solidFill>
                  <a:schemeClr val="tx1"/>
                </a:solidFill>
                <a:effectLst>
                  <a:glow rad="63500">
                    <a:schemeClr val="accent1">
                      <a:satMod val="175000"/>
                      <a:alpha val="40000"/>
                    </a:schemeClr>
                  </a:glow>
                </a:effectLst>
                <a:latin typeface="Calibri" pitchFamily="34" charset="0"/>
              </a:rPr>
              <a:t>– “How you have fallen O’ Morning Star, son of dawn…”</a:t>
            </a:r>
          </a:p>
          <a:p>
            <a:r>
              <a:rPr lang="en-US" sz="3200" dirty="0" smtClean="0">
                <a:solidFill>
                  <a:srgbClr val="FFFF00"/>
                </a:solidFill>
                <a:effectLst>
                  <a:glow rad="63500">
                    <a:schemeClr val="accent1">
                      <a:satMod val="175000"/>
                      <a:alpha val="40000"/>
                    </a:schemeClr>
                  </a:glow>
                </a:effectLst>
                <a:latin typeface="Calibri" pitchFamily="34" charset="0"/>
              </a:rPr>
              <a:t>Ezekiel 28:15 </a:t>
            </a:r>
            <a:r>
              <a:rPr lang="en-US" sz="3200" dirty="0" smtClean="0">
                <a:solidFill>
                  <a:schemeClr val="tx1"/>
                </a:solidFill>
                <a:effectLst>
                  <a:glow rad="63500">
                    <a:schemeClr val="accent1">
                      <a:satMod val="175000"/>
                      <a:alpha val="40000"/>
                    </a:schemeClr>
                  </a:glow>
                </a:effectLst>
                <a:latin typeface="Calibri" pitchFamily="34" charset="0"/>
              </a:rPr>
              <a:t>– “…you were anointed as a guardian cherub.”</a:t>
            </a:r>
            <a:endParaRPr lang="en-US" sz="3200" dirty="0" smtClean="0">
              <a:solidFill>
                <a:schemeClr val="tx1"/>
              </a:solidFill>
              <a:effectLst>
                <a:glow rad="63500">
                  <a:schemeClr val="accent1">
                    <a:satMod val="175000"/>
                    <a:alpha val="40000"/>
                  </a:schemeClr>
                </a:glow>
              </a:effectLst>
              <a:latin typeface="Calibri" pitchFamily="34" charset="0"/>
            </a:endParaRPr>
          </a:p>
        </p:txBody>
      </p:sp>
    </p:spTree>
    <p:extLst>
      <p:ext uri="{BB962C8B-B14F-4D97-AF65-F5344CB8AC3E}">
        <p14:creationId xmlns:p14="http://schemas.microsoft.com/office/powerpoint/2010/main" val="3036978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ontent Placeholder 4"/>
          <p:cNvSpPr>
            <a:spLocks noGrp="1"/>
          </p:cNvSpPr>
          <p:nvPr>
            <p:ph idx="1"/>
          </p:nvPr>
        </p:nvSpPr>
        <p:spPr>
          <a:xfrm>
            <a:off x="1066800" y="152400"/>
            <a:ext cx="6261370" cy="876300"/>
          </a:xfrm>
        </p:spPr>
        <p:txBody>
          <a:bodyPr>
            <a:noAutofit/>
          </a:bodyPr>
          <a:lstStyle/>
          <a:p>
            <a:pPr marL="0" indent="0" algn="ctr">
              <a:buNone/>
            </a:pPr>
            <a:r>
              <a:rPr lang="en-US" sz="44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Who is Satan </a:t>
            </a:r>
            <a:r>
              <a:rPr lang="en-US" sz="4400" b="1" dirty="0" err="1"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cont</a:t>
            </a:r>
            <a:r>
              <a:rPr lang="en-US" sz="44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a:t>
            </a:r>
            <a:endParaRPr lang="en-US" sz="44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a:p>
            <a:pPr marL="0" indent="0">
              <a:buNone/>
            </a:pPr>
            <a:endParaRPr lang="en-US" sz="60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p:txBody>
      </p:sp>
      <p:sp>
        <p:nvSpPr>
          <p:cNvPr id="5" name="Content Placeholder 4"/>
          <p:cNvSpPr txBox="1">
            <a:spLocks/>
          </p:cNvSpPr>
          <p:nvPr/>
        </p:nvSpPr>
        <p:spPr>
          <a:xfrm>
            <a:off x="304800" y="1143000"/>
            <a:ext cx="8430638" cy="41148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282575" lvl="1" indent="-282575"/>
            <a:r>
              <a:rPr lang="en-US" sz="3600" dirty="0">
                <a:effectLst>
                  <a:outerShdw blurRad="38100" dist="38100" dir="2700000" algn="tl">
                    <a:srgbClr val="000000">
                      <a:alpha val="43137"/>
                    </a:srgbClr>
                  </a:outerShdw>
                </a:effectLst>
                <a:latin typeface="Calibri" pitchFamily="34" charset="0"/>
              </a:rPr>
              <a:t>Hebrew - </a:t>
            </a:r>
            <a:r>
              <a:rPr lang="en-US" sz="3600" i="1" dirty="0">
                <a:solidFill>
                  <a:srgbClr val="FFFF00"/>
                </a:solidFill>
                <a:effectLst>
                  <a:outerShdw blurRad="38100" dist="38100" dir="2700000" algn="tl">
                    <a:srgbClr val="000000">
                      <a:alpha val="43137"/>
                    </a:srgbClr>
                  </a:outerShdw>
                </a:effectLst>
                <a:latin typeface="Calibri" pitchFamily="34" charset="0"/>
              </a:rPr>
              <a:t>‘</a:t>
            </a:r>
            <a:r>
              <a:rPr lang="en-US" sz="3600" i="1" dirty="0" err="1">
                <a:solidFill>
                  <a:srgbClr val="FFFF00"/>
                </a:solidFill>
                <a:effectLst>
                  <a:outerShdw blurRad="38100" dist="38100" dir="2700000" algn="tl">
                    <a:srgbClr val="000000">
                      <a:alpha val="43137"/>
                    </a:srgbClr>
                  </a:outerShdw>
                </a:effectLst>
                <a:latin typeface="Calibri" pitchFamily="34" charset="0"/>
              </a:rPr>
              <a:t>sah</a:t>
            </a:r>
            <a:r>
              <a:rPr lang="en-US" sz="3600" i="1" dirty="0">
                <a:solidFill>
                  <a:srgbClr val="FFFF00"/>
                </a:solidFill>
                <a:effectLst>
                  <a:outerShdw blurRad="38100" dist="38100" dir="2700000" algn="tl">
                    <a:srgbClr val="000000">
                      <a:alpha val="43137"/>
                    </a:srgbClr>
                  </a:outerShdw>
                </a:effectLst>
                <a:latin typeface="Calibri" pitchFamily="34" charset="0"/>
              </a:rPr>
              <a:t>-tan’</a:t>
            </a:r>
            <a:r>
              <a:rPr lang="en-US" sz="3600" dirty="0">
                <a:solidFill>
                  <a:srgbClr val="FFFF00"/>
                </a:solidFill>
                <a:effectLst>
                  <a:outerShdw blurRad="38100" dist="38100" dir="2700000" algn="tl">
                    <a:srgbClr val="000000">
                      <a:alpha val="43137"/>
                    </a:srgbClr>
                  </a:outerShdw>
                </a:effectLst>
                <a:latin typeface="Calibri" pitchFamily="34" charset="0"/>
              </a:rPr>
              <a:t> </a:t>
            </a:r>
            <a:r>
              <a:rPr lang="en-US" sz="3600" dirty="0">
                <a:effectLst>
                  <a:outerShdw blurRad="38100" dist="38100" dir="2700000" algn="tl">
                    <a:srgbClr val="000000">
                      <a:alpha val="43137"/>
                    </a:srgbClr>
                  </a:outerShdw>
                </a:effectLst>
                <a:latin typeface="Calibri" pitchFamily="34" charset="0"/>
              </a:rPr>
              <a:t>– “To act as an adversary”</a:t>
            </a:r>
          </a:p>
          <a:p>
            <a:pPr marL="282575" lvl="1" indent="-282575"/>
            <a:r>
              <a:rPr lang="en-US" sz="3600" dirty="0">
                <a:effectLst>
                  <a:outerShdw blurRad="38100" dist="38100" dir="2700000" algn="tl">
                    <a:srgbClr val="000000">
                      <a:alpha val="43137"/>
                    </a:srgbClr>
                  </a:outerShdw>
                </a:effectLst>
                <a:latin typeface="Calibri" pitchFamily="34" charset="0"/>
              </a:rPr>
              <a:t>Greek Transliteration of Hebrew word - </a:t>
            </a:r>
            <a:r>
              <a:rPr lang="en-US" sz="3600" dirty="0">
                <a:solidFill>
                  <a:srgbClr val="FFFF00"/>
                </a:solidFill>
                <a:effectLst>
                  <a:outerShdw blurRad="38100" dist="38100" dir="2700000" algn="tl">
                    <a:srgbClr val="000000">
                      <a:alpha val="43137"/>
                    </a:srgbClr>
                  </a:outerShdw>
                </a:effectLst>
                <a:latin typeface="Calibri" pitchFamily="34" charset="0"/>
              </a:rPr>
              <a:t>‘</a:t>
            </a:r>
            <a:r>
              <a:rPr lang="en-US" sz="3600" dirty="0" err="1">
                <a:solidFill>
                  <a:srgbClr val="FFFF00"/>
                </a:solidFill>
                <a:effectLst>
                  <a:outerShdw blurRad="38100" dist="38100" dir="2700000" algn="tl">
                    <a:srgbClr val="000000">
                      <a:alpha val="43137"/>
                    </a:srgbClr>
                  </a:outerShdw>
                </a:effectLst>
                <a:latin typeface="Calibri" pitchFamily="34" charset="0"/>
              </a:rPr>
              <a:t>satan</a:t>
            </a:r>
            <a:r>
              <a:rPr lang="en-US" sz="3600" dirty="0">
                <a:solidFill>
                  <a:srgbClr val="FFFF00"/>
                </a:solidFill>
                <a:effectLst>
                  <a:outerShdw blurRad="38100" dist="38100" dir="2700000" algn="tl">
                    <a:srgbClr val="000000">
                      <a:alpha val="43137"/>
                    </a:srgbClr>
                  </a:outerShdw>
                </a:effectLst>
                <a:latin typeface="Calibri" pitchFamily="34" charset="0"/>
              </a:rPr>
              <a:t>’ </a:t>
            </a:r>
            <a:r>
              <a:rPr lang="en-US" sz="3600" dirty="0">
                <a:effectLst>
                  <a:outerShdw blurRad="38100" dist="38100" dir="2700000" algn="tl">
                    <a:srgbClr val="000000">
                      <a:alpha val="43137"/>
                    </a:srgbClr>
                  </a:outerShdw>
                </a:effectLst>
                <a:latin typeface="Calibri" pitchFamily="34" charset="0"/>
              </a:rPr>
              <a:t>or </a:t>
            </a:r>
            <a:r>
              <a:rPr lang="en-US" sz="3600" dirty="0">
                <a:solidFill>
                  <a:srgbClr val="FFFF00"/>
                </a:solidFill>
                <a:effectLst>
                  <a:outerShdw blurRad="38100" dist="38100" dir="2700000" algn="tl">
                    <a:srgbClr val="000000">
                      <a:alpha val="43137"/>
                    </a:srgbClr>
                  </a:outerShdw>
                </a:effectLst>
                <a:latin typeface="Calibri" pitchFamily="34" charset="0"/>
              </a:rPr>
              <a:t>‘</a:t>
            </a:r>
            <a:r>
              <a:rPr lang="en-US" sz="3600" dirty="0" err="1">
                <a:solidFill>
                  <a:srgbClr val="FFFF00"/>
                </a:solidFill>
                <a:effectLst>
                  <a:outerShdw blurRad="38100" dist="38100" dir="2700000" algn="tl">
                    <a:srgbClr val="000000">
                      <a:alpha val="43137"/>
                    </a:srgbClr>
                  </a:outerShdw>
                </a:effectLst>
                <a:latin typeface="Calibri" pitchFamily="34" charset="0"/>
              </a:rPr>
              <a:t>satanas</a:t>
            </a:r>
            <a:r>
              <a:rPr lang="en-US" sz="3600" dirty="0">
                <a:solidFill>
                  <a:srgbClr val="FFFF00"/>
                </a:solidFill>
                <a:effectLst>
                  <a:outerShdw blurRad="38100" dist="38100" dir="2700000" algn="tl">
                    <a:srgbClr val="000000">
                      <a:alpha val="43137"/>
                    </a:srgbClr>
                  </a:outerShdw>
                </a:effectLst>
                <a:latin typeface="Calibri" pitchFamily="34" charset="0"/>
              </a:rPr>
              <a:t>’</a:t>
            </a:r>
          </a:p>
          <a:p>
            <a:pPr marL="282575" lvl="1" indent="-282575"/>
            <a:r>
              <a:rPr lang="en-US" sz="3600" dirty="0">
                <a:effectLst>
                  <a:outerShdw blurRad="38100" dist="38100" dir="2700000" algn="tl">
                    <a:srgbClr val="000000">
                      <a:alpha val="43137"/>
                    </a:srgbClr>
                  </a:outerShdw>
                </a:effectLst>
                <a:latin typeface="Calibri" pitchFamily="34" charset="0"/>
              </a:rPr>
              <a:t>Greek - </a:t>
            </a:r>
            <a:r>
              <a:rPr lang="en-US" sz="3600" i="1" dirty="0">
                <a:solidFill>
                  <a:srgbClr val="FFFF00"/>
                </a:solidFill>
                <a:effectLst>
                  <a:outerShdw blurRad="38100" dist="38100" dir="2700000" algn="tl">
                    <a:srgbClr val="000000">
                      <a:alpha val="43137"/>
                    </a:srgbClr>
                  </a:outerShdw>
                </a:effectLst>
                <a:latin typeface="Calibri" pitchFamily="34" charset="0"/>
              </a:rPr>
              <a:t>‘</a:t>
            </a:r>
            <a:r>
              <a:rPr lang="en-US" sz="3600" i="1" dirty="0" err="1">
                <a:solidFill>
                  <a:srgbClr val="FFFF00"/>
                </a:solidFill>
                <a:effectLst>
                  <a:outerShdw blurRad="38100" dist="38100" dir="2700000" algn="tl">
                    <a:srgbClr val="000000">
                      <a:alpha val="43137"/>
                    </a:srgbClr>
                  </a:outerShdw>
                </a:effectLst>
                <a:latin typeface="Calibri" pitchFamily="34" charset="0"/>
              </a:rPr>
              <a:t>Diabolos</a:t>
            </a:r>
            <a:r>
              <a:rPr lang="en-US" sz="3600" i="1" dirty="0">
                <a:solidFill>
                  <a:srgbClr val="FFFF00"/>
                </a:solidFill>
                <a:effectLst>
                  <a:outerShdw blurRad="38100" dist="38100" dir="2700000" algn="tl">
                    <a:srgbClr val="000000">
                      <a:alpha val="43137"/>
                    </a:srgbClr>
                  </a:outerShdw>
                </a:effectLst>
                <a:latin typeface="Calibri" pitchFamily="34" charset="0"/>
              </a:rPr>
              <a:t>’</a:t>
            </a:r>
            <a:r>
              <a:rPr lang="en-US" sz="3600" dirty="0">
                <a:solidFill>
                  <a:srgbClr val="FFFF00"/>
                </a:solidFill>
                <a:effectLst>
                  <a:outerShdw blurRad="38100" dist="38100" dir="2700000" algn="tl">
                    <a:srgbClr val="000000">
                      <a:alpha val="43137"/>
                    </a:srgbClr>
                  </a:outerShdw>
                </a:effectLst>
                <a:latin typeface="Calibri" pitchFamily="34" charset="0"/>
              </a:rPr>
              <a:t> </a:t>
            </a:r>
            <a:r>
              <a:rPr lang="en-US" sz="3600" dirty="0">
                <a:effectLst>
                  <a:outerShdw blurRad="38100" dist="38100" dir="2700000" algn="tl">
                    <a:srgbClr val="000000">
                      <a:alpha val="43137"/>
                    </a:srgbClr>
                  </a:outerShdw>
                </a:effectLst>
                <a:latin typeface="Calibri" pitchFamily="34" charset="0"/>
              </a:rPr>
              <a:t>– “devil”, “adversary”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27762">
            <a:off x="6441209" y="4702267"/>
            <a:ext cx="2743200" cy="1831086"/>
          </a:xfrm>
          <a:prstGeom prst="rect">
            <a:avLst/>
          </a:prstGeom>
        </p:spPr>
      </p:pic>
    </p:spTree>
    <p:extLst>
      <p:ext uri="{BB962C8B-B14F-4D97-AF65-F5344CB8AC3E}">
        <p14:creationId xmlns:p14="http://schemas.microsoft.com/office/powerpoint/2010/main" val="8442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ontent Placeholder 4"/>
          <p:cNvSpPr>
            <a:spLocks noGrp="1"/>
          </p:cNvSpPr>
          <p:nvPr>
            <p:ph idx="1"/>
          </p:nvPr>
        </p:nvSpPr>
        <p:spPr>
          <a:xfrm>
            <a:off x="1066800" y="152400"/>
            <a:ext cx="6261370" cy="876300"/>
          </a:xfrm>
        </p:spPr>
        <p:txBody>
          <a:bodyPr>
            <a:noAutofit/>
          </a:bodyPr>
          <a:lstStyle/>
          <a:p>
            <a:pPr marL="0" indent="0" algn="ctr">
              <a:buNone/>
            </a:pPr>
            <a:r>
              <a:rPr lang="en-US" sz="44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Names for Satan</a:t>
            </a:r>
            <a:endParaRPr lang="en-US" sz="44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a:p>
            <a:pPr marL="0" indent="0">
              <a:buNone/>
            </a:pPr>
            <a:endParaRPr lang="en-US" sz="60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p:txBody>
      </p:sp>
      <p:sp>
        <p:nvSpPr>
          <p:cNvPr id="5" name="Content Placeholder 4"/>
          <p:cNvSpPr txBox="1">
            <a:spLocks/>
          </p:cNvSpPr>
          <p:nvPr/>
        </p:nvSpPr>
        <p:spPr>
          <a:xfrm>
            <a:off x="304800" y="1143000"/>
            <a:ext cx="8430638" cy="48006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r>
              <a:rPr lang="en-US" sz="3200" dirty="0">
                <a:solidFill>
                  <a:srgbClr val="FFFF00"/>
                </a:solidFill>
                <a:latin typeface="Calibri" pitchFamily="34" charset="0"/>
              </a:rPr>
              <a:t>“Tempter” </a:t>
            </a:r>
            <a:r>
              <a:rPr lang="en-US" sz="3200" dirty="0">
                <a:latin typeface="Calibri" pitchFamily="34" charset="0"/>
              </a:rPr>
              <a:t>– </a:t>
            </a:r>
            <a:r>
              <a:rPr lang="en-US" sz="3200" u="sng" dirty="0">
                <a:latin typeface="Calibri" pitchFamily="34" charset="0"/>
              </a:rPr>
              <a:t>Matt 4:3, </a:t>
            </a:r>
            <a:r>
              <a:rPr lang="en-US" sz="3200" u="sng" dirty="0" smtClean="0">
                <a:latin typeface="Calibri" pitchFamily="34" charset="0"/>
              </a:rPr>
              <a:t>1 </a:t>
            </a:r>
            <a:r>
              <a:rPr lang="en-US" sz="3200" u="sng" dirty="0" err="1">
                <a:latin typeface="Calibri" pitchFamily="34" charset="0"/>
              </a:rPr>
              <a:t>Thess</a:t>
            </a:r>
            <a:r>
              <a:rPr lang="en-US" sz="3200" u="sng" dirty="0">
                <a:latin typeface="Calibri" pitchFamily="34" charset="0"/>
              </a:rPr>
              <a:t> 3:5</a:t>
            </a:r>
            <a:endParaRPr lang="en-US" sz="3200" dirty="0">
              <a:latin typeface="Calibri" pitchFamily="34" charset="0"/>
            </a:endParaRPr>
          </a:p>
          <a:p>
            <a:r>
              <a:rPr lang="en-US" sz="3200" dirty="0">
                <a:solidFill>
                  <a:srgbClr val="FFFF00"/>
                </a:solidFill>
                <a:latin typeface="Calibri" pitchFamily="34" charset="0"/>
              </a:rPr>
              <a:t>“Beelzebub” </a:t>
            </a:r>
            <a:r>
              <a:rPr lang="en-US" sz="3200" dirty="0">
                <a:latin typeface="Calibri" pitchFamily="34" charset="0"/>
              </a:rPr>
              <a:t>(prince of demons) – </a:t>
            </a:r>
            <a:r>
              <a:rPr lang="en-US" sz="3200" u="sng" dirty="0">
                <a:latin typeface="Calibri" pitchFamily="34" charset="0"/>
              </a:rPr>
              <a:t>Matt 12:24</a:t>
            </a:r>
            <a:endParaRPr lang="en-US" sz="3200" dirty="0">
              <a:latin typeface="Calibri" pitchFamily="34" charset="0"/>
            </a:endParaRPr>
          </a:p>
          <a:p>
            <a:r>
              <a:rPr lang="en-US" sz="3200" dirty="0">
                <a:solidFill>
                  <a:srgbClr val="FFFF00"/>
                </a:solidFill>
                <a:latin typeface="Calibri" pitchFamily="34" charset="0"/>
              </a:rPr>
              <a:t>“Enemy” </a:t>
            </a:r>
            <a:r>
              <a:rPr lang="en-US" sz="3200" dirty="0">
                <a:latin typeface="Calibri" pitchFamily="34" charset="0"/>
              </a:rPr>
              <a:t>– </a:t>
            </a:r>
            <a:r>
              <a:rPr lang="en-US" sz="3200" u="sng" dirty="0">
                <a:latin typeface="Calibri" pitchFamily="34" charset="0"/>
              </a:rPr>
              <a:t>Matt 13:39</a:t>
            </a:r>
            <a:endParaRPr lang="en-US" sz="3200" dirty="0">
              <a:latin typeface="Calibri" pitchFamily="34" charset="0"/>
            </a:endParaRPr>
          </a:p>
          <a:p>
            <a:r>
              <a:rPr lang="en-US" sz="3200" dirty="0" smtClean="0">
                <a:solidFill>
                  <a:srgbClr val="FFFF00"/>
                </a:solidFill>
                <a:latin typeface="Calibri" pitchFamily="34" charset="0"/>
              </a:rPr>
              <a:t>“</a:t>
            </a:r>
            <a:r>
              <a:rPr lang="en-US" sz="3200" dirty="0">
                <a:solidFill>
                  <a:srgbClr val="FFFF00"/>
                </a:solidFill>
                <a:latin typeface="Calibri" pitchFamily="34" charset="0"/>
              </a:rPr>
              <a:t>Evil One” </a:t>
            </a:r>
            <a:r>
              <a:rPr lang="en-US" sz="3200" dirty="0">
                <a:latin typeface="Calibri" pitchFamily="34" charset="0"/>
              </a:rPr>
              <a:t>– </a:t>
            </a:r>
            <a:r>
              <a:rPr lang="en-US" sz="3200" u="sng" dirty="0">
                <a:latin typeface="Calibri" pitchFamily="34" charset="0"/>
              </a:rPr>
              <a:t>Matt 13:19, I John 2:13</a:t>
            </a:r>
            <a:endParaRPr lang="en-US" sz="3200" dirty="0">
              <a:latin typeface="Calibri" pitchFamily="34" charset="0"/>
            </a:endParaRPr>
          </a:p>
          <a:p>
            <a:r>
              <a:rPr lang="en-US" sz="3200" dirty="0">
                <a:solidFill>
                  <a:srgbClr val="FFFF00"/>
                </a:solidFill>
                <a:latin typeface="Calibri" pitchFamily="34" charset="0"/>
              </a:rPr>
              <a:t>“Belial” </a:t>
            </a:r>
            <a:r>
              <a:rPr lang="en-US" sz="3200" dirty="0">
                <a:latin typeface="Calibri" pitchFamily="34" charset="0"/>
              </a:rPr>
              <a:t>(worthlessness) – </a:t>
            </a:r>
            <a:r>
              <a:rPr lang="en-US" sz="3200" u="sng" dirty="0">
                <a:latin typeface="Calibri" pitchFamily="34" charset="0"/>
              </a:rPr>
              <a:t>II </a:t>
            </a:r>
            <a:r>
              <a:rPr lang="en-US" sz="3200" u="sng" dirty="0" err="1">
                <a:latin typeface="Calibri" pitchFamily="34" charset="0"/>
              </a:rPr>
              <a:t>Cor</a:t>
            </a:r>
            <a:r>
              <a:rPr lang="en-US" sz="3200" u="sng" dirty="0">
                <a:latin typeface="Calibri" pitchFamily="34" charset="0"/>
              </a:rPr>
              <a:t> 6:15</a:t>
            </a:r>
            <a:endParaRPr lang="en-US" sz="3200" dirty="0">
              <a:latin typeface="Calibri" pitchFamily="34" charset="0"/>
            </a:endParaRPr>
          </a:p>
          <a:p>
            <a:r>
              <a:rPr lang="en-US" sz="3200" dirty="0">
                <a:solidFill>
                  <a:srgbClr val="FFFF00"/>
                </a:solidFill>
                <a:latin typeface="Calibri" pitchFamily="34" charset="0"/>
              </a:rPr>
              <a:t>“Deceiver” </a:t>
            </a:r>
            <a:r>
              <a:rPr lang="en-US" sz="3200" dirty="0">
                <a:latin typeface="Calibri" pitchFamily="34" charset="0"/>
              </a:rPr>
              <a:t>– </a:t>
            </a:r>
            <a:r>
              <a:rPr lang="en-US" sz="3200" u="sng" dirty="0">
                <a:latin typeface="Calibri" pitchFamily="34" charset="0"/>
              </a:rPr>
              <a:t>Rev 12:9</a:t>
            </a:r>
            <a:endParaRPr lang="en-US" sz="3200" dirty="0">
              <a:latin typeface="Calibri" pitchFamily="34" charset="0"/>
            </a:endParaRPr>
          </a:p>
          <a:p>
            <a:r>
              <a:rPr lang="en-US" sz="3200" dirty="0">
                <a:solidFill>
                  <a:srgbClr val="FFFF00"/>
                </a:solidFill>
                <a:latin typeface="Calibri" pitchFamily="34" charset="0"/>
              </a:rPr>
              <a:t>“Great Dragon” </a:t>
            </a:r>
            <a:r>
              <a:rPr lang="en-US" sz="3200" dirty="0">
                <a:latin typeface="Calibri" pitchFamily="34" charset="0"/>
              </a:rPr>
              <a:t>– </a:t>
            </a:r>
            <a:r>
              <a:rPr lang="en-US" sz="3200" u="sng" dirty="0">
                <a:latin typeface="Calibri" pitchFamily="34" charset="0"/>
              </a:rPr>
              <a:t>Rev 12:3</a:t>
            </a:r>
            <a:endParaRPr lang="en-US" sz="3200" dirty="0">
              <a:latin typeface="Calibri" pitchFamily="34" charset="0"/>
            </a:endParaRPr>
          </a:p>
          <a:p>
            <a:r>
              <a:rPr lang="en-US" sz="3200" dirty="0">
                <a:solidFill>
                  <a:srgbClr val="FFFF00"/>
                </a:solidFill>
                <a:latin typeface="Calibri" pitchFamily="34" charset="0"/>
              </a:rPr>
              <a:t>“Father of Lies” </a:t>
            </a:r>
            <a:r>
              <a:rPr lang="en-US" sz="3200" dirty="0">
                <a:latin typeface="Calibri" pitchFamily="34" charset="0"/>
              </a:rPr>
              <a:t>– </a:t>
            </a:r>
            <a:r>
              <a:rPr lang="en-US" sz="3200" u="sng" dirty="0">
                <a:latin typeface="Calibri" pitchFamily="34" charset="0"/>
              </a:rPr>
              <a:t>John 8:44</a:t>
            </a:r>
            <a:endParaRPr lang="en-US" sz="3200" dirty="0" smtClean="0">
              <a:solidFill>
                <a:schemeClr val="tx1"/>
              </a:solidFill>
              <a:effectLst>
                <a:glow rad="63500">
                  <a:schemeClr val="accent1">
                    <a:satMod val="175000"/>
                    <a:alpha val="40000"/>
                  </a:schemeClr>
                </a:glow>
              </a:effectLst>
              <a:latin typeface="Calibri"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27762">
            <a:off x="6441209" y="4702267"/>
            <a:ext cx="2743200" cy="1831086"/>
          </a:xfrm>
          <a:prstGeom prst="rect">
            <a:avLst/>
          </a:prstGeom>
        </p:spPr>
      </p:pic>
    </p:spTree>
    <p:extLst>
      <p:ext uri="{BB962C8B-B14F-4D97-AF65-F5344CB8AC3E}">
        <p14:creationId xmlns:p14="http://schemas.microsoft.com/office/powerpoint/2010/main" val="352049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ontent Placeholder 4"/>
          <p:cNvSpPr>
            <a:spLocks noGrp="1"/>
          </p:cNvSpPr>
          <p:nvPr>
            <p:ph idx="1"/>
          </p:nvPr>
        </p:nvSpPr>
        <p:spPr>
          <a:xfrm>
            <a:off x="1066800" y="152400"/>
            <a:ext cx="6261370" cy="876300"/>
          </a:xfrm>
        </p:spPr>
        <p:txBody>
          <a:bodyPr>
            <a:noAutofit/>
          </a:bodyPr>
          <a:lstStyle/>
          <a:p>
            <a:pPr marL="0" indent="0" algn="ctr">
              <a:buNone/>
            </a:pPr>
            <a:r>
              <a:rPr lang="en-US" sz="44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Satan’s Role in the Fall</a:t>
            </a:r>
            <a:endParaRPr lang="en-US" sz="44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a:p>
            <a:pPr marL="0" indent="0">
              <a:buNone/>
            </a:pPr>
            <a:endParaRPr lang="en-US" sz="60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p:txBody>
      </p:sp>
      <p:sp>
        <p:nvSpPr>
          <p:cNvPr id="5" name="Content Placeholder 4"/>
          <p:cNvSpPr txBox="1">
            <a:spLocks/>
          </p:cNvSpPr>
          <p:nvPr/>
        </p:nvSpPr>
        <p:spPr>
          <a:xfrm>
            <a:off x="152400" y="1143000"/>
            <a:ext cx="8839200" cy="48006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r>
              <a:rPr lang="en-US" sz="3200" dirty="0" smtClean="0">
                <a:solidFill>
                  <a:srgbClr val="FFFF00"/>
                </a:solidFill>
                <a:effectLst>
                  <a:glow rad="63500">
                    <a:schemeClr val="accent1">
                      <a:satMod val="175000"/>
                      <a:alpha val="40000"/>
                    </a:schemeClr>
                  </a:glow>
                </a:effectLst>
                <a:latin typeface="Calibri" pitchFamily="34" charset="0"/>
              </a:rPr>
              <a:t>Genesis 3:1-7 </a:t>
            </a:r>
            <a:r>
              <a:rPr lang="en-US" sz="3200" dirty="0" smtClean="0">
                <a:solidFill>
                  <a:schemeClr val="tx1"/>
                </a:solidFill>
                <a:effectLst>
                  <a:glow rad="63500">
                    <a:schemeClr val="accent1">
                      <a:satMod val="175000"/>
                      <a:alpha val="40000"/>
                    </a:schemeClr>
                  </a:glow>
                </a:effectLst>
                <a:latin typeface="Calibri" pitchFamily="34" charset="0"/>
              </a:rPr>
              <a:t>“Now the serpent was more crafty…”</a:t>
            </a:r>
          </a:p>
          <a:p>
            <a:r>
              <a:rPr lang="en-US" sz="3200" dirty="0" smtClean="0">
                <a:solidFill>
                  <a:srgbClr val="FFFF00"/>
                </a:solidFill>
                <a:effectLst>
                  <a:glow rad="63500">
                    <a:schemeClr val="accent1">
                      <a:satMod val="175000"/>
                      <a:alpha val="40000"/>
                    </a:schemeClr>
                  </a:glow>
                </a:effectLst>
                <a:latin typeface="Calibri" pitchFamily="34" charset="0"/>
              </a:rPr>
              <a:t>Genesis 3:14 </a:t>
            </a:r>
            <a:r>
              <a:rPr lang="en-US" sz="3200" dirty="0" smtClean="0">
                <a:solidFill>
                  <a:schemeClr val="tx1"/>
                </a:solidFill>
                <a:effectLst>
                  <a:glow rad="63500">
                    <a:schemeClr val="accent1">
                      <a:satMod val="175000"/>
                      <a:alpha val="40000"/>
                    </a:schemeClr>
                  </a:glow>
                </a:effectLst>
                <a:latin typeface="Calibri" pitchFamily="34" charset="0"/>
              </a:rPr>
              <a:t>– Prophecy of Satan’s fate</a:t>
            </a:r>
          </a:p>
          <a:p>
            <a:r>
              <a:rPr lang="en-US" sz="3200" dirty="0" smtClean="0">
                <a:solidFill>
                  <a:srgbClr val="FFFF00"/>
                </a:solidFill>
                <a:effectLst>
                  <a:glow rad="63500">
                    <a:schemeClr val="accent1">
                      <a:satMod val="175000"/>
                      <a:alpha val="40000"/>
                    </a:schemeClr>
                  </a:glow>
                </a:effectLst>
                <a:latin typeface="Calibri" pitchFamily="34" charset="0"/>
              </a:rPr>
              <a:t>Revelation 20:7-10 </a:t>
            </a:r>
            <a:r>
              <a:rPr lang="en-US" sz="3200" dirty="0" smtClean="0">
                <a:solidFill>
                  <a:schemeClr val="tx1"/>
                </a:solidFill>
                <a:effectLst>
                  <a:glow rad="63500">
                    <a:schemeClr val="accent1">
                      <a:satMod val="175000"/>
                      <a:alpha val="40000"/>
                    </a:schemeClr>
                  </a:glow>
                </a:effectLst>
                <a:latin typeface="Calibri" pitchFamily="34" charset="0"/>
              </a:rPr>
              <a:t>– Satan’s fate is eternal bondage</a:t>
            </a:r>
          </a:p>
          <a:p>
            <a:endParaRPr lang="en-US" sz="3200" dirty="0" smtClean="0">
              <a:solidFill>
                <a:schemeClr val="tx1"/>
              </a:solidFill>
              <a:effectLst>
                <a:glow rad="63500">
                  <a:schemeClr val="accent1">
                    <a:satMod val="175000"/>
                    <a:alpha val="40000"/>
                  </a:schemeClr>
                </a:glow>
              </a:effectLst>
              <a:latin typeface="Calibri" pitchFamily="34" charset="0"/>
            </a:endParaRPr>
          </a:p>
          <a:p>
            <a:endParaRPr lang="en-US" sz="3200" dirty="0" smtClean="0">
              <a:solidFill>
                <a:schemeClr val="tx1"/>
              </a:solidFill>
              <a:effectLst>
                <a:glow rad="63500">
                  <a:schemeClr val="accent1">
                    <a:satMod val="175000"/>
                    <a:alpha val="40000"/>
                  </a:schemeClr>
                </a:glow>
              </a:effectLst>
              <a:latin typeface="Calibri"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27762">
            <a:off x="6441209" y="4702267"/>
            <a:ext cx="2743200" cy="1831086"/>
          </a:xfrm>
          <a:prstGeom prst="rect">
            <a:avLst/>
          </a:prstGeom>
        </p:spPr>
      </p:pic>
    </p:spTree>
    <p:extLst>
      <p:ext uri="{BB962C8B-B14F-4D97-AF65-F5344CB8AC3E}">
        <p14:creationId xmlns:p14="http://schemas.microsoft.com/office/powerpoint/2010/main" val="619837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ontent Placeholder 4"/>
          <p:cNvSpPr>
            <a:spLocks noGrp="1"/>
          </p:cNvSpPr>
          <p:nvPr>
            <p:ph idx="1"/>
          </p:nvPr>
        </p:nvSpPr>
        <p:spPr>
          <a:xfrm>
            <a:off x="457200" y="152400"/>
            <a:ext cx="8153400" cy="876300"/>
          </a:xfrm>
        </p:spPr>
        <p:txBody>
          <a:bodyPr>
            <a:noAutofit/>
          </a:bodyPr>
          <a:lstStyle/>
          <a:p>
            <a:pPr marL="0" indent="0" algn="ctr">
              <a:buNone/>
            </a:pPr>
            <a:r>
              <a:rPr lang="en-US" sz="44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Other Descriptions of Satan</a:t>
            </a:r>
            <a:endParaRPr lang="en-US" sz="44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a:p>
            <a:pPr marL="0" indent="0">
              <a:buNone/>
            </a:pPr>
            <a:endParaRPr lang="en-US" sz="60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p:txBody>
      </p:sp>
      <p:sp>
        <p:nvSpPr>
          <p:cNvPr id="5" name="Content Placeholder 4"/>
          <p:cNvSpPr txBox="1">
            <a:spLocks/>
          </p:cNvSpPr>
          <p:nvPr/>
        </p:nvSpPr>
        <p:spPr>
          <a:xfrm>
            <a:off x="304800" y="1143000"/>
            <a:ext cx="8430638" cy="48006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r>
              <a:rPr lang="en-US" sz="3200" dirty="0">
                <a:solidFill>
                  <a:srgbClr val="FFFF00"/>
                </a:solidFill>
                <a:latin typeface="Calibri" pitchFamily="34" charset="0"/>
              </a:rPr>
              <a:t>God of this world </a:t>
            </a:r>
            <a:r>
              <a:rPr lang="en-US" sz="3200" dirty="0">
                <a:latin typeface="Calibri" pitchFamily="34" charset="0"/>
              </a:rPr>
              <a:t>– </a:t>
            </a:r>
            <a:r>
              <a:rPr lang="en-US" sz="3200" dirty="0">
                <a:latin typeface="Calibri" pitchFamily="34" charset="0"/>
              </a:rPr>
              <a:t>2</a:t>
            </a:r>
            <a:r>
              <a:rPr lang="en-US" sz="3200" dirty="0" smtClean="0">
                <a:latin typeface="Calibri" pitchFamily="34" charset="0"/>
              </a:rPr>
              <a:t> Corinthians </a:t>
            </a:r>
            <a:r>
              <a:rPr lang="en-US" sz="3200" dirty="0">
                <a:latin typeface="Calibri" pitchFamily="34" charset="0"/>
              </a:rPr>
              <a:t>4:4</a:t>
            </a:r>
          </a:p>
          <a:p>
            <a:r>
              <a:rPr lang="en-US" sz="3200" dirty="0">
                <a:solidFill>
                  <a:srgbClr val="FFFF00"/>
                </a:solidFill>
                <a:latin typeface="Calibri" pitchFamily="34" charset="0"/>
              </a:rPr>
              <a:t>Prowls the Earth </a:t>
            </a:r>
            <a:r>
              <a:rPr lang="en-US" sz="3200" dirty="0">
                <a:latin typeface="Calibri" pitchFamily="34" charset="0"/>
              </a:rPr>
              <a:t>– Job 1:7</a:t>
            </a:r>
          </a:p>
          <a:p>
            <a:r>
              <a:rPr lang="en-US" sz="3200" dirty="0">
                <a:solidFill>
                  <a:srgbClr val="FFFF00"/>
                </a:solidFill>
                <a:latin typeface="Calibri" pitchFamily="34" charset="0"/>
              </a:rPr>
              <a:t>A murderer and the father of lies </a:t>
            </a:r>
            <a:r>
              <a:rPr lang="en-US" sz="3200" dirty="0">
                <a:latin typeface="Calibri" pitchFamily="34" charset="0"/>
              </a:rPr>
              <a:t>– John 8:44</a:t>
            </a:r>
          </a:p>
          <a:p>
            <a:r>
              <a:rPr lang="en-US" sz="3200" dirty="0">
                <a:solidFill>
                  <a:srgbClr val="FFFF00"/>
                </a:solidFill>
                <a:latin typeface="Calibri" pitchFamily="34" charset="0"/>
              </a:rPr>
              <a:t>Accuser of the Brethren </a:t>
            </a:r>
            <a:r>
              <a:rPr lang="en-US" sz="3200" dirty="0">
                <a:latin typeface="Calibri" pitchFamily="34" charset="0"/>
              </a:rPr>
              <a:t>– Rev 12:10</a:t>
            </a:r>
          </a:p>
          <a:p>
            <a:r>
              <a:rPr lang="en-US" sz="3200" dirty="0">
                <a:solidFill>
                  <a:srgbClr val="FFFF00"/>
                </a:solidFill>
                <a:latin typeface="Calibri" pitchFamily="34" charset="0"/>
              </a:rPr>
              <a:t>Seeks to snare men in sin </a:t>
            </a:r>
            <a:r>
              <a:rPr lang="en-US" sz="3200" dirty="0">
                <a:latin typeface="Calibri" pitchFamily="34" charset="0"/>
              </a:rPr>
              <a:t>– </a:t>
            </a:r>
            <a:r>
              <a:rPr lang="en-US" sz="3200" dirty="0">
                <a:latin typeface="Calibri" pitchFamily="34" charset="0"/>
              </a:rPr>
              <a:t>2</a:t>
            </a:r>
            <a:r>
              <a:rPr lang="en-US" sz="3200" dirty="0" smtClean="0">
                <a:latin typeface="Calibri" pitchFamily="34" charset="0"/>
              </a:rPr>
              <a:t> Timothy </a:t>
            </a:r>
            <a:r>
              <a:rPr lang="en-US" sz="3200" dirty="0">
                <a:latin typeface="Calibri" pitchFamily="34" charset="0"/>
              </a:rPr>
              <a:t>2:26</a:t>
            </a:r>
          </a:p>
          <a:p>
            <a:r>
              <a:rPr lang="en-US" sz="3200" dirty="0">
                <a:solidFill>
                  <a:srgbClr val="FFFF00"/>
                </a:solidFill>
                <a:latin typeface="Calibri" pitchFamily="34" charset="0"/>
              </a:rPr>
              <a:t>Attacks Christians </a:t>
            </a:r>
            <a:r>
              <a:rPr lang="en-US" sz="3200" dirty="0">
                <a:latin typeface="Calibri" pitchFamily="34" charset="0"/>
              </a:rPr>
              <a:t>– Ephesians 6:11</a:t>
            </a:r>
          </a:p>
          <a:p>
            <a:r>
              <a:rPr lang="en-US" sz="3200" dirty="0">
                <a:solidFill>
                  <a:srgbClr val="FFFF00"/>
                </a:solidFill>
                <a:latin typeface="Calibri" pitchFamily="34" charset="0"/>
              </a:rPr>
              <a:t>Keeps people in bondage </a:t>
            </a:r>
            <a:r>
              <a:rPr lang="en-US" sz="3200" dirty="0">
                <a:latin typeface="Calibri" pitchFamily="34" charset="0"/>
              </a:rPr>
              <a:t>– Acts 10:38</a:t>
            </a:r>
            <a:endParaRPr lang="en-US" sz="3200" dirty="0" smtClean="0">
              <a:solidFill>
                <a:schemeClr val="tx1"/>
              </a:solidFill>
              <a:effectLst>
                <a:glow rad="63500">
                  <a:schemeClr val="accent1">
                    <a:satMod val="175000"/>
                    <a:alpha val="40000"/>
                  </a:schemeClr>
                </a:glow>
              </a:effectLst>
              <a:latin typeface="Calibri"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27762">
            <a:off x="6441209" y="4702267"/>
            <a:ext cx="2743200" cy="1831086"/>
          </a:xfrm>
          <a:prstGeom prst="rect">
            <a:avLst/>
          </a:prstGeom>
        </p:spPr>
      </p:pic>
    </p:spTree>
    <p:extLst>
      <p:ext uri="{BB962C8B-B14F-4D97-AF65-F5344CB8AC3E}">
        <p14:creationId xmlns:p14="http://schemas.microsoft.com/office/powerpoint/2010/main" val="48660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27762">
            <a:off x="6441209" y="4702267"/>
            <a:ext cx="2743200" cy="1831086"/>
          </a:xfrm>
          <a:prstGeom prst="rect">
            <a:avLst/>
          </a:prstGeom>
        </p:spPr>
      </p:pic>
      <p:sp>
        <p:nvSpPr>
          <p:cNvPr id="9" name="Content Placeholder 4"/>
          <p:cNvSpPr>
            <a:spLocks noGrp="1"/>
          </p:cNvSpPr>
          <p:nvPr>
            <p:ph idx="1"/>
          </p:nvPr>
        </p:nvSpPr>
        <p:spPr>
          <a:xfrm>
            <a:off x="1066800" y="152400"/>
            <a:ext cx="6261370" cy="876300"/>
          </a:xfrm>
        </p:spPr>
        <p:txBody>
          <a:bodyPr>
            <a:noAutofit/>
          </a:bodyPr>
          <a:lstStyle/>
          <a:p>
            <a:pPr marL="0" indent="0" algn="ctr">
              <a:buNone/>
            </a:pPr>
            <a:r>
              <a:rPr lang="en-US" sz="44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rPr>
              <a:t>‘Demon’ - Etymology</a:t>
            </a:r>
            <a:endParaRPr lang="en-US" sz="44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a:p>
            <a:pPr marL="0" indent="0">
              <a:buNone/>
            </a:pPr>
            <a:endParaRPr lang="en-US" sz="6000" b="1" dirty="0" smtClean="0">
              <a:solidFill>
                <a:schemeClr val="tx1"/>
              </a:solidFill>
              <a:effectLst>
                <a:glow rad="63500">
                  <a:schemeClr val="bg2">
                    <a:lumMod val="90000"/>
                    <a:lumOff val="10000"/>
                  </a:schemeClr>
                </a:glow>
                <a:outerShdw blurRad="38100" dist="63500" dir="2700000" algn="tl">
                  <a:schemeClr val="bg1"/>
                </a:outerShdw>
              </a:effectLst>
              <a:latin typeface="Calibri" pitchFamily="34" charset="0"/>
              <a:cs typeface="Calibri" pitchFamily="34" charset="0"/>
            </a:endParaRPr>
          </a:p>
        </p:txBody>
      </p:sp>
      <p:sp>
        <p:nvSpPr>
          <p:cNvPr id="5" name="Content Placeholder 4"/>
          <p:cNvSpPr txBox="1">
            <a:spLocks/>
          </p:cNvSpPr>
          <p:nvPr/>
        </p:nvSpPr>
        <p:spPr>
          <a:xfrm>
            <a:off x="152400" y="1143000"/>
            <a:ext cx="8839200" cy="48006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r>
              <a:rPr lang="en-US" sz="4000" dirty="0">
                <a:solidFill>
                  <a:srgbClr val="FFFF00"/>
                </a:solidFill>
                <a:latin typeface="Calibri" pitchFamily="34" charset="0"/>
              </a:rPr>
              <a:t>Hebrew - “Evil Spirit” </a:t>
            </a:r>
            <a:endParaRPr lang="en-US" sz="4000" dirty="0">
              <a:latin typeface="Calibri" pitchFamily="34" charset="0"/>
            </a:endParaRPr>
          </a:p>
          <a:p>
            <a:pPr lvl="1"/>
            <a:r>
              <a:rPr lang="en-US" sz="4000" i="1" dirty="0" err="1">
                <a:solidFill>
                  <a:srgbClr val="FFFF00"/>
                </a:solidFill>
                <a:latin typeface="Calibri" pitchFamily="34" charset="0"/>
              </a:rPr>
              <a:t>ra</a:t>
            </a:r>
            <a:r>
              <a:rPr lang="en-US" sz="4000" i="1" dirty="0">
                <a:solidFill>
                  <a:srgbClr val="FFFF00"/>
                </a:solidFill>
                <a:latin typeface="Calibri" pitchFamily="34" charset="0"/>
              </a:rPr>
              <a:t>‛-</a:t>
            </a:r>
            <a:r>
              <a:rPr lang="en-US" sz="4000" i="1" dirty="0" err="1">
                <a:solidFill>
                  <a:srgbClr val="FFFF00"/>
                </a:solidFill>
                <a:latin typeface="Calibri" pitchFamily="34" charset="0"/>
              </a:rPr>
              <a:t>ra</a:t>
            </a:r>
            <a:r>
              <a:rPr lang="en-US" sz="4000" i="1" dirty="0">
                <a:solidFill>
                  <a:srgbClr val="FFFF00"/>
                </a:solidFill>
                <a:latin typeface="Calibri" pitchFamily="34" charset="0"/>
              </a:rPr>
              <a:t>̂ ‛</a:t>
            </a:r>
            <a:r>
              <a:rPr lang="en-US" sz="4000" i="1" dirty="0" err="1">
                <a:solidFill>
                  <a:srgbClr val="FFFF00"/>
                </a:solidFill>
                <a:latin typeface="Calibri" pitchFamily="34" charset="0"/>
              </a:rPr>
              <a:t>âh</a:t>
            </a:r>
            <a:r>
              <a:rPr lang="en-US" sz="4000" dirty="0">
                <a:solidFill>
                  <a:srgbClr val="FFFF00"/>
                </a:solidFill>
                <a:latin typeface="Calibri" pitchFamily="34" charset="0"/>
              </a:rPr>
              <a:t> </a:t>
            </a:r>
            <a:r>
              <a:rPr lang="en-US" sz="4000" dirty="0">
                <a:latin typeface="Calibri" pitchFamily="34" charset="0"/>
              </a:rPr>
              <a:t>– ‘Evil’  </a:t>
            </a:r>
            <a:endParaRPr lang="en-US" sz="4000" dirty="0" smtClean="0">
              <a:latin typeface="Calibri" pitchFamily="34" charset="0"/>
            </a:endParaRPr>
          </a:p>
          <a:p>
            <a:pPr lvl="1"/>
            <a:r>
              <a:rPr lang="en-US" sz="4000" i="1" dirty="0" err="1" smtClean="0">
                <a:solidFill>
                  <a:srgbClr val="FFFF00"/>
                </a:solidFill>
                <a:latin typeface="Calibri" pitchFamily="34" charset="0"/>
              </a:rPr>
              <a:t>ru</a:t>
            </a:r>
            <a:r>
              <a:rPr lang="en-US" sz="4000" i="1" dirty="0" err="1">
                <a:solidFill>
                  <a:srgbClr val="FFFF00"/>
                </a:solidFill>
                <a:latin typeface="Calibri" pitchFamily="34" charset="0"/>
              </a:rPr>
              <a:t>̂ach</a:t>
            </a:r>
            <a:r>
              <a:rPr lang="en-US" sz="4000" dirty="0">
                <a:solidFill>
                  <a:srgbClr val="FFFF00"/>
                </a:solidFill>
                <a:latin typeface="Calibri" pitchFamily="34" charset="0"/>
              </a:rPr>
              <a:t> </a:t>
            </a:r>
            <a:r>
              <a:rPr lang="en-US" sz="4000" dirty="0">
                <a:latin typeface="Calibri" pitchFamily="34" charset="0"/>
              </a:rPr>
              <a:t>– ‘Breath’</a:t>
            </a:r>
          </a:p>
          <a:p>
            <a:r>
              <a:rPr lang="en-US" sz="4000" dirty="0">
                <a:solidFill>
                  <a:srgbClr val="FFFF00"/>
                </a:solidFill>
                <a:latin typeface="Calibri" pitchFamily="34" charset="0"/>
              </a:rPr>
              <a:t>Greek – “Demon” </a:t>
            </a:r>
            <a:r>
              <a:rPr lang="en-US" sz="4000" dirty="0" smtClean="0">
                <a:solidFill>
                  <a:srgbClr val="FFFF00"/>
                </a:solidFill>
                <a:latin typeface="Calibri" pitchFamily="34" charset="0"/>
              </a:rPr>
              <a:t>- “Evil Spirit” - “god”  </a:t>
            </a:r>
            <a:endParaRPr lang="en-US" sz="4000" dirty="0">
              <a:solidFill>
                <a:srgbClr val="FFFF00"/>
              </a:solidFill>
              <a:latin typeface="Calibri" pitchFamily="34" charset="0"/>
            </a:endParaRPr>
          </a:p>
          <a:p>
            <a:pPr lvl="1"/>
            <a:r>
              <a:rPr lang="en-US" sz="4000" i="1" dirty="0">
                <a:latin typeface="Calibri" pitchFamily="34" charset="0"/>
              </a:rPr>
              <a:t>‘</a:t>
            </a:r>
            <a:r>
              <a:rPr lang="en-US" sz="4000" i="1" dirty="0" err="1">
                <a:latin typeface="Calibri" pitchFamily="34" charset="0"/>
              </a:rPr>
              <a:t>daimon</a:t>
            </a:r>
            <a:r>
              <a:rPr lang="en-US" sz="4000" i="1" dirty="0">
                <a:latin typeface="Calibri" pitchFamily="34" charset="0"/>
              </a:rPr>
              <a:t>’</a:t>
            </a:r>
            <a:r>
              <a:rPr lang="en-US" sz="4000" dirty="0">
                <a:latin typeface="Calibri" pitchFamily="34" charset="0"/>
              </a:rPr>
              <a:t> and </a:t>
            </a:r>
            <a:r>
              <a:rPr lang="en-US" sz="4000" i="1" dirty="0">
                <a:latin typeface="Calibri" pitchFamily="34" charset="0"/>
              </a:rPr>
              <a:t>‘</a:t>
            </a:r>
            <a:r>
              <a:rPr lang="en-US" sz="4000" i="1" dirty="0" err="1">
                <a:latin typeface="Calibri" pitchFamily="34" charset="0"/>
              </a:rPr>
              <a:t>daimonion</a:t>
            </a:r>
            <a:r>
              <a:rPr lang="en-US" sz="4000" i="1" dirty="0" smtClean="0">
                <a:latin typeface="Calibri" pitchFamily="34" charset="0"/>
              </a:rPr>
              <a:t>’</a:t>
            </a:r>
            <a:endParaRPr lang="en-US" sz="4000" dirty="0">
              <a:latin typeface="Calibri" pitchFamily="34" charset="0"/>
            </a:endParaRPr>
          </a:p>
          <a:p>
            <a:endParaRPr lang="en-US" sz="3200" dirty="0" smtClean="0">
              <a:solidFill>
                <a:schemeClr val="tx1"/>
              </a:solidFill>
              <a:effectLst>
                <a:glow rad="63500">
                  <a:schemeClr val="accent1">
                    <a:satMod val="175000"/>
                    <a:alpha val="40000"/>
                  </a:schemeClr>
                </a:glow>
              </a:effectLst>
              <a:latin typeface="Calibri" pitchFamily="34" charset="0"/>
            </a:endParaRPr>
          </a:p>
          <a:p>
            <a:endParaRPr lang="en-US" sz="3200" dirty="0" smtClean="0">
              <a:solidFill>
                <a:schemeClr val="tx1"/>
              </a:solidFill>
              <a:effectLst>
                <a:glow rad="63500">
                  <a:schemeClr val="accent1">
                    <a:satMod val="175000"/>
                    <a:alpha val="40000"/>
                  </a:schemeClr>
                </a:glow>
              </a:effectLst>
              <a:latin typeface="Calibri" pitchFamily="34" charset="0"/>
            </a:endParaRPr>
          </a:p>
        </p:txBody>
      </p:sp>
    </p:spTree>
    <p:extLst>
      <p:ext uri="{BB962C8B-B14F-4D97-AF65-F5344CB8AC3E}">
        <p14:creationId xmlns:p14="http://schemas.microsoft.com/office/powerpoint/2010/main" val="48994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51845</TotalTime>
  <Words>1860</Words>
  <Application>Microsoft Office PowerPoint</Application>
  <PresentationFormat>On-screen Show (4:3)</PresentationFormat>
  <Paragraphs>179</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Gabriola</vt:lpstr>
      <vt:lpstr>Char BB</vt:lpstr>
      <vt:lpstr>Tw Cen MT</vt:lpstr>
      <vt:lpstr>Thatch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McCracken</dc:creator>
  <cp:lastModifiedBy>Scott Wiens</cp:lastModifiedBy>
  <cp:revision>630</cp:revision>
  <dcterms:created xsi:type="dcterms:W3CDTF">2011-12-15T15:57:33Z</dcterms:created>
  <dcterms:modified xsi:type="dcterms:W3CDTF">2013-06-09T11:37:45Z</dcterms:modified>
</cp:coreProperties>
</file>