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476" r:id="rId2"/>
    <p:sldId id="632" r:id="rId3"/>
    <p:sldId id="597" r:id="rId4"/>
    <p:sldId id="629" r:id="rId5"/>
    <p:sldId id="628" r:id="rId6"/>
    <p:sldId id="630" r:id="rId7"/>
    <p:sldId id="593" r:id="rId8"/>
    <p:sldId id="631" r:id="rId9"/>
    <p:sldId id="595" r:id="rId10"/>
    <p:sldId id="634" r:id="rId11"/>
    <p:sldId id="633" r:id="rId12"/>
    <p:sldId id="635" r:id="rId13"/>
    <p:sldId id="627" r:id="rId14"/>
    <p:sldId id="586" r:id="rId15"/>
  </p:sldIdLst>
  <p:sldSz cx="9144000" cy="6858000" type="screen4x3"/>
  <p:notesSz cx="6858000" cy="9144000"/>
  <p:embeddedFontLst>
    <p:embeddedFont>
      <p:font typeface="Char BB" pitchFamily="2" charset="0"/>
      <p:regular r:id="rId17"/>
    </p:embeddedFont>
    <p:embeddedFont>
      <p:font typeface="Gabriola" pitchFamily="82" charset="0"/>
      <p:regular r:id="rId18"/>
    </p:embeddedFont>
    <p:embeddedFont>
      <p:font typeface="Tw Cen MT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7"/>
    <a:srgbClr val="7A8686"/>
    <a:srgbClr val="818C8C"/>
    <a:srgbClr val="758181"/>
    <a:srgbClr val="798585"/>
    <a:srgbClr val="737F7F"/>
    <a:srgbClr val="FFFF99"/>
    <a:srgbClr val="084FB8"/>
    <a:srgbClr val="FFFFB3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398" autoAdjust="0"/>
  </p:normalViewPr>
  <p:slideViewPr>
    <p:cSldViewPr>
      <p:cViewPr varScale="1">
        <p:scale>
          <a:sx n="98" d="100"/>
          <a:sy n="98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6/16/2013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9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87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Who can Cast Out a Demon?</a:t>
            </a:r>
            <a:endParaRPr lang="en-US" sz="44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6200" y="1143000"/>
            <a:ext cx="88392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lvl="1" indent="-282575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Anyone!</a:t>
            </a:r>
          </a:p>
          <a:p>
            <a:pPr marL="282575" lvl="1" indent="-282575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Corinthians 12:4-11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“…to another distinguishing between spirits…”</a:t>
            </a:r>
          </a:p>
          <a:p>
            <a:pPr marL="282575" lvl="1" indent="-282575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Methods may vary – the fruits of the ministry validate it as being from God.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82575" lvl="1" indent="-282575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82575" lvl="1" indent="-282575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762">
            <a:off x="6441209" y="4702267"/>
            <a:ext cx="2743200" cy="1831086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09600" y="2819400"/>
            <a:ext cx="76200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Interview with David Ayris</a:t>
            </a:r>
            <a:endParaRPr lang="en-US" sz="44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762">
            <a:off x="6441209" y="4702267"/>
            <a:ext cx="2743200" cy="1831086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09600" y="2819400"/>
            <a:ext cx="76200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Testimony of Lyn Smith</a:t>
            </a:r>
            <a:endParaRPr lang="en-US" sz="44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762">
            <a:off x="6441209" y="4702267"/>
            <a:ext cx="2743200" cy="1831086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87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Time of Response</a:t>
            </a: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52400" y="914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endParaRPr lang="en-US" sz="3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1066800"/>
            <a:ext cx="86106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Ask the Lord to search your heart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Ask the Lord to take away any of the fear, pride, or shame that you may feel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Ask the Lord for strength and courage to seek help to break the bondage you may be under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Obey what you the Lord tells you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endParaRPr lang="en-US" sz="2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endParaRPr lang="en-US" sz="3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066800" y="152400"/>
            <a:ext cx="6261370" cy="87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Mark 16:15-18</a:t>
            </a:r>
            <a:endParaRPr lang="en-US" sz="44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28600" y="990600"/>
            <a:ext cx="87630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aseline="30000" dirty="0">
                <a:latin typeface="Calibri" pitchFamily="34" charset="0"/>
              </a:rPr>
              <a:t>15 </a:t>
            </a:r>
            <a:r>
              <a:rPr lang="en-US" sz="3200" dirty="0">
                <a:latin typeface="Calibri" pitchFamily="34" charset="0"/>
              </a:rPr>
              <a:t>He said to them, “Go into all the world and preach the good news to all creation. </a:t>
            </a:r>
            <a:r>
              <a:rPr lang="en-US" sz="3200" baseline="30000" dirty="0">
                <a:latin typeface="Calibri" pitchFamily="34" charset="0"/>
              </a:rPr>
              <a:t>16 </a:t>
            </a:r>
            <a:r>
              <a:rPr lang="en-US" sz="3200" dirty="0">
                <a:latin typeface="Calibri" pitchFamily="34" charset="0"/>
              </a:rPr>
              <a:t>Whoever believes and is baptized will be saved, but whoever does not believe will be condemned. </a:t>
            </a:r>
            <a:r>
              <a:rPr lang="en-US" sz="3200" baseline="30000" dirty="0">
                <a:latin typeface="Calibri" pitchFamily="34" charset="0"/>
              </a:rPr>
              <a:t>17 </a:t>
            </a:r>
            <a:r>
              <a:rPr lang="en-US" sz="3200" dirty="0">
                <a:latin typeface="Calibri" pitchFamily="34" charset="0"/>
              </a:rPr>
              <a:t>And these signs will accompany those who believe: In my name they will drive out demons; they will speak in new tongues; </a:t>
            </a:r>
            <a:r>
              <a:rPr lang="en-US" sz="3200" baseline="30000" dirty="0">
                <a:latin typeface="Calibri" pitchFamily="34" charset="0"/>
              </a:rPr>
              <a:t>18 </a:t>
            </a:r>
            <a:r>
              <a:rPr lang="en-US" sz="3200" dirty="0">
                <a:latin typeface="Calibri" pitchFamily="34" charset="0"/>
              </a:rPr>
              <a:t>they will pick up snakes with their hands; and when they </a:t>
            </a:r>
            <a:r>
              <a:rPr lang="en-US" sz="3200" dirty="0" smtClean="0">
                <a:latin typeface="Calibri" pitchFamily="34" charset="0"/>
              </a:rPr>
              <a:t>drink </a:t>
            </a:r>
            <a:r>
              <a:rPr lang="en-US" sz="3200" dirty="0">
                <a:latin typeface="Calibri" pitchFamily="34" charset="0"/>
              </a:rPr>
              <a:t>deadly poison</a:t>
            </a:r>
            <a:r>
              <a:rPr lang="en-US" sz="3200" dirty="0" smtClean="0">
                <a:latin typeface="Calibri" pitchFamily="34" charset="0"/>
              </a:rPr>
              <a:t>,</a:t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it </a:t>
            </a:r>
            <a:r>
              <a:rPr lang="en-US" sz="3200" dirty="0">
                <a:latin typeface="Calibri" pitchFamily="34" charset="0"/>
              </a:rPr>
              <a:t>will not </a:t>
            </a:r>
            <a:r>
              <a:rPr lang="en-US" sz="3200" dirty="0" smtClean="0">
                <a:latin typeface="Calibri" pitchFamily="34" charset="0"/>
              </a:rPr>
              <a:t>hurt them </a:t>
            </a:r>
            <a:r>
              <a:rPr lang="en-US" sz="3200" dirty="0">
                <a:latin typeface="Calibri" pitchFamily="34" charset="0"/>
              </a:rPr>
              <a:t>at all; they will </a:t>
            </a:r>
            <a:r>
              <a:rPr lang="en-US" sz="3200" dirty="0" smtClean="0">
                <a:latin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place </a:t>
            </a:r>
            <a:r>
              <a:rPr lang="en-US" sz="3200" dirty="0">
                <a:latin typeface="Calibri" pitchFamily="34" charset="0"/>
              </a:rPr>
              <a:t>their </a:t>
            </a:r>
            <a:r>
              <a:rPr lang="en-US" sz="3200" dirty="0" smtClean="0">
                <a:latin typeface="Calibri" pitchFamily="34" charset="0"/>
              </a:rPr>
              <a:t>hands </a:t>
            </a:r>
            <a:r>
              <a:rPr lang="en-US" sz="3200" dirty="0">
                <a:latin typeface="Calibri" pitchFamily="34" charset="0"/>
              </a:rPr>
              <a:t>on sick people, </a:t>
            </a:r>
            <a:r>
              <a:rPr lang="en-US" sz="3200" dirty="0" smtClean="0">
                <a:latin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and </a:t>
            </a:r>
            <a:r>
              <a:rPr lang="en-US" sz="3200" dirty="0">
                <a:latin typeface="Calibri" pitchFamily="34" charset="0"/>
              </a:rPr>
              <a:t>they will get well</a:t>
            </a:r>
            <a:r>
              <a:rPr lang="en-US" sz="3200" dirty="0" smtClean="0">
                <a:latin typeface="Calibri" pitchFamily="34" charset="0"/>
              </a:rPr>
              <a:t>.”</a:t>
            </a:r>
            <a:endParaRPr lang="en-US" sz="3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762">
            <a:off x="6570214" y="5061205"/>
            <a:ext cx="2348516" cy="15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762">
            <a:off x="6441209" y="4702267"/>
            <a:ext cx="2743200" cy="1831086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85800" y="152400"/>
            <a:ext cx="7620000" cy="87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Review of Part I</a:t>
            </a:r>
            <a:endParaRPr lang="en-US" sz="44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4800" y="914400"/>
            <a:ext cx="8430638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Who is Satan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What are Demons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Characteristics of Demons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Examples of Demons and Believers in the Bible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‘Demonization’ vs. ‘Possession – Triune Man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066800" y="152400"/>
            <a:ext cx="6261370" cy="87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 Thessalonians 5:23</a:t>
            </a: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4800" y="1143000"/>
            <a:ext cx="8430638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000" i="1" dirty="0">
                <a:latin typeface="Calibri" pitchFamily="34" charset="0"/>
              </a:rPr>
              <a:t>“May God himself, the God of peace, sanctify you through and through.  May your </a:t>
            </a:r>
            <a:r>
              <a:rPr lang="en-US" sz="4000" i="1" dirty="0">
                <a:solidFill>
                  <a:schemeClr val="tx1"/>
                </a:solidFill>
                <a:latin typeface="Calibri" pitchFamily="34" charset="0"/>
              </a:rPr>
              <a:t>whole</a:t>
            </a:r>
            <a:r>
              <a:rPr lang="en-US" sz="4000" i="1" dirty="0">
                <a:solidFill>
                  <a:srgbClr val="FFFF00"/>
                </a:solidFill>
                <a:latin typeface="Calibri" pitchFamily="34" charset="0"/>
              </a:rPr>
              <a:t> spirit</a:t>
            </a:r>
            <a:r>
              <a:rPr lang="en-US" sz="4000" i="1" dirty="0">
                <a:latin typeface="Calibri" pitchFamily="34" charset="0"/>
              </a:rPr>
              <a:t>, </a:t>
            </a:r>
            <a:r>
              <a:rPr lang="en-US" sz="4000" i="1" dirty="0">
                <a:solidFill>
                  <a:srgbClr val="FFFF00"/>
                </a:solidFill>
                <a:latin typeface="Calibri" pitchFamily="34" charset="0"/>
              </a:rPr>
              <a:t>soul</a:t>
            </a:r>
            <a:r>
              <a:rPr lang="en-US" sz="4000" i="1" dirty="0">
                <a:latin typeface="Calibri" pitchFamily="34" charset="0"/>
              </a:rPr>
              <a:t> and </a:t>
            </a:r>
            <a:r>
              <a:rPr lang="en-US" sz="4000" i="1" dirty="0">
                <a:solidFill>
                  <a:srgbClr val="FFFF00"/>
                </a:solidFill>
                <a:latin typeface="Calibri" pitchFamily="34" charset="0"/>
              </a:rPr>
              <a:t>body</a:t>
            </a:r>
            <a:r>
              <a:rPr lang="en-US" sz="4000" i="1" dirty="0">
                <a:latin typeface="Calibri" pitchFamily="34" charset="0"/>
              </a:rPr>
              <a:t> be kept blameless at the coming of our Lord Jesus Christ.”</a:t>
            </a:r>
            <a:endParaRPr lang="en-US" sz="4000" dirty="0">
              <a:latin typeface="Calibri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sz="44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762">
            <a:off x="6441209" y="4702267"/>
            <a:ext cx="2743200" cy="18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762">
            <a:off x="6441209" y="4702267"/>
            <a:ext cx="2743200" cy="1831086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304800" y="152400"/>
            <a:ext cx="8077200" cy="87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Triune Man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52400" y="914400"/>
            <a:ext cx="88392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29000" y="2819400"/>
            <a:ext cx="1828800" cy="1825872"/>
            <a:chOff x="381000" y="2819400"/>
            <a:chExt cx="1828800" cy="1825872"/>
          </a:xfrm>
        </p:grpSpPr>
        <p:sp>
          <p:nvSpPr>
            <p:cNvPr id="8" name="Oval 7"/>
            <p:cNvSpPr/>
            <p:nvPr/>
          </p:nvSpPr>
          <p:spPr>
            <a:xfrm>
              <a:off x="381000" y="2819400"/>
              <a:ext cx="1828800" cy="1825872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" y="3429000"/>
              <a:ext cx="120257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Spirit</a:t>
              </a:r>
              <a:endPara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34760" y="2057400"/>
            <a:ext cx="3352800" cy="3349872"/>
            <a:chOff x="2634760" y="2057400"/>
            <a:chExt cx="3352800" cy="3349872"/>
          </a:xfrm>
        </p:grpSpPr>
        <p:sp>
          <p:nvSpPr>
            <p:cNvPr id="7" name="Oval 6"/>
            <p:cNvSpPr/>
            <p:nvPr/>
          </p:nvSpPr>
          <p:spPr>
            <a:xfrm>
              <a:off x="2634760" y="2057400"/>
              <a:ext cx="3352800" cy="3349872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05935" y="2133600"/>
              <a:ext cx="10134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Soul</a:t>
              </a:r>
              <a:endPara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1219200"/>
            <a:ext cx="4953000" cy="4953000"/>
            <a:chOff x="1828800" y="1219200"/>
            <a:chExt cx="4953000" cy="4953000"/>
          </a:xfrm>
        </p:grpSpPr>
        <p:sp>
          <p:nvSpPr>
            <p:cNvPr id="6" name="Oval 5"/>
            <p:cNvSpPr/>
            <p:nvPr/>
          </p:nvSpPr>
          <p:spPr>
            <a:xfrm>
              <a:off x="1828800" y="1219200"/>
              <a:ext cx="4953000" cy="495300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3800" y="1295400"/>
              <a:ext cx="115768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Body</a:t>
              </a:r>
              <a:endPara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1000" y="1219200"/>
            <a:ext cx="3352800" cy="1200329"/>
            <a:chOff x="381000" y="1219200"/>
            <a:chExt cx="3352800" cy="1200329"/>
          </a:xfrm>
        </p:grpSpPr>
        <p:sp>
          <p:nvSpPr>
            <p:cNvPr id="23" name="TextBox 22"/>
            <p:cNvSpPr txBox="1"/>
            <p:nvPr/>
          </p:nvSpPr>
          <p:spPr>
            <a:xfrm>
              <a:off x="381000" y="1219200"/>
              <a:ext cx="2057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we Relate to our Environment. Experienced through the five senses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286000" y="1676400"/>
              <a:ext cx="14478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876800" y="1371600"/>
            <a:ext cx="3886200" cy="1066800"/>
            <a:chOff x="4876800" y="1371600"/>
            <a:chExt cx="3886200" cy="1066800"/>
          </a:xfrm>
        </p:grpSpPr>
        <p:sp>
          <p:nvSpPr>
            <p:cNvPr id="24" name="TextBox 23"/>
            <p:cNvSpPr txBox="1"/>
            <p:nvPr/>
          </p:nvSpPr>
          <p:spPr>
            <a:xfrm>
              <a:off x="6248400" y="1371600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we Relate to the People Around us.  The Mind, Will, Emotions.  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4876800" y="1828800"/>
              <a:ext cx="1219200" cy="609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953000" y="2667000"/>
            <a:ext cx="4055227" cy="2031325"/>
            <a:chOff x="4953000" y="2667000"/>
            <a:chExt cx="4055227" cy="2031325"/>
          </a:xfrm>
        </p:grpSpPr>
        <p:sp>
          <p:nvSpPr>
            <p:cNvPr id="30" name="TextBox 29"/>
            <p:cNvSpPr txBox="1"/>
            <p:nvPr/>
          </p:nvSpPr>
          <p:spPr>
            <a:xfrm>
              <a:off x="6874627" y="2667000"/>
              <a:ext cx="2133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we Relate to God.  Called the ‘Spirit in Man.’ Faith, Hope, Reverence, Worship.  Sanctification happens here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4953000" y="3810000"/>
              <a:ext cx="19050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45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762">
            <a:off x="6441209" y="4702267"/>
            <a:ext cx="2743200" cy="1831086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85800" y="152400"/>
            <a:ext cx="7620000" cy="87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Review of Part I</a:t>
            </a:r>
            <a:endParaRPr lang="en-US" sz="44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4800" y="914400"/>
            <a:ext cx="8430638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Who is Satan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What are Demons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Characteristics of Demons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Examples of Demons and Believers in the Bible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‘Demonization’ vs. ‘Possession – Triune Man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Doorways for Demons to Enter our Lives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Response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762">
            <a:off x="6593609" y="4854668"/>
            <a:ext cx="2743200" cy="1831086"/>
          </a:xfrm>
          <a:prstGeom prst="rect">
            <a:avLst/>
          </a:prstGeom>
        </p:spPr>
      </p:pic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1371600" y="152400"/>
            <a:ext cx="6261370" cy="3733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20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Calibri" pitchFamily="34" charset="0"/>
              </a:rPr>
              <a:t>Christians</a:t>
            </a:r>
            <a:r>
              <a:rPr lang="en-US" sz="60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&amp;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9600" b="1" dirty="0" smtClean="0">
                <a:solidFill>
                  <a:srgbClr val="FF0000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har BB" pitchFamily="2" charset="0"/>
                <a:cs typeface="Calibri" pitchFamily="34" charset="0"/>
              </a:rPr>
              <a:t>Demons</a:t>
            </a: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066800" y="4724400"/>
            <a:ext cx="687097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4000" i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Part </a:t>
            </a:r>
            <a:r>
              <a:rPr lang="en-US" sz="4000" i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II</a:t>
            </a:r>
            <a:endParaRPr lang="en-US" sz="4000" i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4000" i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Deliverance Ministry</a:t>
            </a:r>
            <a:endParaRPr lang="en-US" sz="4000" i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066800" y="152400"/>
            <a:ext cx="6261370" cy="87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Mark 1:21</a:t>
            </a:r>
            <a:endParaRPr lang="en-US" sz="44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52400" y="838200"/>
            <a:ext cx="88392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aseline="30000" dirty="0">
                <a:latin typeface="Calibri" pitchFamily="34" charset="0"/>
              </a:rPr>
              <a:t>21 </a:t>
            </a:r>
            <a:r>
              <a:rPr lang="en-US" sz="2600" dirty="0">
                <a:latin typeface="Calibri" pitchFamily="34" charset="0"/>
              </a:rPr>
              <a:t>They went to Capernaum, and when the Sabbath came, Jesus went into the synagogue and began to teach. </a:t>
            </a:r>
            <a:r>
              <a:rPr lang="en-US" sz="2600" baseline="30000" dirty="0">
                <a:latin typeface="Calibri" pitchFamily="34" charset="0"/>
              </a:rPr>
              <a:t>22 </a:t>
            </a:r>
            <a:r>
              <a:rPr lang="en-US" sz="2600" dirty="0">
                <a:latin typeface="Calibri" pitchFamily="34" charset="0"/>
              </a:rPr>
              <a:t>The people were amazed at his teaching, because he taught them as one who had authority, not as the teachers of the law. </a:t>
            </a:r>
            <a:r>
              <a:rPr lang="en-US" sz="2600" baseline="30000" dirty="0">
                <a:latin typeface="Calibri" pitchFamily="34" charset="0"/>
              </a:rPr>
              <a:t>23 </a:t>
            </a:r>
            <a:r>
              <a:rPr lang="en-US" sz="2600" dirty="0">
                <a:latin typeface="Calibri" pitchFamily="34" charset="0"/>
              </a:rPr>
              <a:t>Just then a man in their synagogue who was possessed by an evil﻿﻿ spirit cried out, </a:t>
            </a:r>
            <a:r>
              <a:rPr lang="en-US" sz="2600" baseline="30000" dirty="0">
                <a:latin typeface="Calibri" pitchFamily="34" charset="0"/>
              </a:rPr>
              <a:t>24 </a:t>
            </a:r>
            <a:r>
              <a:rPr lang="en-US" sz="2600" dirty="0">
                <a:latin typeface="Calibri" pitchFamily="34" charset="0"/>
              </a:rPr>
              <a:t>“What do you want with us, Jesus of Nazareth? Have you come to destroy us? I know who you are—the Holy One of God!” </a:t>
            </a:r>
            <a:r>
              <a:rPr lang="en-US" sz="2600" baseline="30000" dirty="0" smtClean="0">
                <a:latin typeface="Calibri" pitchFamily="34" charset="0"/>
              </a:rPr>
              <a:t>25 </a:t>
            </a:r>
            <a:r>
              <a:rPr lang="en-US" sz="2600" dirty="0">
                <a:latin typeface="Calibri" pitchFamily="34" charset="0"/>
              </a:rPr>
              <a:t>“Be quiet!” said Jesus sternly. “Come out of him!” </a:t>
            </a:r>
            <a:r>
              <a:rPr lang="en-US" sz="2600" baseline="30000" dirty="0">
                <a:latin typeface="Calibri" pitchFamily="34" charset="0"/>
              </a:rPr>
              <a:t>26 </a:t>
            </a:r>
            <a:r>
              <a:rPr lang="en-US" sz="2600" dirty="0">
                <a:latin typeface="Calibri" pitchFamily="34" charset="0"/>
              </a:rPr>
              <a:t>The evil spirit shook the man violently and came out of him with a shriek. </a:t>
            </a:r>
            <a:r>
              <a:rPr lang="en-US" sz="2600" baseline="30000" dirty="0" smtClean="0">
                <a:latin typeface="Calibri" pitchFamily="34" charset="0"/>
              </a:rPr>
              <a:t>27 </a:t>
            </a:r>
            <a:r>
              <a:rPr lang="en-US" sz="2600" dirty="0">
                <a:latin typeface="Calibri" pitchFamily="34" charset="0"/>
              </a:rPr>
              <a:t>The people were all so amazed that they </a:t>
            </a:r>
            <a:r>
              <a:rPr lang="en-US" sz="2600" dirty="0" smtClean="0">
                <a:latin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</a:rPr>
            </a:br>
            <a:r>
              <a:rPr lang="en-US" sz="2600" dirty="0" smtClean="0">
                <a:latin typeface="Calibri" pitchFamily="34" charset="0"/>
              </a:rPr>
              <a:t>asked </a:t>
            </a:r>
            <a:r>
              <a:rPr lang="en-US" sz="2600" dirty="0">
                <a:latin typeface="Calibri" pitchFamily="34" charset="0"/>
              </a:rPr>
              <a:t>each other, “What is this? A new </a:t>
            </a:r>
            <a:r>
              <a:rPr lang="en-US" sz="2600" dirty="0" smtClean="0">
                <a:latin typeface="Calibri" pitchFamily="34" charset="0"/>
              </a:rPr>
              <a:t>teaching</a:t>
            </a:r>
            <a:br>
              <a:rPr lang="en-US" sz="2600" dirty="0" smtClean="0">
                <a:latin typeface="Calibri" pitchFamily="34" charset="0"/>
              </a:rPr>
            </a:br>
            <a:r>
              <a:rPr lang="en-US" sz="2600" dirty="0" smtClean="0">
                <a:latin typeface="Calibri" pitchFamily="34" charset="0"/>
              </a:rPr>
              <a:t>—</a:t>
            </a:r>
            <a:r>
              <a:rPr lang="en-US" sz="2600" dirty="0">
                <a:latin typeface="Calibri" pitchFamily="34" charset="0"/>
              </a:rPr>
              <a:t>and with authority! He even gives orders to </a:t>
            </a:r>
            <a:r>
              <a:rPr lang="en-US" sz="2600" dirty="0" smtClean="0">
                <a:latin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</a:rPr>
            </a:br>
            <a:r>
              <a:rPr lang="en-US" sz="2600" dirty="0" smtClean="0">
                <a:latin typeface="Calibri" pitchFamily="34" charset="0"/>
              </a:rPr>
              <a:t>evil </a:t>
            </a:r>
            <a:r>
              <a:rPr lang="en-US" sz="2600" dirty="0">
                <a:latin typeface="Calibri" pitchFamily="34" charset="0"/>
              </a:rPr>
              <a:t>spirits and they obey him</a:t>
            </a:r>
            <a:r>
              <a:rPr lang="en-US" sz="2600" dirty="0" smtClean="0">
                <a:latin typeface="Calibri" pitchFamily="34" charset="0"/>
              </a:rPr>
              <a:t>.”</a:t>
            </a:r>
            <a:endParaRPr lang="en-US" sz="26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7762">
            <a:off x="6452523" y="4733745"/>
            <a:ext cx="2708586" cy="18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87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Elements of Casting out a Demon</a:t>
            </a:r>
            <a:endParaRPr lang="en-US" sz="44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60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6200" y="1143000"/>
            <a:ext cx="88392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lvl="1" indent="-282575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Take authority over the evil spirit in the name of Jesus Christ</a:t>
            </a:r>
          </a:p>
          <a:p>
            <a:pPr marL="648335" lvl="2" indent="-282575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Luke 10:17-19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“…even the evil spirits obey us</a:t>
            </a:r>
          </a:p>
          <a:p>
            <a:pPr marL="282575" lvl="1" indent="-282575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Identification of the demon</a:t>
            </a:r>
          </a:p>
          <a:p>
            <a:pPr marL="648335" lvl="2" indent="-282575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Mark 9:25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Deaf and mute spirit</a:t>
            </a:r>
          </a:p>
          <a:p>
            <a:pPr marL="282575" lvl="1" indent="-282575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command to the demon to leave</a:t>
            </a:r>
          </a:p>
          <a:p>
            <a:pPr marL="648335" lvl="2" indent="-282575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Mark 1:25 – “Come out of him”</a:t>
            </a:r>
          </a:p>
          <a:p>
            <a:pPr marL="282575" lvl="1" indent="-282575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Typically some manifestation of the demon leaving</a:t>
            </a:r>
          </a:p>
          <a:p>
            <a:pPr marL="648335" lvl="2" indent="-282575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Mark 1:26 - 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baseline="30000" dirty="0" smtClean="0">
                <a:latin typeface="Calibri" pitchFamily="34" charset="0"/>
              </a:rPr>
              <a:t>“</a:t>
            </a:r>
            <a:r>
              <a:rPr lang="en-US" sz="2800" dirty="0" smtClean="0">
                <a:latin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</a:rPr>
              <a:t>evil spirit shook the man violently and came out of him with a shriek</a:t>
            </a:r>
            <a:r>
              <a:rPr lang="en-US" sz="2800" dirty="0" smtClean="0">
                <a:latin typeface="Calibri" pitchFamily="34" charset="0"/>
              </a:rPr>
              <a:t>.”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82575" lvl="1" indent="-282575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82575" lvl="1" indent="-282575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51955</TotalTime>
  <Words>502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Char BB</vt:lpstr>
      <vt:lpstr>Gabriola</vt:lpstr>
      <vt:lpstr>Tw Cen MT</vt:lpstr>
      <vt:lpstr>Calibri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Scott Wiens</cp:lastModifiedBy>
  <cp:revision>639</cp:revision>
  <dcterms:created xsi:type="dcterms:W3CDTF">2011-12-15T15:57:33Z</dcterms:created>
  <dcterms:modified xsi:type="dcterms:W3CDTF">2013-06-16T12:02:55Z</dcterms:modified>
</cp:coreProperties>
</file>