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2E04"/>
    <a:srgbClr val="323E1A"/>
    <a:srgbClr val="425222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4684" autoAdjust="0"/>
  </p:normalViewPr>
  <p:slideViewPr>
    <p:cSldViewPr>
      <p:cViewPr varScale="1">
        <p:scale>
          <a:sx n="88" d="100"/>
          <a:sy n="88" d="100"/>
        </p:scale>
        <p:origin x="114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22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8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4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67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6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75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75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7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189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6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64A83-81A8-4622-B9EF-BC21F7BF974A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1A10F-3EC7-4CF5-8A0F-33E828838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7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066800"/>
            <a:ext cx="9220200" cy="54420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>
            <a:noAutofit/>
          </a:bodyPr>
          <a:lstStyle/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God’s heart for  </a:t>
            </a:r>
            <a:b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 the needy</a:t>
            </a:r>
            <a:endParaRPr lang="en-US" sz="8000" b="1" dirty="0">
              <a:solidFill>
                <a:schemeClr val="bg1"/>
              </a:solidFill>
              <a:effectLst>
                <a:glow rad="127000">
                  <a:srgbClr val="C0000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501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>
            <a:noAutofit/>
          </a:bodyPr>
          <a:lstStyle/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God’s heart for  </a:t>
            </a:r>
            <a:b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the needy</a:t>
            </a:r>
            <a:endParaRPr lang="en-US" sz="80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09800"/>
            <a:ext cx="609600" cy="4648200"/>
          </a:xfrm>
          <a:prstGeom prst="rect">
            <a:avLst/>
          </a:prstGeom>
        </p:spPr>
        <p:txBody>
          <a:bodyPr vert="vert270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Proverbs</a:t>
            </a:r>
            <a: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</a:t>
            </a:r>
            <a:b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endParaRPr lang="en-US" sz="7500" b="1" dirty="0">
              <a:solidFill>
                <a:schemeClr val="accent3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209800"/>
            <a:ext cx="8001000" cy="481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</a:rPr>
              <a:t>(</a:t>
            </a:r>
            <a:r>
              <a:rPr lang="en-US" sz="3200" b="1" u="sng" dirty="0" smtClean="0">
                <a:solidFill>
                  <a:schemeClr val="bg1"/>
                </a:solidFill>
              </a:rPr>
              <a:t>14:31</a:t>
            </a:r>
            <a:r>
              <a:rPr lang="en-US" sz="3200" b="1" dirty="0" smtClean="0">
                <a:solidFill>
                  <a:schemeClr val="bg1"/>
                </a:solidFill>
              </a:rPr>
              <a:t>) </a:t>
            </a:r>
            <a:r>
              <a:rPr lang="en-US" sz="3200" b="1" dirty="0">
                <a:solidFill>
                  <a:schemeClr val="bg1"/>
                </a:solidFill>
              </a:rPr>
              <a:t>Whoever oppresses the poor shows contempt for their Maker, but whoever is kind to the needy honors God</a:t>
            </a:r>
            <a:r>
              <a:rPr lang="en-US" sz="3200" b="1" dirty="0" smtClean="0">
                <a:solidFill>
                  <a:schemeClr val="bg1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chemeClr val="bg1"/>
                </a:solidFill>
              </a:rPr>
              <a:t>(</a:t>
            </a:r>
            <a:r>
              <a:rPr lang="en-US" sz="3200" b="1" u="sng" dirty="0" smtClean="0">
                <a:solidFill>
                  <a:schemeClr val="bg1"/>
                </a:solidFill>
              </a:rPr>
              <a:t>19:17</a:t>
            </a:r>
            <a:r>
              <a:rPr lang="en-US" sz="3200" b="1" dirty="0" smtClean="0">
                <a:solidFill>
                  <a:schemeClr val="bg1"/>
                </a:solidFill>
              </a:rPr>
              <a:t>) “He </a:t>
            </a:r>
            <a:r>
              <a:rPr lang="en-US" sz="3200" b="1" dirty="0">
                <a:solidFill>
                  <a:schemeClr val="bg1"/>
                </a:solidFill>
              </a:rPr>
              <a:t>who is kind to the poor lends to the </a:t>
            </a:r>
            <a:r>
              <a:rPr lang="en-US" sz="3200" b="1" dirty="0" smtClean="0">
                <a:solidFill>
                  <a:schemeClr val="bg1"/>
                </a:solidFill>
              </a:rPr>
              <a:t>Lord, </a:t>
            </a:r>
            <a:r>
              <a:rPr lang="en-US" sz="3200" b="1" dirty="0">
                <a:solidFill>
                  <a:schemeClr val="bg1"/>
                </a:solidFill>
              </a:rPr>
              <a:t>and he will reward him for what he has </a:t>
            </a:r>
            <a:r>
              <a:rPr lang="en-US" sz="3200" b="1" dirty="0" smtClean="0">
                <a:solidFill>
                  <a:schemeClr val="bg1"/>
                </a:solidFill>
              </a:rPr>
              <a:t>done.”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(</a:t>
            </a:r>
            <a:r>
              <a:rPr lang="en-US" sz="3200" b="1" u="sng" dirty="0">
                <a:solidFill>
                  <a:schemeClr val="bg1"/>
                </a:solidFill>
              </a:rPr>
              <a:t>21:13</a:t>
            </a:r>
            <a:r>
              <a:rPr lang="en-US" sz="3200" b="1" dirty="0">
                <a:solidFill>
                  <a:schemeClr val="bg1"/>
                </a:solidFill>
              </a:rPr>
              <a:t>) </a:t>
            </a:r>
            <a:r>
              <a:rPr lang="en-US" sz="3200" b="1" dirty="0" smtClean="0">
                <a:solidFill>
                  <a:schemeClr val="bg1"/>
                </a:solidFill>
              </a:rPr>
              <a:t>“If </a:t>
            </a:r>
            <a:r>
              <a:rPr lang="en-US" sz="3200" b="1" dirty="0">
                <a:solidFill>
                  <a:schemeClr val="bg1"/>
                </a:solidFill>
              </a:rPr>
              <a:t>a man shuts his ears to the cry of the poor, he too will cry out and not be answered</a:t>
            </a:r>
            <a:r>
              <a:rPr lang="en-US" sz="3200" b="1" dirty="0" smtClean="0">
                <a:solidFill>
                  <a:schemeClr val="bg1"/>
                </a:solidFill>
              </a:rPr>
              <a:t>.”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36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>
            <a:noAutofit/>
          </a:bodyPr>
          <a:lstStyle/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God’s heart for  </a:t>
            </a:r>
            <a:b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the needy</a:t>
            </a:r>
            <a:endParaRPr lang="en-US" sz="80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09800"/>
            <a:ext cx="609600" cy="4648200"/>
          </a:xfrm>
          <a:prstGeom prst="rect">
            <a:avLst/>
          </a:prstGeom>
        </p:spPr>
        <p:txBody>
          <a:bodyPr vert="vert270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8000" b="1" dirty="0" smtClean="0">
                <a:solidFill>
                  <a:srgbClr val="323E1A"/>
                </a:solidFill>
                <a:effectLst>
                  <a:glow rad="127000">
                    <a:srgbClr val="C00000"/>
                  </a:glow>
                </a:effectLst>
              </a:rPr>
              <a:t>Proverbs</a:t>
            </a:r>
            <a: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</a:t>
            </a:r>
            <a:b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endParaRPr lang="en-US" sz="7500" b="1" dirty="0">
              <a:solidFill>
                <a:schemeClr val="accent3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438400"/>
            <a:ext cx="8001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dirty="0" smtClean="0">
                <a:solidFill>
                  <a:schemeClr val="bg1"/>
                </a:solidFill>
              </a:rPr>
              <a:t>Context: </a:t>
            </a:r>
            <a:br>
              <a:rPr lang="en-US" sz="3700" b="1" dirty="0" smtClean="0">
                <a:solidFill>
                  <a:schemeClr val="bg1"/>
                </a:solidFill>
              </a:rPr>
            </a:br>
            <a:r>
              <a:rPr lang="en-US" sz="3700" b="1" dirty="0" smtClean="0">
                <a:solidFill>
                  <a:schemeClr val="bg1"/>
                </a:solidFill>
              </a:rPr>
              <a:t>Jesus is coming again!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dirty="0" smtClean="0">
                <a:solidFill>
                  <a:schemeClr val="bg1"/>
                </a:solidFill>
              </a:rPr>
              <a:t>Through parables and instructions He told His disciples to watch, wait, and be diligently prepared for His return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dirty="0" smtClean="0">
                <a:solidFill>
                  <a:schemeClr val="bg1"/>
                </a:solidFill>
              </a:rPr>
              <a:t>Judgment for those who are not</a:t>
            </a:r>
            <a:endParaRPr lang="en-US" sz="3700" b="1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991099" y="1600200"/>
            <a:ext cx="4110859" cy="1344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Matthew</a:t>
            </a:r>
            <a:b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25:31-46</a:t>
            </a:r>
            <a:endParaRPr lang="en-US" sz="8000" b="1" dirty="0">
              <a:solidFill>
                <a:schemeClr val="bg1"/>
              </a:solidFill>
              <a:effectLst>
                <a:glow rad="127000">
                  <a:srgbClr val="C0000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586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>
            <a:noAutofit/>
          </a:bodyPr>
          <a:lstStyle/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God’s heart for  </a:t>
            </a:r>
            <a:b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the needy</a:t>
            </a:r>
            <a:endParaRPr lang="en-US" sz="80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09800"/>
            <a:ext cx="609600" cy="4648200"/>
          </a:xfrm>
          <a:prstGeom prst="rect">
            <a:avLst/>
          </a:prstGeom>
        </p:spPr>
        <p:txBody>
          <a:bodyPr vert="vert270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8000" b="1" dirty="0" smtClean="0">
                <a:solidFill>
                  <a:srgbClr val="323E1A"/>
                </a:solidFill>
                <a:effectLst>
                  <a:glow rad="127000">
                    <a:srgbClr val="C00000"/>
                  </a:glow>
                </a:effectLst>
              </a:rPr>
              <a:t>Proverbs</a:t>
            </a:r>
            <a: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</a:t>
            </a:r>
            <a:b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endParaRPr lang="en-US" sz="7500" b="1" dirty="0">
              <a:solidFill>
                <a:schemeClr val="accent3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438400"/>
            <a:ext cx="80010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dirty="0" smtClean="0">
                <a:solidFill>
                  <a:schemeClr val="bg1"/>
                </a:solidFill>
              </a:rPr>
              <a:t>The poor matter</a:t>
            </a:r>
            <a:br>
              <a:rPr lang="en-US" sz="3700" b="1" dirty="0" smtClean="0">
                <a:solidFill>
                  <a:schemeClr val="bg1"/>
                </a:solidFill>
              </a:rPr>
            </a:br>
            <a:r>
              <a:rPr lang="en-US" sz="3700" b="1" dirty="0" smtClean="0">
                <a:solidFill>
                  <a:schemeClr val="bg1"/>
                </a:solidFill>
              </a:rPr>
              <a:t>greatly to the Lord!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dirty="0" smtClean="0">
                <a:solidFill>
                  <a:schemeClr val="bg1"/>
                </a:solidFill>
              </a:rPr>
              <a:t>Why the surprised reaction from those rewarded?</a:t>
            </a:r>
          </a:p>
          <a:p>
            <a:pPr lvl="1">
              <a:spcAft>
                <a:spcPts val="600"/>
              </a:spcAft>
            </a:pPr>
            <a:r>
              <a:rPr lang="en-US" sz="3700" b="1" u="sng" dirty="0" smtClean="0">
                <a:solidFill>
                  <a:schemeClr val="bg1"/>
                </a:solidFill>
              </a:rPr>
              <a:t>They were not </a:t>
            </a:r>
            <a:r>
              <a:rPr lang="en-US" sz="3700" b="1" u="sng" dirty="0">
                <a:solidFill>
                  <a:schemeClr val="bg1"/>
                </a:solidFill>
              </a:rPr>
              <a:t>intentional </a:t>
            </a:r>
            <a:r>
              <a:rPr lang="en-US" sz="3700" b="1" u="sng" dirty="0" smtClean="0">
                <a:solidFill>
                  <a:schemeClr val="bg1"/>
                </a:solidFill>
              </a:rPr>
              <a:t>acts  of righteousness to </a:t>
            </a:r>
            <a:r>
              <a:rPr lang="en-US" sz="3700" b="1" u="sng" dirty="0">
                <a:solidFill>
                  <a:schemeClr val="bg1"/>
                </a:solidFill>
              </a:rPr>
              <a:t>gain access to the kingdom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991099" y="1600200"/>
            <a:ext cx="4110859" cy="1344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Matthew</a:t>
            </a:r>
            <a:b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25:31-46</a:t>
            </a:r>
            <a:endParaRPr lang="en-US" sz="8000" b="1" dirty="0">
              <a:solidFill>
                <a:schemeClr val="bg1"/>
              </a:solidFill>
              <a:effectLst>
                <a:glow rad="127000">
                  <a:srgbClr val="C0000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611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>
            <a:noAutofit/>
          </a:bodyPr>
          <a:lstStyle/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God’s heart for  </a:t>
            </a:r>
            <a:b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the needy</a:t>
            </a:r>
            <a:endParaRPr lang="en-US" sz="80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09800"/>
            <a:ext cx="609600" cy="4648200"/>
          </a:xfrm>
          <a:prstGeom prst="rect">
            <a:avLst/>
          </a:prstGeom>
        </p:spPr>
        <p:txBody>
          <a:bodyPr vert="vert270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8000" b="1" dirty="0" smtClean="0">
                <a:solidFill>
                  <a:srgbClr val="323E1A"/>
                </a:solidFill>
                <a:effectLst>
                  <a:glow rad="127000">
                    <a:srgbClr val="C00000"/>
                  </a:glow>
                </a:effectLst>
              </a:rPr>
              <a:t>Proverbs</a:t>
            </a:r>
            <a: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</a:t>
            </a:r>
            <a:b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endParaRPr lang="en-US" sz="7500" b="1" dirty="0">
              <a:solidFill>
                <a:schemeClr val="accent3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438400"/>
            <a:ext cx="8001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dirty="0" smtClean="0">
                <a:solidFill>
                  <a:schemeClr val="bg1"/>
                </a:solidFill>
              </a:rPr>
              <a:t>Instead, they </a:t>
            </a:r>
            <a:br>
              <a:rPr lang="en-US" sz="3700" b="1" dirty="0" smtClean="0">
                <a:solidFill>
                  <a:schemeClr val="bg1"/>
                </a:solidFill>
              </a:rPr>
            </a:br>
            <a:r>
              <a:rPr lang="en-US" sz="3700" b="1" dirty="0" smtClean="0">
                <a:solidFill>
                  <a:schemeClr val="bg1"/>
                </a:solidFill>
              </a:rPr>
              <a:t>were</a:t>
            </a:r>
            <a:r>
              <a:rPr lang="en-US" sz="3700" b="1" dirty="0">
                <a:solidFill>
                  <a:schemeClr val="bg1"/>
                </a:solidFill>
              </a:rPr>
              <a:t> </a:t>
            </a:r>
            <a:r>
              <a:rPr lang="en-US" sz="3700" b="1" dirty="0" smtClean="0">
                <a:solidFill>
                  <a:schemeClr val="bg1"/>
                </a:solidFill>
              </a:rPr>
              <a:t>external behavior </a:t>
            </a:r>
            <a:r>
              <a:rPr lang="en-US" sz="3700" b="1" dirty="0">
                <a:solidFill>
                  <a:schemeClr val="bg1"/>
                </a:solidFill>
              </a:rPr>
              <a:t>(</a:t>
            </a:r>
            <a:r>
              <a:rPr lang="en-US" sz="3700" b="1" dirty="0" smtClean="0">
                <a:solidFill>
                  <a:schemeClr val="bg1"/>
                </a:solidFill>
              </a:rPr>
              <a:t>evidences) that flowed from truly being transformed by the Spirit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u="sng" dirty="0" smtClean="0">
                <a:solidFill>
                  <a:schemeClr val="bg1"/>
                </a:solidFill>
              </a:rPr>
              <a:t>Kingdom life had been </a:t>
            </a:r>
            <a:br>
              <a:rPr lang="en-US" sz="3700" b="1" u="sng" dirty="0" smtClean="0">
                <a:solidFill>
                  <a:schemeClr val="bg1"/>
                </a:solidFill>
              </a:rPr>
            </a:br>
            <a:r>
              <a:rPr lang="en-US" sz="3700" b="1" u="sng" dirty="0" smtClean="0">
                <a:solidFill>
                  <a:schemeClr val="bg1"/>
                </a:solidFill>
              </a:rPr>
              <a:t>produced in them</a:t>
            </a:r>
            <a:r>
              <a:rPr lang="en-US" sz="3700" b="1" dirty="0" smtClean="0">
                <a:solidFill>
                  <a:schemeClr val="bg1"/>
                </a:solidFill>
              </a:rPr>
              <a:t> </a:t>
            </a:r>
            <a:br>
              <a:rPr lang="en-US" sz="3700" b="1" dirty="0" smtClean="0">
                <a:solidFill>
                  <a:schemeClr val="bg1"/>
                </a:solidFill>
              </a:rPr>
            </a:br>
            <a:r>
              <a:rPr lang="en-US" sz="3700" b="1" dirty="0" smtClean="0">
                <a:solidFill>
                  <a:schemeClr val="bg1"/>
                </a:solidFill>
              </a:rPr>
              <a:t>(not merely good deeds or works)</a:t>
            </a:r>
            <a:endParaRPr lang="en-US" sz="3700" b="1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991099" y="1600200"/>
            <a:ext cx="4110859" cy="1344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Matthew</a:t>
            </a:r>
            <a:b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25:31-46</a:t>
            </a:r>
            <a:endParaRPr lang="en-US" sz="8000" b="1" dirty="0">
              <a:solidFill>
                <a:schemeClr val="bg1"/>
              </a:solidFill>
              <a:effectLst>
                <a:glow rad="127000">
                  <a:srgbClr val="C0000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415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>
            <a:noAutofit/>
          </a:bodyPr>
          <a:lstStyle/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God’s heart for  </a:t>
            </a:r>
            <a:b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the needy</a:t>
            </a:r>
            <a:endParaRPr lang="en-US" sz="80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09800"/>
            <a:ext cx="609600" cy="4648200"/>
          </a:xfrm>
          <a:prstGeom prst="rect">
            <a:avLst/>
          </a:prstGeom>
        </p:spPr>
        <p:txBody>
          <a:bodyPr vert="vert270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8000" b="1" dirty="0" smtClean="0">
                <a:solidFill>
                  <a:srgbClr val="323E1A"/>
                </a:solidFill>
                <a:effectLst>
                  <a:glow rad="127000">
                    <a:srgbClr val="C00000"/>
                  </a:glow>
                </a:effectLst>
              </a:rPr>
              <a:t>Proverbs</a:t>
            </a:r>
            <a: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</a:t>
            </a:r>
            <a:b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endParaRPr lang="en-US" sz="7500" b="1" dirty="0">
              <a:solidFill>
                <a:schemeClr val="accent3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438400"/>
            <a:ext cx="8001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700" b="1" dirty="0" smtClean="0">
                <a:solidFill>
                  <a:schemeClr val="bg1"/>
                </a:solidFill>
              </a:rPr>
              <a:t>Why the surprised </a:t>
            </a:r>
            <a:br>
              <a:rPr lang="en-US" sz="3700" b="1" dirty="0" smtClean="0">
                <a:solidFill>
                  <a:schemeClr val="bg1"/>
                </a:solidFill>
              </a:rPr>
            </a:br>
            <a:r>
              <a:rPr lang="en-US" sz="3700" b="1" dirty="0" smtClean="0">
                <a:solidFill>
                  <a:schemeClr val="bg1"/>
                </a:solidFill>
              </a:rPr>
              <a:t>reaction from those told to depart?</a:t>
            </a:r>
          </a:p>
          <a:p>
            <a:pPr marL="571500" indent="-5715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u="sng" dirty="0" smtClean="0">
                <a:solidFill>
                  <a:schemeClr val="bg1"/>
                </a:solidFill>
              </a:rPr>
              <a:t>They thought they were ‘okay’</a:t>
            </a:r>
          </a:p>
          <a:p>
            <a:pPr marL="571500" indent="-5715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700" b="1" u="sng" dirty="0" smtClean="0">
                <a:solidFill>
                  <a:schemeClr val="bg1"/>
                </a:solidFill>
              </a:rPr>
              <a:t>They did not know the Lord’s heart and what matters to Him </a:t>
            </a:r>
          </a:p>
          <a:p>
            <a:pPr marL="571500" indent="-571500"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3600" b="1" dirty="0">
                <a:solidFill>
                  <a:schemeClr val="bg1"/>
                </a:solidFill>
              </a:rPr>
              <a:t>N</a:t>
            </a:r>
            <a:r>
              <a:rPr lang="en-US" sz="3600" b="1" dirty="0" smtClean="0">
                <a:solidFill>
                  <a:schemeClr val="bg1"/>
                </a:solidFill>
              </a:rPr>
              <a:t>o transformation life in them evidenced by it coming through them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991099" y="1600200"/>
            <a:ext cx="4110859" cy="1344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Matthew</a:t>
            </a:r>
            <a:b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25:31-46</a:t>
            </a:r>
            <a:endParaRPr lang="en-US" sz="8000" b="1" dirty="0">
              <a:solidFill>
                <a:schemeClr val="bg1"/>
              </a:solidFill>
              <a:effectLst>
                <a:glow rad="127000">
                  <a:srgbClr val="C0000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52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7772400" cy="1470025"/>
          </a:xfrm>
        </p:spPr>
        <p:txBody>
          <a:bodyPr>
            <a:noAutofit/>
          </a:bodyPr>
          <a:lstStyle/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God’s heart for  </a:t>
            </a:r>
            <a:b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chemeClr val="accent1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the needy</a:t>
            </a:r>
            <a:endParaRPr lang="en-US" sz="8000" b="1" dirty="0">
              <a:solidFill>
                <a:schemeClr val="accent1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09800"/>
            <a:ext cx="609600" cy="4648200"/>
          </a:xfrm>
          <a:prstGeom prst="rect">
            <a:avLst/>
          </a:prstGeom>
        </p:spPr>
        <p:txBody>
          <a:bodyPr vert="vert270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8000" b="1" dirty="0" smtClean="0">
                <a:solidFill>
                  <a:srgbClr val="323E1A"/>
                </a:solidFill>
                <a:effectLst>
                  <a:glow rad="127000">
                    <a:srgbClr val="C00000"/>
                  </a:glow>
                </a:effectLst>
              </a:rPr>
              <a:t>Proverbs</a:t>
            </a:r>
            <a: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> </a:t>
            </a:r>
            <a:b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endParaRPr lang="en-US" sz="7500" b="1" dirty="0">
              <a:solidFill>
                <a:schemeClr val="accent3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3048000"/>
            <a:ext cx="7162800" cy="422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4000" b="1" dirty="0" smtClean="0">
                <a:solidFill>
                  <a:schemeClr val="bg1"/>
                </a:solidFill>
              </a:rPr>
              <a:t>“If </a:t>
            </a:r>
            <a:r>
              <a:rPr lang="en-US" sz="4000" b="1" dirty="0">
                <a:solidFill>
                  <a:schemeClr val="bg1"/>
                </a:solidFill>
              </a:rPr>
              <a:t>anyone </a:t>
            </a:r>
            <a:r>
              <a:rPr lang="en-US" sz="4000" b="1" dirty="0" smtClean="0">
                <a:solidFill>
                  <a:schemeClr val="bg1"/>
                </a:solidFill>
              </a:rPr>
              <a:t>has </a:t>
            </a:r>
            <a:r>
              <a:rPr lang="en-US" sz="4000" b="1" dirty="0">
                <a:solidFill>
                  <a:schemeClr val="bg1"/>
                </a:solidFill>
              </a:rPr>
              <a:t>material </a:t>
            </a:r>
            <a:r>
              <a:rPr lang="en-US" sz="4000" b="1" dirty="0" smtClean="0">
                <a:solidFill>
                  <a:schemeClr val="bg1"/>
                </a:solidFill>
              </a:rPr>
              <a:t>possessions and sees his brother </a:t>
            </a:r>
            <a:r>
              <a:rPr lang="en-US" sz="4000" b="1" dirty="0">
                <a:solidFill>
                  <a:schemeClr val="bg1"/>
                </a:solidFill>
              </a:rPr>
              <a:t>in need </a:t>
            </a:r>
            <a:r>
              <a:rPr lang="en-US" sz="4000" b="1" dirty="0" smtClean="0">
                <a:solidFill>
                  <a:schemeClr val="bg1"/>
                </a:solidFill>
              </a:rPr>
              <a:t>but has </a:t>
            </a:r>
            <a:r>
              <a:rPr lang="en-US" sz="4000" b="1" dirty="0">
                <a:solidFill>
                  <a:schemeClr val="bg1"/>
                </a:solidFill>
              </a:rPr>
              <a:t>no </a:t>
            </a:r>
            <a:r>
              <a:rPr lang="en-US" sz="4000" b="1" dirty="0" smtClean="0">
                <a:solidFill>
                  <a:schemeClr val="bg1"/>
                </a:solidFill>
              </a:rPr>
              <a:t>pity on </a:t>
            </a:r>
            <a:r>
              <a:rPr lang="en-US" sz="4000" b="1" dirty="0">
                <a:solidFill>
                  <a:schemeClr val="bg1"/>
                </a:solidFill>
              </a:rPr>
              <a:t>him, how </a:t>
            </a:r>
            <a:r>
              <a:rPr lang="en-US" sz="4000" b="1" dirty="0" smtClean="0">
                <a:solidFill>
                  <a:schemeClr val="bg1"/>
                </a:solidFill>
              </a:rPr>
              <a:t>can the </a:t>
            </a:r>
            <a:r>
              <a:rPr lang="en-US" sz="4000" b="1" dirty="0">
                <a:solidFill>
                  <a:schemeClr val="bg1"/>
                </a:solidFill>
              </a:rPr>
              <a:t>love </a:t>
            </a:r>
            <a:r>
              <a:rPr lang="en-US" sz="4000" b="1" dirty="0" smtClean="0">
                <a:solidFill>
                  <a:schemeClr val="bg1"/>
                </a:solidFill>
              </a:rPr>
              <a:t>of God be him</a:t>
            </a:r>
            <a:r>
              <a:rPr lang="en-US" sz="4000" b="1" dirty="0">
                <a:solidFill>
                  <a:schemeClr val="bg1"/>
                </a:solidFill>
              </a:rPr>
              <a:t>? </a:t>
            </a:r>
            <a:r>
              <a:rPr lang="en-US" sz="4000" b="1" dirty="0" smtClean="0">
                <a:solidFill>
                  <a:schemeClr val="bg1"/>
                </a:solidFill>
              </a:rPr>
              <a:t>Dear </a:t>
            </a:r>
            <a:r>
              <a:rPr lang="en-US" sz="4000" b="1" dirty="0">
                <a:solidFill>
                  <a:schemeClr val="bg1"/>
                </a:solidFill>
              </a:rPr>
              <a:t>children, </a:t>
            </a:r>
            <a:r>
              <a:rPr lang="en-US" sz="4000" b="1" dirty="0" smtClean="0">
                <a:solidFill>
                  <a:schemeClr val="bg1"/>
                </a:solidFill>
              </a:rPr>
              <a:t>let </a:t>
            </a:r>
            <a:r>
              <a:rPr lang="en-US" sz="4000" b="1" dirty="0">
                <a:solidFill>
                  <a:schemeClr val="bg1"/>
                </a:solidFill>
              </a:rPr>
              <a:t>us </a:t>
            </a:r>
            <a:r>
              <a:rPr lang="en-US" sz="4000" b="1" dirty="0" smtClean="0">
                <a:solidFill>
                  <a:schemeClr val="bg1"/>
                </a:solidFill>
              </a:rPr>
              <a:t>not love with </a:t>
            </a:r>
            <a:r>
              <a:rPr lang="en-US" sz="4000" b="1" dirty="0">
                <a:solidFill>
                  <a:schemeClr val="bg1"/>
                </a:solidFill>
              </a:rPr>
              <a:t>words or </a:t>
            </a:r>
            <a:r>
              <a:rPr lang="en-US" sz="4000" b="1" dirty="0" smtClean="0">
                <a:solidFill>
                  <a:schemeClr val="bg1"/>
                </a:solidFill>
              </a:rPr>
              <a:t>tongue but </a:t>
            </a:r>
            <a:r>
              <a:rPr lang="en-US" sz="4000" b="1" dirty="0">
                <a:solidFill>
                  <a:schemeClr val="bg1"/>
                </a:solidFill>
              </a:rPr>
              <a:t>with </a:t>
            </a:r>
            <a:r>
              <a:rPr lang="en-US" sz="4000" b="1" dirty="0" smtClean="0">
                <a:solidFill>
                  <a:schemeClr val="bg1"/>
                </a:solidFill>
              </a:rPr>
              <a:t>actions </a:t>
            </a:r>
            <a:r>
              <a:rPr lang="en-US" sz="4000" b="1" dirty="0">
                <a:solidFill>
                  <a:schemeClr val="bg1"/>
                </a:solidFill>
              </a:rPr>
              <a:t>and in truth</a:t>
            </a:r>
            <a:r>
              <a:rPr lang="en-US" sz="4000" b="1" dirty="0" smtClean="0">
                <a:solidFill>
                  <a:schemeClr val="bg1"/>
                </a:solidFill>
              </a:rPr>
              <a:t>.”</a:t>
            </a:r>
            <a:r>
              <a:rPr lang="en-US" sz="3700" b="1" dirty="0" smtClean="0">
                <a:solidFill>
                  <a:schemeClr val="bg1"/>
                </a:solidFill>
              </a:rPr>
              <a:t/>
            </a:r>
            <a:br>
              <a:rPr lang="en-US" sz="3700" b="1" dirty="0" smtClean="0">
                <a:solidFill>
                  <a:schemeClr val="bg1"/>
                </a:solidFill>
              </a:rPr>
            </a:b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991099" y="1600200"/>
            <a:ext cx="4110859" cy="1344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sz="8000" b="1" dirty="0" smtClean="0">
                <a:solidFill>
                  <a:srgbClr val="602E04"/>
                </a:solidFill>
                <a:effectLst>
                  <a:glow rad="127000">
                    <a:srgbClr val="C00000"/>
                  </a:glow>
                </a:effectLst>
              </a:rPr>
              <a:t>Matthew</a:t>
            </a:r>
            <a:br>
              <a:rPr lang="en-US" sz="8000" b="1" dirty="0" smtClean="0">
                <a:solidFill>
                  <a:srgbClr val="602E04"/>
                </a:solidFill>
                <a:effectLst>
                  <a:glow rad="127000">
                    <a:srgbClr val="C00000"/>
                  </a:glow>
                </a:effectLst>
              </a:rPr>
            </a:br>
            <a:r>
              <a:rPr lang="en-US" sz="8000" b="1" dirty="0" smtClean="0">
                <a:solidFill>
                  <a:srgbClr val="602E04"/>
                </a:solidFill>
                <a:effectLst>
                  <a:glow rad="127000">
                    <a:srgbClr val="C00000"/>
                  </a:glow>
                </a:effectLst>
              </a:rPr>
              <a:t>25:31-46</a:t>
            </a:r>
            <a:endParaRPr lang="en-US" sz="8000" b="1" dirty="0">
              <a:solidFill>
                <a:srgbClr val="602E04"/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66800" y="2784537"/>
            <a:ext cx="609600" cy="3235263"/>
          </a:xfrm>
          <a:prstGeom prst="rect">
            <a:avLst/>
          </a:prstGeom>
        </p:spPr>
        <p:txBody>
          <a:bodyPr vert="vert270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7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1 John</a:t>
            </a:r>
            <a:r>
              <a:rPr lang="en-US" sz="75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 </a:t>
            </a:r>
            <a: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  <a:t/>
            </a:r>
            <a:br>
              <a:rPr lang="en-US" sz="7500" b="1" dirty="0" smtClean="0">
                <a:solidFill>
                  <a:schemeClr val="accent3">
                    <a:lumMod val="50000"/>
                  </a:schemeClr>
                </a:solidFill>
                <a:effectLst>
                  <a:glow rad="127000">
                    <a:srgbClr val="C00000"/>
                  </a:glow>
                </a:effectLst>
              </a:rPr>
            </a:br>
            <a:endParaRPr lang="en-US" sz="7500" b="1" dirty="0">
              <a:solidFill>
                <a:schemeClr val="accent3">
                  <a:lumMod val="50000"/>
                </a:schemeClr>
              </a:solidFill>
              <a:effectLst>
                <a:glow rad="127000">
                  <a:srgbClr val="C00000"/>
                </a:glow>
              </a:effectLst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066800" y="2112231"/>
            <a:ext cx="3733800" cy="1344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C00000"/>
                  </a:glow>
                </a:effectLst>
              </a:rPr>
              <a:t>2:14-18</a:t>
            </a:r>
            <a:endParaRPr lang="en-US" sz="8000" b="1" dirty="0">
              <a:solidFill>
                <a:schemeClr val="bg1"/>
              </a:solidFill>
              <a:effectLst>
                <a:glow rad="127000">
                  <a:srgbClr val="C00000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335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169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God’s heart for    the needy</vt:lpstr>
      <vt:lpstr>God’s heart for    the needy</vt:lpstr>
      <vt:lpstr>God’s heart for    the needy</vt:lpstr>
      <vt:lpstr>God’s heart for    the needy</vt:lpstr>
      <vt:lpstr>God’s heart for    the needy</vt:lpstr>
      <vt:lpstr>God’s heart for    the needy</vt:lpstr>
      <vt:lpstr>God’s heart for    the needy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Heart for    the Needy</dc:title>
  <dc:creator>Shawn McCracken</dc:creator>
  <cp:lastModifiedBy>Shawn</cp:lastModifiedBy>
  <cp:revision>20</cp:revision>
  <dcterms:created xsi:type="dcterms:W3CDTF">2014-10-20T17:04:13Z</dcterms:created>
  <dcterms:modified xsi:type="dcterms:W3CDTF">2018-04-07T02:04:32Z</dcterms:modified>
</cp:coreProperties>
</file>