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7" r:id="rId3"/>
    <p:sldId id="259" r:id="rId4"/>
    <p:sldId id="262" r:id="rId5"/>
    <p:sldId id="272" r:id="rId6"/>
    <p:sldId id="275" r:id="rId7"/>
    <p:sldId id="278" r:id="rId8"/>
    <p:sldId id="285" r:id="rId9"/>
    <p:sldId id="280" r:id="rId10"/>
    <p:sldId id="276" r:id="rId11"/>
    <p:sldId id="281" r:id="rId12"/>
    <p:sldId id="274" r:id="rId13"/>
    <p:sldId id="273" r:id="rId14"/>
    <p:sldId id="286" r:id="rId15"/>
    <p:sldId id="271" r:id="rId16"/>
    <p:sldId id="282" r:id="rId17"/>
    <p:sldId id="284" r:id="rId18"/>
    <p:sldId id="283" r:id="rId19"/>
    <p:sldId id="279"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A1A1"/>
    <a:srgbClr val="3E1716"/>
    <a:srgbClr val="501D1C"/>
    <a:srgbClr val="632523"/>
    <a:srgbClr val="A6846A"/>
    <a:srgbClr val="A3886D"/>
    <a:srgbClr val="7D664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5A8B38-51CF-45FD-B050-8FEADF4C4FE6}"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115364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A8B38-51CF-45FD-B050-8FEADF4C4FE6}"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114136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A8B38-51CF-45FD-B050-8FEADF4C4FE6}"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94723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A8B38-51CF-45FD-B050-8FEADF4C4FE6}"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1539306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A8B38-51CF-45FD-B050-8FEADF4C4FE6}"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111348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A8B38-51CF-45FD-B050-8FEADF4C4FE6}"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357968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5A8B38-51CF-45FD-B050-8FEADF4C4FE6}" type="datetimeFigureOut">
              <a:rPr lang="en-US" smtClean="0"/>
              <a:t>9/6/2015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5801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A8B38-51CF-45FD-B050-8FEADF4C4FE6}" type="datetimeFigureOut">
              <a:rPr lang="en-US" smtClean="0"/>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202761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A8B38-51CF-45FD-B050-8FEADF4C4FE6}" type="datetimeFigureOut">
              <a:rPr lang="en-US" smtClean="0"/>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201047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8B38-51CF-45FD-B050-8FEADF4C4FE6}"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58846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8B38-51CF-45FD-B050-8FEADF4C4FE6}"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C7FC1-535D-42AC-9CB1-A2F98EF702B3}" type="slidenum">
              <a:rPr lang="en-US" smtClean="0"/>
              <a:t>‹#›</a:t>
            </a:fld>
            <a:endParaRPr lang="en-US"/>
          </a:p>
        </p:txBody>
      </p:sp>
    </p:spTree>
    <p:extLst>
      <p:ext uri="{BB962C8B-B14F-4D97-AF65-F5344CB8AC3E}">
        <p14:creationId xmlns:p14="http://schemas.microsoft.com/office/powerpoint/2010/main" val="95942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E171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A8B38-51CF-45FD-B050-8FEADF4C4FE6}" type="datetimeFigureOut">
              <a:rPr lang="en-US" smtClean="0"/>
              <a:t>9/6/2015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C7FC1-535D-42AC-9CB1-A2F98EF702B3}" type="slidenum">
              <a:rPr lang="en-US" smtClean="0"/>
              <a:t>‹#›</a:t>
            </a:fld>
            <a:endParaRPr lang="en-US"/>
          </a:p>
        </p:txBody>
      </p:sp>
    </p:spTree>
    <p:extLst>
      <p:ext uri="{BB962C8B-B14F-4D97-AF65-F5344CB8AC3E}">
        <p14:creationId xmlns:p14="http://schemas.microsoft.com/office/powerpoint/2010/main" val="1117230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578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940982"/>
          </a:xfrm>
        </p:spPr>
        <p:txBody>
          <a:bodyPr>
            <a:noAutofit/>
          </a:bodyPr>
          <a:lstStyle/>
          <a:p>
            <a:pPr>
              <a:buFontTx/>
              <a:buChar char="-"/>
            </a:pPr>
            <a:r>
              <a:rPr lang="en-US" sz="2800" dirty="0" smtClean="0">
                <a:solidFill>
                  <a:schemeClr val="bg1">
                    <a:lumMod val="85000"/>
                  </a:schemeClr>
                </a:solidFill>
                <a:effectLst>
                  <a:outerShdw blurRad="38100" dist="38100" dir="2700000" algn="tl">
                    <a:srgbClr val="000000">
                      <a:alpha val="43137"/>
                    </a:srgbClr>
                  </a:outerShdw>
                </a:effectLst>
              </a:rPr>
              <a:t>Brain communicates with itself by sending chemicals out from one neuron (nerve cell) to another</a:t>
            </a:r>
          </a:p>
          <a:p>
            <a:pPr>
              <a:buFontTx/>
              <a:buChar char="-"/>
            </a:pPr>
            <a:r>
              <a:rPr lang="en-US" sz="2800" dirty="0" smtClean="0">
                <a:solidFill>
                  <a:schemeClr val="bg1">
                    <a:lumMod val="85000"/>
                  </a:schemeClr>
                </a:solidFill>
                <a:effectLst>
                  <a:outerShdw blurRad="38100" dist="38100" dir="2700000" algn="tl">
                    <a:srgbClr val="000000">
                      <a:alpha val="43137"/>
                    </a:srgbClr>
                  </a:outerShdw>
                </a:effectLst>
              </a:rPr>
              <a:t>These chemicals are called </a:t>
            </a:r>
            <a:br>
              <a:rPr lang="en-US" sz="2800" dirty="0" smtClean="0">
                <a:solidFill>
                  <a:schemeClr val="bg1">
                    <a:lumMod val="85000"/>
                  </a:schemeClr>
                </a:solidFill>
                <a:effectLst>
                  <a:outerShdw blurRad="38100" dist="38100" dir="2700000" algn="tl">
                    <a:srgbClr val="000000">
                      <a:alpha val="43137"/>
                    </a:srgbClr>
                  </a:outerShdw>
                </a:effectLst>
              </a:rPr>
            </a:br>
            <a:r>
              <a:rPr lang="en-US" sz="2800" dirty="0" smtClean="0">
                <a:solidFill>
                  <a:schemeClr val="bg1">
                    <a:lumMod val="85000"/>
                  </a:schemeClr>
                </a:solidFill>
                <a:effectLst>
                  <a:outerShdw blurRad="38100" dist="38100" dir="2700000" algn="tl">
                    <a:srgbClr val="000000">
                      <a:alpha val="43137"/>
                    </a:srgbClr>
                  </a:outerShdw>
                </a:effectLst>
              </a:rPr>
              <a:t>‘neuro-transmitters’</a:t>
            </a:r>
          </a:p>
          <a:p>
            <a:pPr>
              <a:buFontTx/>
              <a:buChar char="-"/>
            </a:pPr>
            <a:r>
              <a:rPr lang="en-US" sz="2800" dirty="0" smtClean="0">
                <a:solidFill>
                  <a:schemeClr val="bg1">
                    <a:lumMod val="85000"/>
                  </a:schemeClr>
                </a:solidFill>
                <a:effectLst>
                  <a:outerShdw blurRad="38100" dist="38100" dir="2700000" algn="tl">
                    <a:srgbClr val="000000">
                      <a:alpha val="43137"/>
                    </a:srgbClr>
                  </a:outerShdw>
                </a:effectLst>
              </a:rPr>
              <a:t>All feelings and emotions are </a:t>
            </a:r>
            <a:br>
              <a:rPr lang="en-US" sz="2800" dirty="0" smtClean="0">
                <a:solidFill>
                  <a:schemeClr val="bg1">
                    <a:lumMod val="85000"/>
                  </a:schemeClr>
                </a:solidFill>
                <a:effectLst>
                  <a:outerShdw blurRad="38100" dist="38100" dir="2700000" algn="tl">
                    <a:srgbClr val="000000">
                      <a:alpha val="43137"/>
                    </a:srgbClr>
                  </a:outerShdw>
                </a:effectLst>
              </a:rPr>
            </a:br>
            <a:r>
              <a:rPr lang="en-US" sz="2800" dirty="0" smtClean="0">
                <a:solidFill>
                  <a:schemeClr val="bg1">
                    <a:lumMod val="85000"/>
                  </a:schemeClr>
                </a:solidFill>
                <a:effectLst>
                  <a:outerShdw blurRad="38100" dist="38100" dir="2700000" algn="tl">
                    <a:srgbClr val="000000">
                      <a:alpha val="43137"/>
                    </a:srgbClr>
                  </a:outerShdw>
                </a:effectLst>
              </a:rPr>
              <a:t>communicated this way.</a:t>
            </a:r>
          </a:p>
          <a:p>
            <a:pPr>
              <a:buFontTx/>
              <a:buChar char="-"/>
            </a:pPr>
            <a:r>
              <a:rPr lang="en-US" sz="2800" dirty="0" smtClean="0">
                <a:solidFill>
                  <a:schemeClr val="bg1">
                    <a:lumMod val="85000"/>
                  </a:schemeClr>
                </a:solidFill>
                <a:effectLst>
                  <a:outerShdw blurRad="38100" dist="38100" dir="2700000" algn="tl">
                    <a:srgbClr val="000000">
                      <a:alpha val="43137"/>
                    </a:srgbClr>
                  </a:outerShdw>
                </a:effectLst>
              </a:rPr>
              <a:t>The space between neurons are </a:t>
            </a:r>
            <a:br>
              <a:rPr lang="en-US" sz="2800" dirty="0" smtClean="0">
                <a:solidFill>
                  <a:schemeClr val="bg1">
                    <a:lumMod val="85000"/>
                  </a:schemeClr>
                </a:solidFill>
                <a:effectLst>
                  <a:outerShdw blurRad="38100" dist="38100" dir="2700000" algn="tl">
                    <a:srgbClr val="000000">
                      <a:alpha val="43137"/>
                    </a:srgbClr>
                  </a:outerShdw>
                </a:effectLst>
              </a:rPr>
            </a:br>
            <a:r>
              <a:rPr lang="en-US" sz="2800" dirty="0" smtClean="0">
                <a:solidFill>
                  <a:schemeClr val="bg1">
                    <a:lumMod val="85000"/>
                  </a:schemeClr>
                </a:solidFill>
                <a:effectLst>
                  <a:outerShdw blurRad="38100" dist="38100" dir="2700000" algn="tl">
                    <a:srgbClr val="000000">
                      <a:alpha val="43137"/>
                    </a:srgbClr>
                  </a:outerShdw>
                </a:effectLst>
              </a:rPr>
              <a:t>called ‘Synapses’</a:t>
            </a:r>
          </a:p>
          <a:p>
            <a:pPr>
              <a:buFontTx/>
              <a:buChar char="-"/>
            </a:pPr>
            <a:r>
              <a:rPr lang="en-US" sz="2800" dirty="0" smtClean="0">
                <a:solidFill>
                  <a:schemeClr val="bg1">
                    <a:lumMod val="85000"/>
                  </a:schemeClr>
                </a:solidFill>
                <a:effectLst>
                  <a:outerShdw blurRad="38100" dist="38100" dir="2700000" algn="tl">
                    <a:srgbClr val="000000">
                      <a:alpha val="43137"/>
                    </a:srgbClr>
                  </a:outerShdw>
                </a:effectLst>
              </a:rPr>
              <a:t>Neurons have receptors that only receive</a:t>
            </a:r>
            <a:br>
              <a:rPr lang="en-US" sz="2800" dirty="0" smtClean="0">
                <a:solidFill>
                  <a:schemeClr val="bg1">
                    <a:lumMod val="85000"/>
                  </a:schemeClr>
                </a:solidFill>
                <a:effectLst>
                  <a:outerShdw blurRad="38100" dist="38100" dir="2700000" algn="tl">
                    <a:srgbClr val="000000">
                      <a:alpha val="43137"/>
                    </a:srgbClr>
                  </a:outerShdw>
                </a:effectLst>
              </a:rPr>
            </a:br>
            <a:r>
              <a:rPr lang="en-US" sz="2800" dirty="0" smtClean="0">
                <a:solidFill>
                  <a:schemeClr val="bg1">
                    <a:lumMod val="85000"/>
                  </a:schemeClr>
                </a:solidFill>
                <a:effectLst>
                  <a:outerShdw blurRad="38100" dist="38100" dir="2700000" algn="tl">
                    <a:srgbClr val="000000">
                      <a:alpha val="43137"/>
                    </a:srgbClr>
                  </a:outerShdw>
                </a:effectLst>
              </a:rPr>
              <a:t>certain neuro-transmitters from other neurons</a:t>
            </a:r>
          </a:p>
          <a:p>
            <a:pPr>
              <a:buFontTx/>
              <a:buChar char="-"/>
            </a:pPr>
            <a:r>
              <a:rPr lang="en-US" sz="2800" dirty="0" smtClean="0">
                <a:solidFill>
                  <a:schemeClr val="bg1">
                    <a:lumMod val="85000"/>
                  </a:schemeClr>
                </a:solidFill>
                <a:effectLst>
                  <a:outerShdw blurRad="38100" dist="38100" dir="2700000" algn="tl">
                    <a:srgbClr val="000000">
                      <a:alpha val="43137"/>
                    </a:srgbClr>
                  </a:outerShdw>
                </a:effectLst>
              </a:rPr>
              <a:t>When they don’t work right – mental </a:t>
            </a:r>
            <a:r>
              <a:rPr lang="en-US" sz="2800" dirty="0">
                <a:solidFill>
                  <a:schemeClr val="bg1">
                    <a:lumMod val="85000"/>
                  </a:schemeClr>
                </a:solidFill>
                <a:effectLst>
                  <a:outerShdw blurRad="38100" dist="38100" dir="2700000" algn="tl">
                    <a:srgbClr val="000000">
                      <a:alpha val="43137"/>
                    </a:srgbClr>
                  </a:outerShdw>
                </a:effectLst>
              </a:rPr>
              <a:t>d</a:t>
            </a:r>
            <a:r>
              <a:rPr lang="en-US" sz="2800" dirty="0" smtClean="0">
                <a:solidFill>
                  <a:schemeClr val="bg1">
                    <a:lumMod val="85000"/>
                  </a:schemeClr>
                </a:solidFill>
                <a:effectLst>
                  <a:outerShdw blurRad="38100" dist="38100" dir="2700000" algn="tl">
                    <a:srgbClr val="000000">
                      <a:alpha val="43137"/>
                    </a:srgbClr>
                  </a:outerShdw>
                </a:effectLst>
              </a:rPr>
              <a:t>isorders result </a:t>
            </a:r>
          </a:p>
          <a:p>
            <a:pPr>
              <a:buFontTx/>
              <a:buChar char="-"/>
            </a:pPr>
            <a:endParaRPr lang="en-US" sz="28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8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400" dirty="0">
              <a:solidFill>
                <a:schemeClr val="bg1">
                  <a:lumMod val="7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657600" y="76200"/>
            <a:ext cx="55392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The Chemistry </a:t>
            </a:r>
            <a:br>
              <a:rPr lang="en-US" sz="4200" b="1" dirty="0" smtClean="0">
                <a:solidFill>
                  <a:schemeClr val="bg1">
                    <a:lumMod val="85000"/>
                  </a:schemeClr>
                </a:solidFill>
                <a:effectLst>
                  <a:outerShdw blurRad="50800" dist="50800" dir="5400000" algn="ctr" rotWithShape="0">
                    <a:schemeClr val="tx1"/>
                  </a:outerShdw>
                </a:effectLst>
              </a:rPr>
            </a:br>
            <a:r>
              <a:rPr lang="en-US" sz="4200" b="1" dirty="0" smtClean="0">
                <a:solidFill>
                  <a:schemeClr val="bg1">
                    <a:lumMod val="85000"/>
                  </a:schemeClr>
                </a:solidFill>
                <a:effectLst>
                  <a:outerShdw blurRad="50800" dist="50800" dir="5400000" algn="ctr" rotWithShape="0">
                    <a:schemeClr val="tx1"/>
                  </a:outerShdw>
                </a:effectLst>
              </a:rPr>
              <a:t>of the Brain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800" y="1905000"/>
            <a:ext cx="2819400" cy="2819400"/>
          </a:xfrm>
          <a:prstGeom prst="rect">
            <a:avLst/>
          </a:prstGeom>
        </p:spPr>
      </p:pic>
      <p:sp>
        <p:nvSpPr>
          <p:cNvPr id="7" name="TextBox 6"/>
          <p:cNvSpPr txBox="1"/>
          <p:nvPr/>
        </p:nvSpPr>
        <p:spPr>
          <a:xfrm>
            <a:off x="1828800" y="1729650"/>
            <a:ext cx="5486400" cy="3170099"/>
          </a:xfrm>
          <a:prstGeom prst="rect">
            <a:avLst/>
          </a:prstGeom>
          <a:solidFill>
            <a:schemeClr val="accent2">
              <a:lumMod val="75000"/>
            </a:schemeClr>
          </a:solidFill>
          <a:ln w="38100">
            <a:solidFill>
              <a:schemeClr val="tx1">
                <a:lumMod val="65000"/>
                <a:lumOff val="35000"/>
              </a:schemeClr>
            </a:solidFill>
          </a:ln>
        </p:spPr>
        <p:txBody>
          <a:bodyPr wrap="square" rtlCol="0">
            <a:spAutoFit/>
          </a:bodyPr>
          <a:lstStyle/>
          <a:p>
            <a:pPr algn="ctr"/>
            <a:r>
              <a:rPr lang="en-US" sz="4000" b="1" dirty="0" smtClean="0">
                <a:solidFill>
                  <a:schemeClr val="bg1">
                    <a:lumMod val="85000"/>
                  </a:schemeClr>
                </a:solidFill>
                <a:effectLst>
                  <a:outerShdw blurRad="38100" dist="38100" dir="2700000" algn="tl">
                    <a:srgbClr val="000000"/>
                  </a:outerShdw>
                </a:effectLst>
              </a:rPr>
              <a:t>Antidepressant medications seek to address this chemical imbalance that cause the mental disorder</a:t>
            </a:r>
            <a:endParaRPr lang="en-US" sz="4000" dirty="0">
              <a:solidFill>
                <a:schemeClr val="bg1">
                  <a:lumMod val="85000"/>
                </a:schemeClr>
              </a:solidFill>
            </a:endParaRPr>
          </a:p>
        </p:txBody>
      </p:sp>
    </p:spTree>
    <p:extLst>
      <p:ext uri="{BB962C8B-B14F-4D97-AF65-F5344CB8AC3E}">
        <p14:creationId xmlns:p14="http://schemas.microsoft.com/office/powerpoint/2010/main" val="37075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30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436782"/>
          </a:xfrm>
        </p:spPr>
        <p:txBody>
          <a:bodyPr>
            <a:noAutofit/>
          </a:bodyPr>
          <a:lstStyle/>
          <a:p>
            <a:pPr marL="0" indent="0">
              <a:buNone/>
            </a:pPr>
            <a:r>
              <a:rPr lang="en-US" sz="2800" b="1" dirty="0" smtClean="0">
                <a:solidFill>
                  <a:schemeClr val="bg1"/>
                </a:solidFill>
                <a:effectLst>
                  <a:outerShdw blurRad="38100" dist="38100" dir="2700000" algn="tl">
                    <a:srgbClr val="000000">
                      <a:alpha val="43137"/>
                    </a:srgbClr>
                  </a:outerShdw>
                </a:effectLst>
              </a:rPr>
              <a:t>Genetic</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Research supports depression can be handed down generationally in our DNA (genes)</a:t>
            </a:r>
          </a:p>
          <a:p>
            <a:pPr marL="0" indent="0">
              <a:buNone/>
            </a:pPr>
            <a:r>
              <a:rPr lang="en-US" sz="2800" b="1" dirty="0" smtClean="0">
                <a:solidFill>
                  <a:schemeClr val="bg1"/>
                </a:solidFill>
                <a:effectLst>
                  <a:outerShdw blurRad="38100" dist="38100" dir="2700000" algn="tl">
                    <a:srgbClr val="000000">
                      <a:alpha val="43137"/>
                    </a:srgbClr>
                  </a:outerShdw>
                </a:effectLst>
              </a:rPr>
              <a:t>Chemical</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Chemical imbalances in the brain</a:t>
            </a:r>
          </a:p>
          <a:p>
            <a:pPr marL="0" indent="0">
              <a:buNone/>
            </a:pPr>
            <a:r>
              <a:rPr lang="en-US" sz="2800" b="1" dirty="0" smtClean="0">
                <a:solidFill>
                  <a:schemeClr val="bg1"/>
                </a:solidFill>
                <a:effectLst>
                  <a:outerShdw blurRad="38100" dist="38100" dir="2700000" algn="tl">
                    <a:srgbClr val="000000">
                      <a:alpha val="43137"/>
                    </a:srgbClr>
                  </a:outerShdw>
                </a:effectLst>
              </a:rPr>
              <a:t>Environment - Social</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Stresses and trauma from our surrounding environment</a:t>
            </a:r>
          </a:p>
          <a:p>
            <a:pPr marL="0" indent="0">
              <a:buNone/>
            </a:pPr>
            <a:r>
              <a:rPr lang="en-US" sz="2800" b="1" dirty="0" smtClean="0">
                <a:solidFill>
                  <a:schemeClr val="bg1"/>
                </a:solidFill>
                <a:effectLst>
                  <a:outerShdw blurRad="38100" dist="38100" dir="2700000" algn="tl">
                    <a:srgbClr val="000000">
                      <a:alpha val="43137"/>
                    </a:srgbClr>
                  </a:outerShdw>
                </a:effectLst>
              </a:rPr>
              <a:t>Cognitive</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Mental abuse and or wrong thinking</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Cognitive Behavioral </a:t>
            </a:r>
            <a:r>
              <a:rPr lang="en-US" sz="2400" dirty="0" smtClean="0">
                <a:solidFill>
                  <a:schemeClr val="bg1">
                    <a:lumMod val="85000"/>
                  </a:schemeClr>
                </a:solidFill>
                <a:effectLst>
                  <a:outerShdw blurRad="38100" dist="38100" dir="2700000" algn="tl">
                    <a:srgbClr val="000000">
                      <a:alpha val="43137"/>
                    </a:srgbClr>
                  </a:outerShdw>
                </a:effectLst>
              </a:rPr>
              <a:t>Therapy</a:t>
            </a:r>
          </a:p>
          <a:p>
            <a:pPr marL="0" indent="0">
              <a:buNone/>
            </a:pPr>
            <a:r>
              <a:rPr lang="en-US" sz="2800" b="1" dirty="0" smtClean="0">
                <a:solidFill>
                  <a:schemeClr val="bg1"/>
                </a:solidFill>
                <a:effectLst>
                  <a:outerShdw blurRad="38100" dist="38100" dir="2700000" algn="tl">
                    <a:srgbClr val="000000">
                      <a:alpha val="43137"/>
                    </a:srgbClr>
                  </a:outerShdw>
                </a:effectLst>
              </a:rPr>
              <a:t>Spiritual</a:t>
            </a:r>
            <a:endParaRPr lang="en-US" sz="2800" b="1" dirty="0">
              <a:solidFill>
                <a:schemeClr val="bg1"/>
              </a:solidFill>
              <a:effectLst>
                <a:outerShdw blurRad="38100" dist="38100" dir="2700000" algn="tl">
                  <a:srgbClr val="000000">
                    <a:alpha val="43137"/>
                  </a:srgbClr>
                </a:outerShdw>
              </a:effectLst>
            </a:endParaRP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Oppression and possession</a:t>
            </a:r>
            <a:endParaRPr lang="en-US" sz="24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8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8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400" dirty="0">
              <a:solidFill>
                <a:schemeClr val="bg1">
                  <a:lumMod val="7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657600" y="76200"/>
            <a:ext cx="55392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Causes of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TextBox 4"/>
          <p:cNvSpPr txBox="1"/>
          <p:nvPr/>
        </p:nvSpPr>
        <p:spPr>
          <a:xfrm>
            <a:off x="3009900" y="2895600"/>
            <a:ext cx="3124200" cy="1200329"/>
          </a:xfrm>
          <a:prstGeom prst="rect">
            <a:avLst/>
          </a:prstGeom>
          <a:solidFill>
            <a:schemeClr val="accent2">
              <a:lumMod val="75000"/>
            </a:schemeClr>
          </a:solidFill>
          <a:ln w="38100">
            <a:solidFill>
              <a:schemeClr val="tx1">
                <a:lumMod val="65000"/>
                <a:lumOff val="35000"/>
              </a:schemeClr>
            </a:solidFill>
          </a:ln>
        </p:spPr>
        <p:txBody>
          <a:bodyPr wrap="square" rtlCol="0">
            <a:spAutoFit/>
          </a:bodyPr>
          <a:lstStyle/>
          <a:p>
            <a:pPr algn="ctr"/>
            <a:r>
              <a:rPr lang="en-US" sz="7200" b="1" dirty="0" smtClean="0">
                <a:solidFill>
                  <a:schemeClr val="bg1">
                    <a:lumMod val="85000"/>
                  </a:schemeClr>
                </a:solidFill>
                <a:effectLst>
                  <a:outerShdw blurRad="38100" dist="38100" dir="2700000" algn="tl">
                    <a:srgbClr val="000000"/>
                  </a:outerShdw>
                </a:effectLst>
              </a:rPr>
              <a:t>Stress!</a:t>
            </a:r>
            <a:endParaRPr lang="en-US" sz="7200" dirty="0">
              <a:solidFill>
                <a:schemeClr val="bg1">
                  <a:lumMod val="85000"/>
                </a:schemeClr>
              </a:solidFill>
            </a:endParaRPr>
          </a:p>
        </p:txBody>
      </p:sp>
    </p:spTree>
    <p:extLst>
      <p:ext uri="{BB962C8B-B14F-4D97-AF65-F5344CB8AC3E}">
        <p14:creationId xmlns:p14="http://schemas.microsoft.com/office/powerpoint/2010/main" val="256345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circle(in)">
                                      <p:cBhvr>
                                        <p:cTn id="3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334000"/>
          </a:xfrm>
        </p:spPr>
        <p:txBody>
          <a:bodyPr>
            <a:noAutofit/>
          </a:bodyPr>
          <a:lstStyle/>
          <a:p>
            <a:pPr marL="0" indent="0">
              <a:buNone/>
            </a:pPr>
            <a:r>
              <a:rPr lang="en-US" sz="2800" dirty="0" smtClean="0">
                <a:solidFill>
                  <a:schemeClr val="bg1">
                    <a:lumMod val="85000"/>
                  </a:schemeClr>
                </a:solidFill>
                <a:effectLst>
                  <a:outerShdw blurRad="38100" dist="38100" dir="2700000" algn="tl">
                    <a:srgbClr val="000000">
                      <a:alpha val="43137"/>
                    </a:srgbClr>
                  </a:outerShdw>
                </a:effectLst>
              </a:rPr>
              <a:t>“Everyday </a:t>
            </a:r>
            <a:r>
              <a:rPr lang="en-US" sz="2800" dirty="0">
                <a:solidFill>
                  <a:schemeClr val="bg1">
                    <a:lumMod val="85000"/>
                  </a:schemeClr>
                </a:solidFill>
                <a:effectLst>
                  <a:outerShdw blurRad="38100" dist="38100" dir="2700000" algn="tl">
                    <a:srgbClr val="000000">
                      <a:alpha val="43137"/>
                    </a:srgbClr>
                  </a:outerShdw>
                </a:effectLst>
              </a:rPr>
              <a:t>life in 21st-century American society can be tough. The constant pressure of negotiating increasingly complex and sometimes harsh social realities takes a toll. Depression is in part a withdrawal by the weary into an inner world, an attempt to create a protective cocoon against real-world demands. Whatever personal factors contribute to an individual's depression, the broader epidemic suggests that living in disordered social conditions makes things worse</a:t>
            </a:r>
            <a:r>
              <a:rPr lang="en-US" sz="2800" dirty="0" smtClean="0">
                <a:solidFill>
                  <a:schemeClr val="bg1">
                    <a:lumMod val="85000"/>
                  </a:schemeClr>
                </a:solidFill>
                <a:effectLst>
                  <a:outerShdw blurRad="38100" dist="38100" dir="2700000" algn="tl">
                    <a:srgbClr val="000000">
                      <a:alpha val="43137"/>
                    </a:srgbClr>
                  </a:outerShdw>
                </a:effectLst>
              </a:rPr>
              <a:t>.”</a:t>
            </a:r>
            <a:br>
              <a:rPr lang="en-US" sz="2800" dirty="0" smtClean="0">
                <a:solidFill>
                  <a:schemeClr val="bg1">
                    <a:lumMod val="85000"/>
                  </a:schemeClr>
                </a:solidFill>
                <a:effectLst>
                  <a:outerShdw blurRad="38100" dist="38100" dir="2700000" algn="tl">
                    <a:srgbClr val="000000">
                      <a:alpha val="43137"/>
                    </a:srgbClr>
                  </a:outerShdw>
                </a:effectLst>
              </a:rPr>
            </a:br>
            <a:endParaRPr lang="en-US" sz="2800" dirty="0" smtClean="0">
              <a:solidFill>
                <a:schemeClr val="bg1">
                  <a:lumMod val="85000"/>
                </a:schemeClr>
              </a:solidFill>
              <a:effectLst>
                <a:outerShdw blurRad="38100" dist="38100" dir="2700000" algn="tl">
                  <a:srgbClr val="000000">
                    <a:alpha val="43137"/>
                  </a:srgbClr>
                </a:outerShdw>
              </a:effectLst>
            </a:endParaRPr>
          </a:p>
          <a:p>
            <a:pPr marL="0" indent="0">
              <a:buNone/>
            </a:pPr>
            <a:r>
              <a:rPr lang="en-US" sz="2800" dirty="0">
                <a:solidFill>
                  <a:schemeClr val="bg1">
                    <a:lumMod val="75000"/>
                  </a:schemeClr>
                </a:solidFill>
                <a:effectLst>
                  <a:outerShdw blurRad="38100" dist="38100" dir="2700000" algn="tl">
                    <a:srgbClr val="000000">
                      <a:alpha val="43137"/>
                    </a:srgbClr>
                  </a:outerShdw>
                </a:effectLst>
              </a:rPr>
              <a:t>Dr. Dan </a:t>
            </a:r>
            <a:r>
              <a:rPr lang="en-US" sz="2800" dirty="0" smtClean="0">
                <a:solidFill>
                  <a:schemeClr val="bg1">
                    <a:lumMod val="75000"/>
                  </a:schemeClr>
                </a:solidFill>
                <a:effectLst>
                  <a:outerShdw blurRad="38100" dist="38100" dir="2700000" algn="tl">
                    <a:srgbClr val="000000">
                      <a:alpha val="43137"/>
                    </a:srgbClr>
                  </a:outerShdw>
                </a:effectLst>
              </a:rPr>
              <a:t>Blazer </a:t>
            </a:r>
            <a:r>
              <a:rPr lang="en-US" sz="2400" dirty="0" smtClean="0">
                <a:solidFill>
                  <a:schemeClr val="bg1">
                    <a:lumMod val="75000"/>
                  </a:schemeClr>
                </a:solidFill>
                <a:effectLst>
                  <a:outerShdw blurRad="38100" dist="38100" dir="2700000" algn="tl">
                    <a:srgbClr val="000000">
                      <a:alpha val="43137"/>
                    </a:srgbClr>
                  </a:outerShdw>
                </a:effectLst>
              </a:rPr>
              <a:t>(Christianity Today – “The Depression Epidemic”)</a:t>
            </a:r>
            <a:endParaRPr lang="en-US" sz="2400" dirty="0">
              <a:solidFill>
                <a:schemeClr val="bg1">
                  <a:lumMod val="7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657600" y="76200"/>
            <a:ext cx="55392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Stress &amp;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54691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334000"/>
          </a:xfrm>
        </p:spPr>
        <p:txBody>
          <a:bodyPr>
            <a:noAutofit/>
          </a:bodyPr>
          <a:lstStyle/>
          <a:p>
            <a:r>
              <a:rPr lang="en-US" sz="2800" dirty="0">
                <a:solidFill>
                  <a:schemeClr val="bg1">
                    <a:lumMod val="85000"/>
                  </a:schemeClr>
                </a:solidFill>
                <a:effectLst>
                  <a:outerShdw blurRad="38100" dist="38100" dir="2700000" algn="tl">
                    <a:srgbClr val="000000">
                      <a:alpha val="43137"/>
                    </a:srgbClr>
                  </a:outerShdw>
                </a:effectLst>
              </a:rPr>
              <a:t>Death or serious illness of a friend or family member</a:t>
            </a:r>
          </a:p>
          <a:p>
            <a:r>
              <a:rPr lang="en-US" sz="2800" dirty="0">
                <a:solidFill>
                  <a:schemeClr val="bg1">
                    <a:lumMod val="85000"/>
                  </a:schemeClr>
                </a:solidFill>
                <a:effectLst>
                  <a:outerShdw blurRad="38100" dist="38100" dir="2700000" algn="tl">
                    <a:srgbClr val="000000">
                      <a:alpha val="43137"/>
                    </a:srgbClr>
                  </a:outerShdw>
                </a:effectLst>
              </a:rPr>
              <a:t>Loss of love or attention from a friend or family member</a:t>
            </a:r>
          </a:p>
          <a:p>
            <a:r>
              <a:rPr lang="en-US" sz="2800" dirty="0">
                <a:solidFill>
                  <a:schemeClr val="bg1">
                    <a:lumMod val="85000"/>
                  </a:schemeClr>
                </a:solidFill>
                <a:effectLst>
                  <a:outerShdw blurRad="38100" dist="38100" dir="2700000" algn="tl">
                    <a:srgbClr val="000000">
                      <a:alpha val="43137"/>
                    </a:srgbClr>
                  </a:outerShdw>
                </a:effectLst>
              </a:rPr>
              <a:t>Breakup of a romantic relationship</a:t>
            </a:r>
          </a:p>
          <a:p>
            <a:r>
              <a:rPr lang="en-US" sz="2800" dirty="0">
                <a:solidFill>
                  <a:schemeClr val="bg1">
                    <a:lumMod val="85000"/>
                  </a:schemeClr>
                </a:solidFill>
                <a:effectLst>
                  <a:outerShdw blurRad="38100" dist="38100" dir="2700000" algn="tl">
                    <a:srgbClr val="000000">
                      <a:alpha val="43137"/>
                    </a:srgbClr>
                  </a:outerShdw>
                </a:effectLst>
              </a:rPr>
              <a:t>Family problems, especially parents' divorce</a:t>
            </a:r>
          </a:p>
          <a:p>
            <a:r>
              <a:rPr lang="en-US" sz="2800" dirty="0">
                <a:solidFill>
                  <a:schemeClr val="bg1">
                    <a:lumMod val="85000"/>
                  </a:schemeClr>
                </a:solidFill>
                <a:effectLst>
                  <a:outerShdw blurRad="38100" dist="38100" dir="2700000" algn="tl">
                    <a:srgbClr val="000000">
                      <a:alpha val="43137"/>
                    </a:srgbClr>
                  </a:outerShdw>
                </a:effectLst>
              </a:rPr>
              <a:t>Isolation/loneliness</a:t>
            </a:r>
          </a:p>
          <a:p>
            <a:r>
              <a:rPr lang="en-US" sz="2800" dirty="0">
                <a:solidFill>
                  <a:schemeClr val="bg1">
                    <a:lumMod val="85000"/>
                  </a:schemeClr>
                </a:solidFill>
                <a:effectLst>
                  <a:outerShdw blurRad="38100" dist="38100" dir="2700000" algn="tl">
                    <a:srgbClr val="000000">
                      <a:alpha val="43137"/>
                    </a:srgbClr>
                  </a:outerShdw>
                </a:effectLst>
              </a:rPr>
              <a:t>Rejection or teasing</a:t>
            </a:r>
          </a:p>
          <a:p>
            <a:r>
              <a:rPr lang="en-US" sz="2800" dirty="0">
                <a:solidFill>
                  <a:schemeClr val="bg1">
                    <a:lumMod val="85000"/>
                  </a:schemeClr>
                </a:solidFill>
                <a:effectLst>
                  <a:outerShdw blurRad="38100" dist="38100" dir="2700000" algn="tl">
                    <a:srgbClr val="000000">
                      <a:alpha val="43137"/>
                    </a:srgbClr>
                  </a:outerShdw>
                </a:effectLst>
              </a:rPr>
              <a:t>Physical, verbal, and/or sexual abuse</a:t>
            </a:r>
          </a:p>
          <a:p>
            <a:r>
              <a:rPr lang="en-US" sz="2800" dirty="0" smtClean="0">
                <a:solidFill>
                  <a:schemeClr val="bg1">
                    <a:lumMod val="85000"/>
                  </a:schemeClr>
                </a:solidFill>
                <a:effectLst>
                  <a:outerShdw blurRad="38100" dist="38100" dir="2700000" algn="tl">
                    <a:srgbClr val="000000">
                      <a:alpha val="43137"/>
                    </a:srgbClr>
                  </a:outerShdw>
                </a:effectLst>
              </a:rPr>
              <a:t>Substance </a:t>
            </a:r>
            <a:r>
              <a:rPr lang="en-US" sz="2800" dirty="0">
                <a:solidFill>
                  <a:schemeClr val="bg1">
                    <a:lumMod val="85000"/>
                  </a:schemeClr>
                </a:solidFill>
                <a:effectLst>
                  <a:outerShdw blurRad="38100" dist="38100" dir="2700000" algn="tl">
                    <a:srgbClr val="000000">
                      <a:alpha val="43137"/>
                    </a:srgbClr>
                  </a:outerShdw>
                </a:effectLst>
              </a:rPr>
              <a:t>abuse</a:t>
            </a:r>
          </a:p>
          <a:p>
            <a:r>
              <a:rPr lang="en-US" sz="2800" dirty="0">
                <a:solidFill>
                  <a:schemeClr val="bg1">
                    <a:lumMod val="85000"/>
                  </a:schemeClr>
                </a:solidFill>
                <a:effectLst>
                  <a:outerShdw blurRad="38100" dist="38100" dir="2700000" algn="tl">
                    <a:srgbClr val="000000">
                      <a:alpha val="43137"/>
                    </a:srgbClr>
                  </a:outerShdw>
                </a:effectLst>
              </a:rPr>
              <a:t>Hospitalization, especially for a chronic illness</a:t>
            </a:r>
          </a:p>
        </p:txBody>
      </p:sp>
      <p:sp>
        <p:nvSpPr>
          <p:cNvPr id="4" name="Title 1"/>
          <p:cNvSpPr>
            <a:spLocks noGrp="1"/>
          </p:cNvSpPr>
          <p:nvPr>
            <p:ph type="title"/>
          </p:nvPr>
        </p:nvSpPr>
        <p:spPr>
          <a:xfrm>
            <a:off x="3276600" y="76200"/>
            <a:ext cx="5791200" cy="1066866"/>
          </a:xfrm>
        </p:spPr>
        <p:txBody>
          <a:bodyPr>
            <a:noAutofit/>
          </a:bodyPr>
          <a:lstStyle/>
          <a:p>
            <a:pPr>
              <a:lnSpc>
                <a:spcPct val="80000"/>
              </a:lnSpc>
            </a:pPr>
            <a:r>
              <a:rPr lang="en-US" sz="3800" b="1" dirty="0" smtClean="0">
                <a:solidFill>
                  <a:schemeClr val="bg1">
                    <a:lumMod val="85000"/>
                  </a:schemeClr>
                </a:solidFill>
                <a:effectLst>
                  <a:outerShdw blurRad="50800" dist="50800" dir="5400000" algn="ctr" rotWithShape="0">
                    <a:schemeClr val="tx1"/>
                  </a:outerShdw>
                </a:effectLst>
              </a:rPr>
              <a:t>Environmental and Cognitive Causes of Stress</a:t>
            </a:r>
            <a:endParaRPr lang="en-US" sz="38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98336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4" y="1178054"/>
            <a:ext cx="8991600" cy="5334000"/>
          </a:xfrm>
        </p:spPr>
        <p:txBody>
          <a:bodyPr>
            <a:noAutofit/>
          </a:bodyPr>
          <a:lstStyle/>
          <a:p>
            <a:r>
              <a:rPr lang="en-US" sz="2800" dirty="0" smtClean="0">
                <a:solidFill>
                  <a:schemeClr val="bg1"/>
                </a:solidFill>
                <a:effectLst>
                  <a:outerShdw blurRad="38100" dist="38100" dir="2700000" algn="tl">
                    <a:srgbClr val="000000">
                      <a:alpha val="43137"/>
                    </a:srgbClr>
                  </a:outerShdw>
                </a:effectLst>
              </a:rPr>
              <a:t>“Depression is solely a spiritual issue and a sign of spiritual weakness.  If someone is close enough to God they would not suffer from depression.”</a:t>
            </a:r>
          </a:p>
          <a:p>
            <a:pPr lvl="1"/>
            <a:r>
              <a:rPr lang="en-US" sz="2000" dirty="0" smtClean="0">
                <a:solidFill>
                  <a:schemeClr val="bg1">
                    <a:lumMod val="85000"/>
                  </a:schemeClr>
                </a:solidFill>
                <a:effectLst>
                  <a:outerShdw blurRad="38100" dist="38100" dir="2700000" algn="tl">
                    <a:srgbClr val="000000">
                      <a:alpha val="43137"/>
                    </a:srgbClr>
                  </a:outerShdw>
                </a:effectLst>
              </a:rPr>
              <a:t>Some of the most powerful men and women of God over the history of Christianity suffered from depression – Charles Spurgeon</a:t>
            </a:r>
          </a:p>
          <a:p>
            <a:r>
              <a:rPr lang="en-US" sz="2800" dirty="0" smtClean="0">
                <a:solidFill>
                  <a:schemeClr val="bg1"/>
                </a:solidFill>
                <a:effectLst>
                  <a:outerShdw blurRad="38100" dist="38100" dir="2700000" algn="tl">
                    <a:srgbClr val="000000">
                      <a:alpha val="43137"/>
                    </a:srgbClr>
                  </a:outerShdw>
                </a:effectLst>
              </a:rPr>
              <a:t>“Taking drugs to deal with depression is a lack of faith.”</a:t>
            </a:r>
          </a:p>
          <a:p>
            <a:pPr lvl="1"/>
            <a:r>
              <a:rPr lang="en-US" sz="2400" dirty="0" smtClean="0">
                <a:solidFill>
                  <a:schemeClr val="bg1">
                    <a:lumMod val="85000"/>
                  </a:schemeClr>
                </a:solidFill>
                <a:effectLst>
                  <a:outerShdw blurRad="38100" dist="38100" dir="2700000" algn="tl">
                    <a:srgbClr val="000000">
                      <a:alpha val="43137"/>
                    </a:srgbClr>
                  </a:outerShdw>
                </a:effectLst>
              </a:rPr>
              <a:t>Antidepressants can give the depressed person relief so they can deal with causes and seek long term solutions</a:t>
            </a:r>
          </a:p>
          <a:p>
            <a:r>
              <a:rPr lang="en-US" sz="2800" dirty="0" smtClean="0">
                <a:solidFill>
                  <a:schemeClr val="bg1"/>
                </a:solidFill>
                <a:effectLst>
                  <a:outerShdw blurRad="38100" dist="38100" dir="2700000" algn="tl">
                    <a:srgbClr val="000000">
                      <a:alpha val="43137"/>
                    </a:srgbClr>
                  </a:outerShdw>
                </a:effectLst>
              </a:rPr>
              <a:t>“Everybody gets down.  You just have to endure to the end and trust God.”</a:t>
            </a:r>
          </a:p>
          <a:p>
            <a:pPr lvl="1"/>
            <a:r>
              <a:rPr lang="en-US" sz="2400" dirty="0" smtClean="0">
                <a:solidFill>
                  <a:schemeClr val="bg1">
                    <a:lumMod val="85000"/>
                  </a:schemeClr>
                </a:solidFill>
                <a:effectLst>
                  <a:outerShdw blurRad="38100" dist="38100" dir="2700000" algn="tl">
                    <a:srgbClr val="000000">
                      <a:alpha val="43137"/>
                    </a:srgbClr>
                  </a:outerShdw>
                </a:effectLst>
              </a:rPr>
              <a:t>We are called to endure through trials.  Depression goes far beyond a short trial most Christians experience.</a:t>
            </a:r>
            <a:endParaRPr lang="en-US" sz="2400" dirty="0">
              <a:solidFill>
                <a:schemeClr val="bg1">
                  <a:lumMod val="7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657600" y="76200"/>
            <a:ext cx="55392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Christian Myths About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9817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2743200"/>
            <a:ext cx="72390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“Do I suffer from depression?”</a:t>
            </a:r>
            <a:endParaRPr lang="en-US" sz="4200" b="1" dirty="0">
              <a:solidFill>
                <a:schemeClr val="bg1">
                  <a:lumMod val="85000"/>
                </a:schemeClr>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155411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334000"/>
          </a:xfrm>
        </p:spPr>
        <p:txBody>
          <a:bodyPr>
            <a:noAutofit/>
          </a:bodyPr>
          <a:lstStyle/>
          <a:p>
            <a:pPr>
              <a:spcBef>
                <a:spcPts val="600"/>
              </a:spcBef>
            </a:pPr>
            <a:r>
              <a:rPr lang="en-US" sz="2400" dirty="0" smtClean="0">
                <a:solidFill>
                  <a:schemeClr val="bg1">
                    <a:lumMod val="85000"/>
                  </a:schemeClr>
                </a:solidFill>
                <a:effectLst>
                  <a:outerShdw blurRad="38100" dist="38100" dir="2700000" algn="tl">
                    <a:srgbClr val="000000">
                      <a:alpha val="43137"/>
                    </a:srgbClr>
                  </a:outerShdw>
                </a:effectLst>
              </a:rPr>
              <a:t>Persistent </a:t>
            </a:r>
            <a:r>
              <a:rPr lang="en-US" sz="2400" dirty="0">
                <a:solidFill>
                  <a:schemeClr val="bg1">
                    <a:lumMod val="85000"/>
                  </a:schemeClr>
                </a:solidFill>
                <a:effectLst>
                  <a:outerShdw blurRad="38100" dist="38100" dir="2700000" algn="tl">
                    <a:srgbClr val="000000">
                      <a:alpha val="43137"/>
                    </a:srgbClr>
                  </a:outerShdw>
                </a:effectLst>
              </a:rPr>
              <a:t>sad or anxious mood</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Anger, restlessness, irritability</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Sleeplessness, or not enough sleep</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Reduced </a:t>
            </a:r>
            <a:r>
              <a:rPr lang="en-US" sz="2400" dirty="0" smtClean="0">
                <a:solidFill>
                  <a:schemeClr val="bg1">
                    <a:lumMod val="85000"/>
                  </a:schemeClr>
                </a:solidFill>
                <a:effectLst>
                  <a:outerShdw blurRad="38100" dist="38100" dir="2700000" algn="tl">
                    <a:srgbClr val="000000">
                      <a:alpha val="43137"/>
                    </a:srgbClr>
                  </a:outerShdw>
                </a:effectLst>
              </a:rPr>
              <a:t>appetite &amp; weight </a:t>
            </a:r>
            <a:r>
              <a:rPr lang="en-US" sz="2400" dirty="0">
                <a:solidFill>
                  <a:schemeClr val="bg1">
                    <a:lumMod val="85000"/>
                  </a:schemeClr>
                </a:solidFill>
                <a:effectLst>
                  <a:outerShdw blurRad="38100" dist="38100" dir="2700000" algn="tl">
                    <a:srgbClr val="000000">
                      <a:alpha val="43137"/>
                    </a:srgbClr>
                  </a:outerShdw>
                </a:effectLst>
              </a:rPr>
              <a:t>loss, or increased appetite and weight gain</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Loss of pleasure and interest in things once enjoyed</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Persistent physical symptoms that don't respond to treatment (such as chronic pain or digestive disorders)</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Difficulty concentrating, remembering or making decisions</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Fatigue or loss of energy</a:t>
            </a:r>
          </a:p>
          <a:p>
            <a:pPr>
              <a:spcBef>
                <a:spcPts val="600"/>
              </a:spcBef>
            </a:pPr>
            <a:r>
              <a:rPr lang="en-US" sz="2400" dirty="0">
                <a:solidFill>
                  <a:schemeClr val="bg1">
                    <a:lumMod val="85000"/>
                  </a:schemeClr>
                </a:solidFill>
                <a:effectLst>
                  <a:outerShdw blurRad="38100" dist="38100" dir="2700000" algn="tl">
                    <a:srgbClr val="000000">
                      <a:alpha val="43137"/>
                    </a:srgbClr>
                  </a:outerShdw>
                </a:effectLst>
              </a:rPr>
              <a:t>Feeling guilty, hopeless or worthless</a:t>
            </a:r>
          </a:p>
          <a:p>
            <a:pPr>
              <a:spcBef>
                <a:spcPts val="600"/>
              </a:spcBef>
            </a:pPr>
            <a:r>
              <a:rPr lang="en-US" sz="2400" dirty="0" smtClean="0">
                <a:solidFill>
                  <a:schemeClr val="bg1">
                    <a:lumMod val="85000"/>
                  </a:schemeClr>
                </a:solidFill>
                <a:effectLst>
                  <a:outerShdw blurRad="38100" dist="38100" dir="2700000" algn="tl">
                    <a:srgbClr val="000000">
                      <a:alpha val="43137"/>
                    </a:srgbClr>
                  </a:outerShdw>
                </a:effectLst>
              </a:rPr>
              <a:t>Thoughts </a:t>
            </a:r>
            <a:r>
              <a:rPr lang="en-US" sz="2400" dirty="0">
                <a:solidFill>
                  <a:schemeClr val="bg1">
                    <a:lumMod val="85000"/>
                  </a:schemeClr>
                </a:solidFill>
                <a:effectLst>
                  <a:outerShdw blurRad="38100" dist="38100" dir="2700000" algn="tl">
                    <a:srgbClr val="000000">
                      <a:alpha val="43137"/>
                    </a:srgbClr>
                  </a:outerShdw>
                </a:effectLst>
              </a:rPr>
              <a:t>of suicide or </a:t>
            </a:r>
            <a:r>
              <a:rPr lang="en-US" sz="2400" dirty="0" smtClean="0">
                <a:solidFill>
                  <a:schemeClr val="bg1">
                    <a:lumMod val="85000"/>
                  </a:schemeClr>
                </a:solidFill>
                <a:effectLst>
                  <a:outerShdw blurRad="38100" dist="38100" dir="2700000" algn="tl">
                    <a:srgbClr val="000000">
                      <a:alpha val="43137"/>
                    </a:srgbClr>
                  </a:outerShdw>
                </a:effectLst>
              </a:rPr>
              <a:t>death</a:t>
            </a:r>
            <a:endParaRPr lang="en-US" sz="2400" b="1" dirty="0" smtClean="0">
              <a:solidFill>
                <a:schemeClr val="bg1">
                  <a:lumMod val="85000"/>
                </a:schemeClr>
              </a:solidFill>
              <a:effectLst>
                <a:outerShdw blurRad="38100" dist="38100" dir="2700000" algn="tl">
                  <a:srgbClr val="000000"/>
                </a:outerShdw>
              </a:effectLst>
            </a:endParaRPr>
          </a:p>
        </p:txBody>
      </p:sp>
      <p:sp>
        <p:nvSpPr>
          <p:cNvPr id="4" name="Title 1"/>
          <p:cNvSpPr>
            <a:spLocks noGrp="1"/>
          </p:cNvSpPr>
          <p:nvPr>
            <p:ph type="title"/>
          </p:nvPr>
        </p:nvSpPr>
        <p:spPr>
          <a:xfrm>
            <a:off x="3581401" y="76200"/>
            <a:ext cx="51816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Signs of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TextBox 4"/>
          <p:cNvSpPr txBox="1"/>
          <p:nvPr/>
        </p:nvSpPr>
        <p:spPr>
          <a:xfrm>
            <a:off x="3048001" y="2514600"/>
            <a:ext cx="3124200" cy="2308324"/>
          </a:xfrm>
          <a:prstGeom prst="rect">
            <a:avLst/>
          </a:prstGeom>
          <a:solidFill>
            <a:schemeClr val="accent2">
              <a:lumMod val="75000"/>
            </a:schemeClr>
          </a:solidFill>
          <a:ln w="38100">
            <a:solidFill>
              <a:schemeClr val="tx1">
                <a:lumMod val="65000"/>
                <a:lumOff val="35000"/>
              </a:schemeClr>
            </a:solidFill>
          </a:ln>
        </p:spPr>
        <p:txBody>
          <a:bodyPr wrap="square" rtlCol="0">
            <a:spAutoFit/>
          </a:bodyPr>
          <a:lstStyle/>
          <a:p>
            <a:pPr algn="ctr"/>
            <a:r>
              <a:rPr lang="en-US" sz="7200" b="1" dirty="0" smtClean="0">
                <a:solidFill>
                  <a:schemeClr val="bg1">
                    <a:lumMod val="85000"/>
                  </a:schemeClr>
                </a:solidFill>
                <a:effectLst>
                  <a:outerShdw blurRad="38100" dist="38100" dir="2700000" algn="tl">
                    <a:srgbClr val="000000"/>
                  </a:outerShdw>
                </a:effectLst>
              </a:rPr>
              <a:t>No Hope</a:t>
            </a:r>
            <a:endParaRPr lang="en-US" sz="7200" dirty="0">
              <a:solidFill>
                <a:schemeClr val="bg1">
                  <a:lumMod val="85000"/>
                </a:schemeClr>
              </a:solidFill>
            </a:endParaRPr>
          </a:p>
        </p:txBody>
      </p:sp>
    </p:spTree>
    <p:extLst>
      <p:ext uri="{BB962C8B-B14F-4D97-AF65-F5344CB8AC3E}">
        <p14:creationId xmlns:p14="http://schemas.microsoft.com/office/powerpoint/2010/main" val="251947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circle(in)">
                                      <p:cBhvr>
                                        <p:cTn id="5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2743200"/>
            <a:ext cx="72390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“Where do I go from here?”</a:t>
            </a:r>
            <a:endParaRPr lang="en-US" sz="4200" b="1" dirty="0">
              <a:solidFill>
                <a:schemeClr val="bg1">
                  <a:lumMod val="85000"/>
                </a:schemeClr>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147857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334000"/>
          </a:xfrm>
        </p:spPr>
        <p:txBody>
          <a:bodyPr>
            <a:noAutofit/>
          </a:bodyPr>
          <a:lstStyle/>
          <a:p>
            <a:pPr>
              <a:spcBef>
                <a:spcPts val="1800"/>
              </a:spcBef>
            </a:pPr>
            <a:r>
              <a:rPr lang="en-US" sz="3600" b="1" dirty="0" smtClean="0">
                <a:solidFill>
                  <a:schemeClr val="bg1">
                    <a:lumMod val="85000"/>
                  </a:schemeClr>
                </a:solidFill>
                <a:effectLst>
                  <a:outerShdw blurRad="38100" dist="38100" dir="2700000" algn="tl">
                    <a:srgbClr val="000000">
                      <a:alpha val="43137"/>
                    </a:srgbClr>
                  </a:outerShdw>
                </a:effectLst>
              </a:rPr>
              <a:t>Acknowledge</a:t>
            </a:r>
          </a:p>
          <a:p>
            <a:pPr lvl="1">
              <a:spcBef>
                <a:spcPts val="1800"/>
              </a:spcBef>
            </a:pPr>
            <a:r>
              <a:rPr lang="en-US" dirty="0" smtClean="0">
                <a:solidFill>
                  <a:schemeClr val="bg1">
                    <a:lumMod val="85000"/>
                  </a:schemeClr>
                </a:solidFill>
                <a:effectLst>
                  <a:outerShdw blurRad="38100" dist="38100" dir="2700000" algn="tl">
                    <a:srgbClr val="000000">
                      <a:alpha val="43137"/>
                    </a:srgbClr>
                  </a:outerShdw>
                </a:effectLst>
              </a:rPr>
              <a:t>To yourself, to God and to others you trust</a:t>
            </a:r>
          </a:p>
          <a:p>
            <a:pPr>
              <a:spcBef>
                <a:spcPts val="1800"/>
              </a:spcBef>
            </a:pPr>
            <a:r>
              <a:rPr lang="en-US" sz="3600" b="1" dirty="0" smtClean="0">
                <a:solidFill>
                  <a:schemeClr val="bg1">
                    <a:lumMod val="85000"/>
                  </a:schemeClr>
                </a:solidFill>
                <a:effectLst>
                  <a:outerShdw blurRad="38100" dist="38100" dir="2700000" algn="tl">
                    <a:srgbClr val="000000">
                      <a:alpha val="43137"/>
                    </a:srgbClr>
                  </a:outerShdw>
                </a:effectLst>
              </a:rPr>
              <a:t>Seek Help</a:t>
            </a:r>
          </a:p>
          <a:p>
            <a:pPr lvl="1">
              <a:spcBef>
                <a:spcPts val="1800"/>
              </a:spcBef>
            </a:pPr>
            <a:r>
              <a:rPr lang="en-US" dirty="0" smtClean="0">
                <a:solidFill>
                  <a:schemeClr val="bg1">
                    <a:lumMod val="85000"/>
                  </a:schemeClr>
                </a:solidFill>
                <a:effectLst>
                  <a:outerShdw blurRad="38100" dist="38100" dir="2700000" algn="tl">
                    <a:srgbClr val="000000">
                      <a:alpha val="43137"/>
                    </a:srgbClr>
                  </a:outerShdw>
                </a:effectLst>
              </a:rPr>
              <a:t>From trusted, knowledgeable friends and professionals</a:t>
            </a:r>
          </a:p>
          <a:p>
            <a:pPr lvl="1">
              <a:spcBef>
                <a:spcPts val="1800"/>
              </a:spcBef>
            </a:pPr>
            <a:r>
              <a:rPr lang="en-US" dirty="0" smtClean="0">
                <a:solidFill>
                  <a:schemeClr val="bg1">
                    <a:lumMod val="85000"/>
                  </a:schemeClr>
                </a:solidFill>
                <a:effectLst>
                  <a:outerShdw blurRad="38100" dist="38100" dir="2700000" algn="tl">
                    <a:srgbClr val="000000">
                      <a:alpha val="43137"/>
                    </a:srgbClr>
                  </a:outerShdw>
                </a:effectLst>
              </a:rPr>
              <a:t>Important for correct diagnosis of the cause, determination of a treatment plan</a:t>
            </a:r>
          </a:p>
          <a:p>
            <a:pPr>
              <a:spcBef>
                <a:spcPts val="1800"/>
              </a:spcBef>
            </a:pPr>
            <a:r>
              <a:rPr lang="en-US" sz="3600" b="1" dirty="0" smtClean="0">
                <a:solidFill>
                  <a:schemeClr val="bg1">
                    <a:lumMod val="85000"/>
                  </a:schemeClr>
                </a:solidFill>
                <a:effectLst>
                  <a:outerShdw blurRad="38100" dist="38100" dir="2700000" algn="tl">
                    <a:srgbClr val="000000">
                      <a:alpha val="43137"/>
                    </a:srgbClr>
                  </a:outerShdw>
                </a:effectLst>
              </a:rPr>
              <a:t>Hold onto Truth</a:t>
            </a:r>
          </a:p>
          <a:p>
            <a:pPr lvl="1">
              <a:spcBef>
                <a:spcPts val="1800"/>
              </a:spcBef>
            </a:pPr>
            <a:r>
              <a:rPr lang="en-US" dirty="0" smtClean="0">
                <a:solidFill>
                  <a:schemeClr val="bg1">
                    <a:lumMod val="85000"/>
                  </a:schemeClr>
                </a:solidFill>
                <a:effectLst>
                  <a:outerShdw blurRad="38100" dist="38100" dir="2700000" algn="tl">
                    <a:srgbClr val="000000">
                      <a:alpha val="43137"/>
                    </a:srgbClr>
                  </a:outerShdw>
                </a:effectLst>
              </a:rPr>
              <a:t>Hope comes from truth</a:t>
            </a:r>
          </a:p>
          <a:p>
            <a:pPr>
              <a:spcBef>
                <a:spcPts val="600"/>
              </a:spcBef>
            </a:pPr>
            <a:endParaRPr lang="en-US" sz="2400" b="1" dirty="0" smtClean="0">
              <a:solidFill>
                <a:schemeClr val="bg1">
                  <a:lumMod val="85000"/>
                </a:schemeClr>
              </a:solidFill>
              <a:effectLst>
                <a:outerShdw blurRad="38100" dist="38100" dir="2700000" algn="tl">
                  <a:srgbClr val="000000"/>
                </a:outerShdw>
              </a:effectLst>
            </a:endParaRPr>
          </a:p>
        </p:txBody>
      </p:sp>
      <p:sp>
        <p:nvSpPr>
          <p:cNvPr id="4" name="Title 1"/>
          <p:cNvSpPr>
            <a:spLocks noGrp="1"/>
          </p:cNvSpPr>
          <p:nvPr>
            <p:ph type="title"/>
          </p:nvPr>
        </p:nvSpPr>
        <p:spPr>
          <a:xfrm>
            <a:off x="3581401" y="76200"/>
            <a:ext cx="51816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Dealing with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404896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66"/>
            <a:ext cx="8839200" cy="5334000"/>
          </a:xfrm>
        </p:spPr>
        <p:txBody>
          <a:bodyPr>
            <a:noAutofit/>
          </a:bodyPr>
          <a:lstStyle/>
          <a:p>
            <a:pPr marL="0" lvl="0" indent="0">
              <a:buNone/>
            </a:pPr>
            <a:r>
              <a:rPr lang="en-US" sz="2800" b="1" dirty="0">
                <a:solidFill>
                  <a:schemeClr val="bg1"/>
                </a:solidFill>
                <a:effectLst>
                  <a:outerShdw blurRad="38100" dist="38100" dir="2700000" algn="tl">
                    <a:srgbClr val="000000">
                      <a:alpha val="43137"/>
                    </a:srgbClr>
                  </a:outerShdw>
                </a:effectLst>
              </a:rPr>
              <a:t>Psalm </a:t>
            </a:r>
            <a:r>
              <a:rPr lang="en-US" sz="2800" b="1" dirty="0" smtClean="0">
                <a:solidFill>
                  <a:schemeClr val="bg1"/>
                </a:solidFill>
                <a:effectLst>
                  <a:outerShdw blurRad="38100" dist="38100" dir="2700000" algn="tl">
                    <a:srgbClr val="000000">
                      <a:alpha val="43137"/>
                    </a:srgbClr>
                  </a:outerShdw>
                </a:effectLst>
              </a:rPr>
              <a:t>34:18 </a:t>
            </a:r>
            <a:r>
              <a:rPr lang="en-US" sz="2800" b="1" dirty="0">
                <a:solidFill>
                  <a:schemeClr val="bg1">
                    <a:lumMod val="75000"/>
                  </a:schemeClr>
                </a:solidFill>
                <a:effectLst>
                  <a:outerShdw blurRad="38100" dist="38100" dir="2700000" algn="tl">
                    <a:srgbClr val="000000">
                      <a:alpha val="43137"/>
                    </a:srgbClr>
                  </a:outerShdw>
                </a:effectLst>
              </a:rPr>
              <a:t>– </a:t>
            </a:r>
            <a:r>
              <a:rPr lang="en-US" sz="2800" b="1" dirty="0" smtClean="0">
                <a:solidFill>
                  <a:schemeClr val="bg1">
                    <a:lumMod val="85000"/>
                  </a:schemeClr>
                </a:solidFill>
                <a:effectLst>
                  <a:outerShdw blurRad="38100" dist="38100" dir="2700000" algn="tl">
                    <a:srgbClr val="000000">
                      <a:alpha val="43137"/>
                    </a:srgbClr>
                  </a:outerShdw>
                </a:effectLst>
              </a:rPr>
              <a:t>The </a:t>
            </a:r>
            <a:r>
              <a:rPr lang="en-US" sz="2800" b="1" cap="small" dirty="0">
                <a:solidFill>
                  <a:schemeClr val="bg1">
                    <a:lumMod val="85000"/>
                  </a:schemeClr>
                </a:solidFill>
                <a:effectLst>
                  <a:outerShdw blurRad="38100" dist="38100" dir="2700000" algn="tl">
                    <a:srgbClr val="000000">
                      <a:alpha val="43137"/>
                    </a:srgbClr>
                  </a:outerShdw>
                </a:effectLst>
              </a:rPr>
              <a:t>Lord</a:t>
            </a:r>
            <a:r>
              <a:rPr lang="en-US" sz="2800" b="1" dirty="0">
                <a:solidFill>
                  <a:schemeClr val="bg1">
                    <a:lumMod val="85000"/>
                  </a:schemeClr>
                </a:solidFill>
                <a:effectLst>
                  <a:outerShdw blurRad="38100" dist="38100" dir="2700000" algn="tl">
                    <a:srgbClr val="000000">
                      <a:alpha val="43137"/>
                    </a:srgbClr>
                  </a:outerShdw>
                </a:effectLst>
              </a:rPr>
              <a:t> is close to the </a:t>
            </a:r>
            <a:r>
              <a:rPr lang="en-US" sz="2800" b="1" dirty="0" smtClean="0">
                <a:solidFill>
                  <a:schemeClr val="bg1">
                    <a:lumMod val="85000"/>
                  </a:schemeClr>
                </a:solidFill>
                <a:effectLst>
                  <a:outerShdw blurRad="38100" dist="38100" dir="2700000" algn="tl">
                    <a:srgbClr val="000000">
                      <a:alpha val="43137"/>
                    </a:srgbClr>
                  </a:outerShdw>
                </a:effectLst>
              </a:rPr>
              <a:t>brokenhearted and </a:t>
            </a:r>
            <a:r>
              <a:rPr lang="en-US" sz="2800" b="1" dirty="0">
                <a:solidFill>
                  <a:schemeClr val="bg1">
                    <a:lumMod val="85000"/>
                  </a:schemeClr>
                </a:solidFill>
                <a:effectLst>
                  <a:outerShdw blurRad="38100" dist="38100" dir="2700000" algn="tl">
                    <a:srgbClr val="000000">
                      <a:alpha val="43137"/>
                    </a:srgbClr>
                  </a:outerShdw>
                </a:effectLst>
              </a:rPr>
              <a:t>saves those who are crushed in spirit</a:t>
            </a:r>
            <a:r>
              <a:rPr lang="en-US" sz="2800" b="1" dirty="0" smtClean="0">
                <a:solidFill>
                  <a:schemeClr val="bg1">
                    <a:lumMod val="85000"/>
                  </a:schemeClr>
                </a:solidFill>
                <a:effectLst>
                  <a:outerShdw blurRad="38100" dist="38100" dir="2700000" algn="tl">
                    <a:srgbClr val="000000">
                      <a:alpha val="43137"/>
                    </a:srgbClr>
                  </a:outerShdw>
                </a:effectLst>
              </a:rPr>
              <a:t>.</a:t>
            </a:r>
            <a:br>
              <a:rPr lang="en-US" sz="2800" b="1" dirty="0" smtClean="0">
                <a:solidFill>
                  <a:schemeClr val="bg1">
                    <a:lumMod val="85000"/>
                  </a:schemeClr>
                </a:solidFill>
                <a:effectLst>
                  <a:outerShdw blurRad="38100" dist="38100" dir="2700000" algn="tl">
                    <a:srgbClr val="000000">
                      <a:alpha val="43137"/>
                    </a:srgbClr>
                  </a:outerShdw>
                </a:effectLst>
              </a:rPr>
            </a:br>
            <a:endParaRPr lang="en-US" sz="2800" b="1" dirty="0" smtClean="0">
              <a:solidFill>
                <a:schemeClr val="bg1">
                  <a:lumMod val="85000"/>
                </a:schemeClr>
              </a:solidFill>
              <a:effectLst>
                <a:outerShdw blurRad="38100" dist="38100" dir="2700000" algn="tl">
                  <a:srgbClr val="000000">
                    <a:alpha val="43137"/>
                  </a:srgbClr>
                </a:outerShdw>
              </a:effectLst>
            </a:endParaRPr>
          </a:p>
          <a:p>
            <a:pPr marL="0" lvl="0" indent="0">
              <a:buNone/>
            </a:pPr>
            <a:r>
              <a:rPr lang="en-US" sz="2800" b="1" dirty="0" smtClean="0">
                <a:solidFill>
                  <a:schemeClr val="bg1"/>
                </a:solidFill>
                <a:effectLst>
                  <a:outerShdw blurRad="38100" dist="38100" dir="2700000" algn="tl">
                    <a:srgbClr val="000000">
                      <a:alpha val="43137"/>
                    </a:srgbClr>
                  </a:outerShdw>
                </a:effectLst>
              </a:rPr>
              <a:t>Jeremiah 29:11-12 </a:t>
            </a:r>
            <a:r>
              <a:rPr lang="en-US" sz="2800" b="1" dirty="0" smtClean="0">
                <a:solidFill>
                  <a:schemeClr val="bg1">
                    <a:lumMod val="85000"/>
                  </a:schemeClr>
                </a:solidFill>
                <a:effectLst>
                  <a:outerShdw blurRad="38100" dist="38100" dir="2700000" algn="tl">
                    <a:srgbClr val="000000">
                      <a:alpha val="43137"/>
                    </a:srgbClr>
                  </a:outerShdw>
                </a:effectLst>
              </a:rPr>
              <a:t>– “For </a:t>
            </a:r>
            <a:r>
              <a:rPr lang="en-US" sz="2800" b="1" dirty="0">
                <a:solidFill>
                  <a:schemeClr val="bg1">
                    <a:lumMod val="85000"/>
                  </a:schemeClr>
                </a:solidFill>
                <a:effectLst>
                  <a:outerShdw blurRad="38100" dist="38100" dir="2700000" algn="tl">
                    <a:srgbClr val="000000">
                      <a:alpha val="43137"/>
                    </a:srgbClr>
                  </a:outerShdw>
                </a:effectLst>
              </a:rPr>
              <a:t>I know the plans I have for you,” declares the </a:t>
            </a:r>
            <a:r>
              <a:rPr lang="en-US" sz="2800" b="1" cap="small" dirty="0">
                <a:solidFill>
                  <a:schemeClr val="bg1">
                    <a:lumMod val="85000"/>
                  </a:schemeClr>
                </a:solidFill>
                <a:effectLst>
                  <a:outerShdw blurRad="38100" dist="38100" dir="2700000" algn="tl">
                    <a:srgbClr val="000000">
                      <a:alpha val="43137"/>
                    </a:srgbClr>
                  </a:outerShdw>
                </a:effectLst>
              </a:rPr>
              <a:t>Lord</a:t>
            </a:r>
            <a:r>
              <a:rPr lang="en-US" sz="2800" b="1" dirty="0">
                <a:solidFill>
                  <a:schemeClr val="bg1">
                    <a:lumMod val="85000"/>
                  </a:schemeClr>
                </a:solidFill>
                <a:effectLst>
                  <a:outerShdw blurRad="38100" dist="38100" dir="2700000" algn="tl">
                    <a:srgbClr val="000000">
                      <a:alpha val="43137"/>
                    </a:srgbClr>
                  </a:outerShdw>
                </a:effectLst>
              </a:rPr>
              <a:t>, “plans to prosper you and not to harm you, plans to give you hope and a future</a:t>
            </a:r>
            <a:r>
              <a:rPr lang="en-US" sz="2800" b="1" dirty="0" smtClean="0">
                <a:solidFill>
                  <a:schemeClr val="bg1">
                    <a:lumMod val="85000"/>
                  </a:schemeClr>
                </a:solidFill>
                <a:effectLst>
                  <a:outerShdw blurRad="38100" dist="38100" dir="2700000" algn="tl">
                    <a:srgbClr val="000000">
                      <a:alpha val="43137"/>
                    </a:srgbClr>
                  </a:outerShdw>
                </a:effectLst>
              </a:rPr>
              <a:t>.”</a:t>
            </a:r>
          </a:p>
          <a:p>
            <a:pPr marL="0" lvl="0" indent="0">
              <a:buNone/>
            </a:pPr>
            <a:endParaRPr lang="en-US" sz="2800" b="1" dirty="0">
              <a:solidFill>
                <a:schemeClr val="bg1">
                  <a:lumMod val="85000"/>
                </a:schemeClr>
              </a:solidFill>
              <a:effectLst>
                <a:outerShdw blurRad="38100" dist="38100" dir="2700000" algn="tl">
                  <a:srgbClr val="000000">
                    <a:alpha val="43137"/>
                  </a:srgbClr>
                </a:outerShdw>
              </a:effectLst>
            </a:endParaRPr>
          </a:p>
          <a:p>
            <a:pPr marL="0" lvl="0" indent="0" algn="ctr">
              <a:buNone/>
            </a:pPr>
            <a:r>
              <a:rPr lang="en-US" b="1" dirty="0" smtClean="0">
                <a:solidFill>
                  <a:schemeClr val="bg1"/>
                </a:solidFill>
                <a:effectLst>
                  <a:outerShdw blurRad="38100" dist="38100" dir="2700000" algn="tl">
                    <a:srgbClr val="000000">
                      <a:alpha val="43137"/>
                    </a:srgbClr>
                  </a:outerShdw>
                </a:effectLst>
              </a:rPr>
              <a:t>The word of God and the truth it contains is one of the most powerful tools to combating the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hopelessness of depression.</a:t>
            </a:r>
          </a:p>
          <a:p>
            <a:pPr marL="0" lvl="0" indent="0">
              <a:buNone/>
            </a:pPr>
            <a:r>
              <a:rPr lang="en-US" sz="2800" b="1" dirty="0" smtClean="0">
                <a:solidFill>
                  <a:schemeClr val="bg1">
                    <a:lumMod val="85000"/>
                  </a:schemeClr>
                </a:solidFill>
                <a:effectLst>
                  <a:outerShdw blurRad="38100" dist="38100" dir="2700000" algn="tl">
                    <a:srgbClr val="000000">
                      <a:alpha val="43137"/>
                    </a:srgbClr>
                  </a:outerShdw>
                </a:effectLst>
              </a:rPr>
              <a:t> </a:t>
            </a:r>
            <a:endParaRPr lang="en-US" sz="2800" b="1" dirty="0">
              <a:solidFill>
                <a:schemeClr val="bg1">
                  <a:lumMod val="85000"/>
                </a:schemeClr>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itle 1"/>
          <p:cNvSpPr>
            <a:spLocks noGrp="1"/>
          </p:cNvSpPr>
          <p:nvPr>
            <p:ph type="title"/>
          </p:nvPr>
        </p:nvSpPr>
        <p:spPr>
          <a:xfrm>
            <a:off x="3352800" y="76200"/>
            <a:ext cx="5562601"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God Gives Hope</a:t>
            </a:r>
            <a:endParaRPr lang="en-US" sz="4200" b="1" dirty="0">
              <a:solidFill>
                <a:schemeClr val="bg1">
                  <a:lumMod val="85000"/>
                </a:schemeClr>
              </a:solidFill>
              <a:effectLst>
                <a:outerShdw blurRad="50800" dist="50800" dir="5400000" algn="ctr" rotWithShape="0">
                  <a:schemeClr val="tx1"/>
                </a:outerShdw>
              </a:effectLst>
            </a:endParaRPr>
          </a:p>
        </p:txBody>
      </p:sp>
      <p:sp>
        <p:nvSpPr>
          <p:cNvPr id="6" name="TextBox 5"/>
          <p:cNvSpPr txBox="1"/>
          <p:nvPr/>
        </p:nvSpPr>
        <p:spPr>
          <a:xfrm>
            <a:off x="3009900" y="2895600"/>
            <a:ext cx="3124200" cy="1200329"/>
          </a:xfrm>
          <a:prstGeom prst="rect">
            <a:avLst/>
          </a:prstGeom>
          <a:solidFill>
            <a:schemeClr val="accent2">
              <a:lumMod val="75000"/>
            </a:schemeClr>
          </a:solidFill>
          <a:ln w="38100">
            <a:solidFill>
              <a:schemeClr val="tx1">
                <a:lumMod val="65000"/>
                <a:lumOff val="35000"/>
              </a:schemeClr>
            </a:solidFill>
          </a:ln>
        </p:spPr>
        <p:txBody>
          <a:bodyPr wrap="square" rtlCol="0">
            <a:spAutoFit/>
          </a:bodyPr>
          <a:lstStyle/>
          <a:p>
            <a:pPr algn="ctr"/>
            <a:r>
              <a:rPr lang="en-US" sz="7200" b="1" dirty="0" smtClean="0">
                <a:solidFill>
                  <a:schemeClr val="bg1">
                    <a:lumMod val="85000"/>
                  </a:schemeClr>
                </a:solidFill>
                <a:effectLst>
                  <a:outerShdw blurRad="38100" dist="38100" dir="2700000" algn="tl">
                    <a:srgbClr val="000000"/>
                  </a:outerShdw>
                </a:effectLst>
              </a:rPr>
              <a:t>Hope!</a:t>
            </a:r>
            <a:endParaRPr lang="en-US" sz="7200" dirty="0">
              <a:solidFill>
                <a:schemeClr val="bg1">
                  <a:lumMod val="85000"/>
                </a:schemeClr>
              </a:solidFill>
            </a:endParaRPr>
          </a:p>
        </p:txBody>
      </p:sp>
    </p:spTree>
    <p:extLst>
      <p:ext uri="{BB962C8B-B14F-4D97-AF65-F5344CB8AC3E}">
        <p14:creationId xmlns:p14="http://schemas.microsoft.com/office/powerpoint/2010/main" val="300253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898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97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5638734"/>
          </a:xfrm>
        </p:spPr>
        <p:txBody>
          <a:bodyPr>
            <a:normAutofit fontScale="85000" lnSpcReduction="20000"/>
          </a:bodyPr>
          <a:lstStyle/>
          <a:p>
            <a:r>
              <a:rPr lang="en-US" b="1" dirty="0">
                <a:solidFill>
                  <a:schemeClr val="bg1">
                    <a:lumMod val="65000"/>
                  </a:schemeClr>
                </a:solidFill>
                <a:effectLst>
                  <a:outerShdw blurRad="38100" dist="38100" dir="2700000" algn="tl">
                    <a:srgbClr val="000000">
                      <a:alpha val="43137"/>
                    </a:srgbClr>
                  </a:outerShdw>
                </a:effectLst>
              </a:rPr>
              <a:t>Depression afflicts 20% of the population of the United </a:t>
            </a:r>
            <a:r>
              <a:rPr lang="en-US" b="1" dirty="0" smtClean="0">
                <a:solidFill>
                  <a:schemeClr val="bg1">
                    <a:lumMod val="65000"/>
                  </a:schemeClr>
                </a:solidFill>
                <a:effectLst>
                  <a:outerShdw blurRad="38100" dist="38100" dir="2700000" algn="tl">
                    <a:srgbClr val="000000">
                      <a:alpha val="43137"/>
                    </a:srgbClr>
                  </a:outerShdw>
                </a:effectLst>
              </a:rPr>
              <a:t>States.</a:t>
            </a:r>
            <a:endParaRPr lang="en-US" sz="2400" b="1" dirty="0">
              <a:solidFill>
                <a:schemeClr val="bg1">
                  <a:lumMod val="65000"/>
                </a:schemeClr>
              </a:solidFill>
              <a:effectLst>
                <a:outerShdw blurRad="38100" dist="38100" dir="2700000" algn="tl">
                  <a:srgbClr val="000000">
                    <a:alpha val="43137"/>
                  </a:srgbClr>
                </a:outerShdw>
              </a:effectLst>
            </a:endParaRPr>
          </a:p>
          <a:p>
            <a:r>
              <a:rPr lang="en-US" b="1" dirty="0">
                <a:solidFill>
                  <a:schemeClr val="bg1">
                    <a:lumMod val="65000"/>
                  </a:schemeClr>
                </a:solidFill>
                <a:effectLst>
                  <a:outerShdw blurRad="38100" dist="38100" dir="2700000" algn="tl">
                    <a:srgbClr val="000000">
                      <a:alpha val="43137"/>
                    </a:srgbClr>
                  </a:outerShdw>
                </a:effectLst>
              </a:rPr>
              <a:t>15% of Americans are taking antidepressant </a:t>
            </a:r>
            <a:r>
              <a:rPr lang="en-US" b="1" dirty="0" smtClean="0">
                <a:solidFill>
                  <a:schemeClr val="bg1">
                    <a:lumMod val="65000"/>
                  </a:schemeClr>
                </a:solidFill>
                <a:effectLst>
                  <a:outerShdw blurRad="38100" dist="38100" dir="2700000" algn="tl">
                    <a:srgbClr val="000000">
                      <a:alpha val="43137"/>
                    </a:srgbClr>
                  </a:outerShdw>
                </a:effectLst>
              </a:rPr>
              <a:t>medication (twice as many women suffer from depression as do men).</a:t>
            </a:r>
            <a:endParaRPr lang="en-US" sz="2400" b="1" dirty="0">
              <a:solidFill>
                <a:schemeClr val="bg1">
                  <a:lumMod val="65000"/>
                </a:schemeClr>
              </a:solidFill>
              <a:effectLst>
                <a:outerShdw blurRad="38100" dist="38100" dir="2700000" algn="tl">
                  <a:srgbClr val="000000">
                    <a:alpha val="43137"/>
                  </a:srgbClr>
                </a:outerShdw>
              </a:effectLst>
            </a:endParaRPr>
          </a:p>
          <a:p>
            <a:r>
              <a:rPr lang="en-US" b="1" dirty="0" smtClean="0">
                <a:solidFill>
                  <a:schemeClr val="bg1">
                    <a:lumMod val="65000"/>
                  </a:schemeClr>
                </a:solidFill>
                <a:effectLst>
                  <a:outerShdw blurRad="38100" dist="38100" dir="2700000" algn="tl">
                    <a:srgbClr val="000000">
                      <a:alpha val="43137"/>
                    </a:srgbClr>
                  </a:outerShdw>
                </a:effectLst>
              </a:rPr>
              <a:t>World Health Organization named depression the second most common cause of disability behind cardiovascular disease.</a:t>
            </a:r>
          </a:p>
          <a:p>
            <a:r>
              <a:rPr lang="en-US" b="1" dirty="0" smtClean="0">
                <a:solidFill>
                  <a:schemeClr val="bg1">
                    <a:lumMod val="65000"/>
                  </a:schemeClr>
                </a:solidFill>
                <a:effectLst>
                  <a:outerShdw blurRad="38100" dist="38100" dir="2700000" algn="tl">
                    <a:srgbClr val="000000">
                      <a:alpha val="43137"/>
                    </a:srgbClr>
                  </a:outerShdw>
                </a:effectLst>
              </a:rPr>
              <a:t>Onset </a:t>
            </a:r>
            <a:r>
              <a:rPr lang="en-US" b="1" dirty="0">
                <a:solidFill>
                  <a:schemeClr val="bg1">
                    <a:lumMod val="65000"/>
                  </a:schemeClr>
                </a:solidFill>
                <a:effectLst>
                  <a:outerShdw blurRad="38100" dist="38100" dir="2700000" algn="tl">
                    <a:srgbClr val="000000">
                      <a:alpha val="43137"/>
                    </a:srgbClr>
                  </a:outerShdw>
                </a:effectLst>
              </a:rPr>
              <a:t>of true depression increases sharply in the teenage years and peaks around 40. </a:t>
            </a:r>
            <a:endParaRPr lang="en-US" sz="2400" b="1" dirty="0">
              <a:solidFill>
                <a:schemeClr val="bg1">
                  <a:lumMod val="65000"/>
                </a:schemeClr>
              </a:solidFill>
              <a:effectLst>
                <a:outerShdw blurRad="38100" dist="38100" dir="2700000" algn="tl">
                  <a:srgbClr val="000000">
                    <a:alpha val="43137"/>
                  </a:srgbClr>
                </a:outerShdw>
              </a:effectLst>
            </a:endParaRPr>
          </a:p>
          <a:p>
            <a:r>
              <a:rPr lang="en-US" b="1" dirty="0">
                <a:solidFill>
                  <a:schemeClr val="bg1">
                    <a:lumMod val="65000"/>
                  </a:schemeClr>
                </a:solidFill>
                <a:effectLst>
                  <a:outerShdw blurRad="38100" dist="38100" dir="2700000" algn="tl">
                    <a:srgbClr val="000000">
                      <a:alpha val="43137"/>
                    </a:srgbClr>
                  </a:outerShdw>
                </a:effectLst>
              </a:rPr>
              <a:t>In a congregation of around 200 about 50 will </a:t>
            </a:r>
            <a:r>
              <a:rPr lang="en-US" b="1" dirty="0" smtClean="0">
                <a:solidFill>
                  <a:schemeClr val="bg1">
                    <a:lumMod val="65000"/>
                  </a:schemeClr>
                </a:solidFill>
                <a:effectLst>
                  <a:outerShdw blurRad="38100" dist="38100" dir="2700000" algn="tl">
                    <a:srgbClr val="000000">
                      <a:alpha val="43137"/>
                    </a:srgbClr>
                  </a:outerShdw>
                </a:effectLst>
              </a:rPr>
              <a:t>experience clinical </a:t>
            </a:r>
            <a:r>
              <a:rPr lang="en-US" b="1" dirty="0">
                <a:solidFill>
                  <a:schemeClr val="bg1">
                    <a:lumMod val="65000"/>
                  </a:schemeClr>
                </a:solidFill>
                <a:effectLst>
                  <a:outerShdw blurRad="38100" dist="38100" dir="2700000" algn="tl">
                    <a:srgbClr val="000000">
                      <a:alpha val="43137"/>
                    </a:srgbClr>
                  </a:outerShdw>
                </a:effectLst>
              </a:rPr>
              <a:t>depression at some point in their lives and at least 30 are taking antidepressant </a:t>
            </a:r>
            <a:r>
              <a:rPr lang="en-US" b="1" dirty="0" smtClean="0">
                <a:solidFill>
                  <a:schemeClr val="bg1">
                    <a:lumMod val="65000"/>
                  </a:schemeClr>
                </a:solidFill>
                <a:effectLst>
                  <a:outerShdw blurRad="38100" dist="38100" dir="2700000" algn="tl">
                    <a:srgbClr val="000000">
                      <a:alpha val="43137"/>
                    </a:srgbClr>
                  </a:outerShdw>
                </a:effectLst>
              </a:rPr>
              <a:t>medication.  </a:t>
            </a:r>
            <a:endParaRPr lang="en-US" sz="2400" b="1" dirty="0">
              <a:solidFill>
                <a:schemeClr val="bg1">
                  <a:lumMod val="65000"/>
                </a:schemeClr>
              </a:solidFill>
              <a:effectLst>
                <a:outerShdw blurRad="38100" dist="38100" dir="2700000" algn="tl">
                  <a:srgbClr val="000000">
                    <a:alpha val="43137"/>
                  </a:srgbClr>
                </a:outerShdw>
              </a:effectLst>
            </a:endParaRPr>
          </a:p>
          <a:p>
            <a:r>
              <a:rPr lang="en-US" b="1" dirty="0">
                <a:solidFill>
                  <a:schemeClr val="bg1">
                    <a:lumMod val="65000"/>
                  </a:schemeClr>
                </a:solidFill>
                <a:effectLst>
                  <a:outerShdw blurRad="38100" dist="38100" dir="2700000" algn="tl">
                    <a:srgbClr val="000000">
                      <a:alpha val="43137"/>
                    </a:srgbClr>
                  </a:outerShdw>
                </a:effectLst>
              </a:rPr>
              <a:t>DEPRESSION IS A REALITY IN THE CHURCH </a:t>
            </a:r>
            <a:endParaRPr lang="en-US" sz="2400" b="1" dirty="0">
              <a:solidFill>
                <a:schemeClr val="bg1">
                  <a:lumMod val="6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81000" y="76200"/>
            <a:ext cx="88158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Americans and Depression</a:t>
            </a:r>
            <a:endParaRPr lang="en-US" sz="4200" b="1" dirty="0">
              <a:solidFill>
                <a:schemeClr val="bg1">
                  <a:lumMod val="85000"/>
                </a:schemeClr>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361139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581400"/>
            <a:ext cx="7391400" cy="1752600"/>
          </a:xfrm>
        </p:spPr>
        <p:txBody>
          <a:bodyPr>
            <a:normAutofit fontScale="92500" lnSpcReduction="20000"/>
          </a:bodyPr>
          <a:lstStyle/>
          <a:p>
            <a:pPr>
              <a:lnSpc>
                <a:spcPct val="150000"/>
              </a:lnSpc>
              <a:spcBef>
                <a:spcPts val="0"/>
              </a:spcBef>
            </a:pPr>
            <a:r>
              <a:rPr lang="en-US" sz="4500" b="1" dirty="0" smtClean="0">
                <a:solidFill>
                  <a:schemeClr val="bg1">
                    <a:lumMod val="85000"/>
                  </a:schemeClr>
                </a:solidFill>
                <a:effectLst>
                  <a:outerShdw blurRad="38100" dist="38100" dir="2700000" algn="tl">
                    <a:srgbClr val="000000"/>
                  </a:outerShdw>
                </a:effectLst>
              </a:rPr>
              <a:t>Depression – Week One</a:t>
            </a:r>
          </a:p>
          <a:p>
            <a:pPr>
              <a:lnSpc>
                <a:spcPct val="150000"/>
              </a:lnSpc>
              <a:spcBef>
                <a:spcPts val="0"/>
              </a:spcBef>
            </a:pPr>
            <a:r>
              <a:rPr lang="en-US" sz="4000" b="1" dirty="0" smtClean="0">
                <a:solidFill>
                  <a:srgbClr val="A1A1A1"/>
                </a:solidFill>
                <a:effectLst>
                  <a:outerShdw blurRad="38100" dist="38100" dir="2700000" algn="tl">
                    <a:srgbClr val="000000"/>
                  </a:outerShdw>
                </a:effectLst>
              </a:rPr>
              <a:t>Depression Defined and Exposed</a:t>
            </a:r>
            <a:endParaRPr lang="en-US" sz="4000" b="1" dirty="0">
              <a:solidFill>
                <a:srgbClr val="A1A1A1"/>
              </a:solidFill>
              <a:effectLst>
                <a:outerShdw blurRad="38100" dist="38100" dir="2700000" algn="tl">
                  <a:srgbClr val="000000"/>
                </a:outerShdw>
              </a:effectLst>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508664" y="1770744"/>
            <a:ext cx="8126672" cy="1658256"/>
          </a:xfrm>
          <a:prstGeom prst="rect">
            <a:avLst/>
          </a:prstGeom>
        </p:spPr>
      </p:pic>
    </p:spTree>
    <p:extLst>
      <p:ext uri="{BB962C8B-B14F-4D97-AF65-F5344CB8AC3E}">
        <p14:creationId xmlns:p14="http://schemas.microsoft.com/office/powerpoint/2010/main" val="74289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334000"/>
          </a:xfrm>
        </p:spPr>
        <p:txBody>
          <a:bodyPr>
            <a:noAutofit/>
          </a:bodyPr>
          <a:lstStyle/>
          <a:p>
            <a:pPr marL="0" indent="0">
              <a:buNone/>
            </a:pPr>
            <a:r>
              <a:rPr lang="en-US" sz="2800" i="1" dirty="0" smtClean="0">
                <a:solidFill>
                  <a:schemeClr val="bg1">
                    <a:lumMod val="85000"/>
                  </a:schemeClr>
                </a:solidFill>
                <a:effectLst>
                  <a:outerShdw blurRad="38100" dist="38100" dir="2700000" algn="tl">
                    <a:srgbClr val="000000">
                      <a:alpha val="43137"/>
                    </a:srgbClr>
                  </a:outerShdw>
                </a:effectLst>
              </a:rPr>
              <a:t>Depression </a:t>
            </a:r>
            <a:r>
              <a:rPr lang="en-US" sz="2800" i="1" dirty="0">
                <a:solidFill>
                  <a:schemeClr val="bg1">
                    <a:lumMod val="85000"/>
                  </a:schemeClr>
                </a:solidFill>
                <a:effectLst>
                  <a:outerShdw blurRad="38100" dist="38100" dir="2700000" algn="tl">
                    <a:srgbClr val="000000">
                      <a:alpha val="43137"/>
                    </a:srgbClr>
                  </a:outerShdw>
                </a:effectLst>
              </a:rPr>
              <a:t>is a mood disorder that causes a persistent feeling of sadness and loss of interest. Also called major depressive disorder or clinical depression, it affects how you feel, think and behave and can lead to a variety of emotional and physical problems. You may have trouble doing normal day-to-day activities, and sometimes you may feel as if life isn't worth living.</a:t>
            </a:r>
            <a:r>
              <a:rPr lang="en-US" sz="2800" i="1" dirty="0" smtClean="0">
                <a:solidFill>
                  <a:schemeClr val="bg1">
                    <a:lumMod val="85000"/>
                  </a:schemeClr>
                </a:solidFill>
                <a:effectLst>
                  <a:outerShdw blurRad="38100" dist="38100" dir="2700000" algn="tl">
                    <a:srgbClr val="000000">
                      <a:alpha val="43137"/>
                    </a:srgbClr>
                  </a:outerShdw>
                </a:effectLst>
              </a:rPr>
              <a:t> </a:t>
            </a:r>
          </a:p>
          <a:p>
            <a:pPr marL="0" indent="0">
              <a:buNone/>
            </a:pPr>
            <a:r>
              <a:rPr lang="en-US" sz="2800" dirty="0" smtClean="0">
                <a:solidFill>
                  <a:schemeClr val="bg1">
                    <a:lumMod val="85000"/>
                  </a:schemeClr>
                </a:solidFill>
                <a:effectLst>
                  <a:outerShdw blurRad="38100" dist="38100" dir="2700000" algn="tl">
                    <a:srgbClr val="000000">
                      <a:alpha val="43137"/>
                    </a:srgbClr>
                  </a:outerShdw>
                </a:effectLst>
              </a:rPr>
              <a:t>Mayo Clinic</a:t>
            </a:r>
            <a:endParaRPr lang="en-US" sz="2800" dirty="0">
              <a:solidFill>
                <a:schemeClr val="bg1">
                  <a:lumMod val="8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429000" y="76200"/>
            <a:ext cx="57678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What is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36612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66"/>
            <a:ext cx="8839200" cy="5334000"/>
          </a:xfrm>
        </p:spPr>
        <p:txBody>
          <a:bodyPr>
            <a:noAutofit/>
          </a:bodyPr>
          <a:lstStyle/>
          <a:p>
            <a:pPr marL="0" indent="0">
              <a:buNone/>
            </a:pPr>
            <a:r>
              <a:rPr lang="en-US" sz="2400" i="1" dirty="0" smtClean="0">
                <a:solidFill>
                  <a:schemeClr val="bg1">
                    <a:lumMod val="85000"/>
                  </a:schemeClr>
                </a:solidFill>
              </a:rPr>
              <a:t>A </a:t>
            </a:r>
            <a:r>
              <a:rPr lang="en-US" sz="2400" i="1" dirty="0">
                <a:solidFill>
                  <a:schemeClr val="bg1">
                    <a:lumMod val="85000"/>
                  </a:schemeClr>
                </a:solidFill>
              </a:rPr>
              <a:t>depressive disorder is an illness that involves the body, mood, and thoughts. It interferes with daily life, normal functioning, and causes pain for both the person with the disorder and those who care about him or her.</a:t>
            </a:r>
          </a:p>
          <a:p>
            <a:pPr marL="0" indent="0">
              <a:buNone/>
            </a:pPr>
            <a:r>
              <a:rPr lang="en-US" sz="2400" i="1" dirty="0">
                <a:solidFill>
                  <a:schemeClr val="bg1">
                    <a:lumMod val="85000"/>
                  </a:schemeClr>
                </a:solidFill>
              </a:rPr>
              <a:t>A depressive disorder is not the same as a passing blue mood. It is not a sign of personal weakness or a condition that can be willed or wished away. People with a depressive illness cannot merely "pull themselves together" and get better. Without treatment, symptoms can last for weeks, months, or years. Depression is a common but serious illness, and most people who experience it need treatment to get better. Appropriate treatment, however, can help most people who suffer from </a:t>
            </a:r>
            <a:r>
              <a:rPr lang="en-US" sz="2400" i="1" dirty="0" smtClean="0">
                <a:solidFill>
                  <a:schemeClr val="bg1">
                    <a:lumMod val="85000"/>
                  </a:schemeClr>
                </a:solidFill>
              </a:rPr>
              <a:t>depression.</a:t>
            </a:r>
          </a:p>
          <a:p>
            <a:pPr marL="0" indent="0">
              <a:buNone/>
            </a:pPr>
            <a:r>
              <a:rPr lang="en-US" sz="2400" dirty="0" smtClean="0">
                <a:solidFill>
                  <a:schemeClr val="bg1">
                    <a:lumMod val="85000"/>
                  </a:schemeClr>
                </a:solidFill>
              </a:rPr>
              <a:t>Psychology Today</a:t>
            </a:r>
            <a:endParaRPr lang="en-US" sz="2400" dirty="0">
              <a:solidFill>
                <a:schemeClr val="bg1">
                  <a:lumMod val="85000"/>
                </a:schemeClr>
              </a:solidFill>
            </a:endParaRP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itle 1"/>
          <p:cNvSpPr>
            <a:spLocks noGrp="1"/>
          </p:cNvSpPr>
          <p:nvPr>
            <p:ph type="title"/>
          </p:nvPr>
        </p:nvSpPr>
        <p:spPr>
          <a:xfrm>
            <a:off x="3581401" y="76200"/>
            <a:ext cx="53340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What is Depression?</a:t>
            </a:r>
            <a:endParaRPr lang="en-US" sz="4200" b="1" dirty="0">
              <a:solidFill>
                <a:schemeClr val="bg1">
                  <a:lumMod val="85000"/>
                </a:schemeClr>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323264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66"/>
            <a:ext cx="8839200" cy="5334000"/>
          </a:xfrm>
        </p:spPr>
        <p:txBody>
          <a:bodyPr>
            <a:noAutofit/>
          </a:bodyPr>
          <a:lstStyle/>
          <a:p>
            <a:pPr marL="0" lvl="0" indent="0">
              <a:buNone/>
            </a:pPr>
            <a:r>
              <a:rPr lang="en-US" sz="2400" b="1" dirty="0">
                <a:solidFill>
                  <a:schemeClr val="bg1"/>
                </a:solidFill>
                <a:effectLst>
                  <a:outerShdw blurRad="38100" dist="38100" dir="2700000" algn="tl">
                    <a:srgbClr val="000000">
                      <a:alpha val="43137"/>
                    </a:srgbClr>
                  </a:outerShdw>
                </a:effectLst>
              </a:rPr>
              <a:t>Psalm </a:t>
            </a:r>
            <a:r>
              <a:rPr lang="en-US" sz="2400" b="1" dirty="0" smtClean="0">
                <a:solidFill>
                  <a:schemeClr val="bg1"/>
                </a:solidFill>
                <a:effectLst>
                  <a:outerShdw blurRad="38100" dist="38100" dir="2700000" algn="tl">
                    <a:srgbClr val="000000">
                      <a:alpha val="43137"/>
                    </a:srgbClr>
                  </a:outerShdw>
                </a:effectLst>
              </a:rPr>
              <a:t>31:9-12 </a:t>
            </a:r>
            <a:r>
              <a:rPr lang="en-US" sz="2400" b="1" dirty="0">
                <a:solidFill>
                  <a:schemeClr val="bg1">
                    <a:lumMod val="75000"/>
                  </a:schemeClr>
                </a:solidFill>
                <a:effectLst>
                  <a:outerShdw blurRad="38100" dist="38100" dir="2700000" algn="tl">
                    <a:srgbClr val="000000">
                      <a:alpha val="43137"/>
                    </a:srgbClr>
                  </a:outerShdw>
                </a:effectLst>
              </a:rPr>
              <a:t>– </a:t>
            </a:r>
            <a:r>
              <a:rPr lang="en-US" sz="2400" b="1" dirty="0" smtClean="0">
                <a:solidFill>
                  <a:schemeClr val="bg1">
                    <a:lumMod val="75000"/>
                  </a:schemeClr>
                </a:solidFill>
                <a:effectLst>
                  <a:outerShdw blurRad="38100" dist="38100" dir="2700000" algn="tl">
                    <a:srgbClr val="000000">
                      <a:alpha val="43137"/>
                    </a:srgbClr>
                  </a:outerShdw>
                </a:effectLst>
              </a:rPr>
              <a:t>Be </a:t>
            </a:r>
            <a:r>
              <a:rPr lang="en-US" sz="2400" b="1" dirty="0">
                <a:solidFill>
                  <a:schemeClr val="bg1">
                    <a:lumMod val="75000"/>
                  </a:schemeClr>
                </a:solidFill>
                <a:effectLst>
                  <a:outerShdw blurRad="38100" dist="38100" dir="2700000" algn="tl">
                    <a:srgbClr val="000000">
                      <a:alpha val="43137"/>
                    </a:srgbClr>
                  </a:outerShdw>
                </a:effectLst>
              </a:rPr>
              <a:t>merciful to me, Lord, for I am in distress; my eyes grow weak with sorrow, my soul and body with grief. </a:t>
            </a:r>
            <a:r>
              <a:rPr lang="en-US" sz="2400" b="1" dirty="0" smtClean="0">
                <a:solidFill>
                  <a:schemeClr val="bg1">
                    <a:lumMod val="75000"/>
                  </a:schemeClr>
                </a:solidFill>
                <a:effectLst>
                  <a:outerShdw blurRad="38100" dist="38100" dir="2700000" algn="tl">
                    <a:srgbClr val="000000">
                      <a:alpha val="43137"/>
                    </a:srgbClr>
                  </a:outerShdw>
                </a:effectLst>
              </a:rPr>
              <a:t>My </a:t>
            </a:r>
            <a:r>
              <a:rPr lang="en-US" sz="2400" b="1" dirty="0">
                <a:solidFill>
                  <a:schemeClr val="bg1">
                    <a:lumMod val="75000"/>
                  </a:schemeClr>
                </a:solidFill>
                <a:effectLst>
                  <a:outerShdw blurRad="38100" dist="38100" dir="2700000" algn="tl">
                    <a:srgbClr val="000000">
                      <a:alpha val="43137"/>
                    </a:srgbClr>
                  </a:outerShdw>
                </a:effectLst>
              </a:rPr>
              <a:t>life is consumed by anguish and my years by groaning; my strength fails because of my affliction, and my bones grow weak. </a:t>
            </a:r>
            <a:r>
              <a:rPr lang="en-US" sz="2400" b="1" dirty="0" smtClean="0">
                <a:solidFill>
                  <a:schemeClr val="bg1">
                    <a:lumMod val="75000"/>
                  </a:schemeClr>
                </a:solidFill>
                <a:effectLst>
                  <a:outerShdw blurRad="38100" dist="38100" dir="2700000" algn="tl">
                    <a:srgbClr val="000000">
                      <a:alpha val="43137"/>
                    </a:srgbClr>
                  </a:outerShdw>
                </a:effectLst>
              </a:rPr>
              <a:t>Because </a:t>
            </a:r>
            <a:r>
              <a:rPr lang="en-US" sz="2400" b="1" dirty="0">
                <a:solidFill>
                  <a:schemeClr val="bg1">
                    <a:lumMod val="75000"/>
                  </a:schemeClr>
                </a:solidFill>
                <a:effectLst>
                  <a:outerShdw blurRad="38100" dist="38100" dir="2700000" algn="tl">
                    <a:srgbClr val="000000">
                      <a:alpha val="43137"/>
                    </a:srgbClr>
                  </a:outerShdw>
                </a:effectLst>
              </a:rPr>
              <a:t>of all my enemies, I am the utter contempt of my neighbors and an object of dread to my closest friends—those who see me on the street flee from me. </a:t>
            </a:r>
            <a:r>
              <a:rPr lang="en-US" sz="2400" b="1" dirty="0" smtClean="0">
                <a:solidFill>
                  <a:schemeClr val="bg1">
                    <a:lumMod val="75000"/>
                  </a:schemeClr>
                </a:solidFill>
                <a:effectLst>
                  <a:outerShdw blurRad="38100" dist="38100" dir="2700000" algn="tl">
                    <a:srgbClr val="000000">
                      <a:alpha val="43137"/>
                    </a:srgbClr>
                  </a:outerShdw>
                </a:effectLst>
              </a:rPr>
              <a:t>I </a:t>
            </a:r>
            <a:r>
              <a:rPr lang="en-US" sz="2400" b="1" dirty="0">
                <a:solidFill>
                  <a:schemeClr val="bg1">
                    <a:lumMod val="75000"/>
                  </a:schemeClr>
                </a:solidFill>
                <a:effectLst>
                  <a:outerShdw blurRad="38100" dist="38100" dir="2700000" algn="tl">
                    <a:srgbClr val="000000">
                      <a:alpha val="43137"/>
                    </a:srgbClr>
                  </a:outerShdw>
                </a:effectLst>
              </a:rPr>
              <a:t>am forgotten as though I were dead; I have become like broken pottery</a:t>
            </a:r>
            <a:r>
              <a:rPr lang="en-US" sz="2400" b="1" dirty="0" smtClean="0">
                <a:solidFill>
                  <a:schemeClr val="bg1">
                    <a:lumMod val="75000"/>
                  </a:schemeClr>
                </a:solidFill>
                <a:effectLst>
                  <a:outerShdw blurRad="38100" dist="38100" dir="2700000" algn="tl">
                    <a:srgbClr val="000000">
                      <a:alpha val="43137"/>
                    </a:srgbClr>
                  </a:outerShdw>
                </a:effectLst>
              </a:rPr>
              <a:t>.</a:t>
            </a:r>
          </a:p>
          <a:p>
            <a:pPr marL="0" lvl="0" indent="0">
              <a:buNone/>
            </a:pPr>
            <a:r>
              <a:rPr lang="en-US" sz="2400" b="1" dirty="0" smtClean="0">
                <a:solidFill>
                  <a:schemeClr val="bg1"/>
                </a:solidFill>
                <a:effectLst>
                  <a:outerShdw blurRad="38100" dist="38100" dir="2700000" algn="tl">
                    <a:srgbClr val="000000">
                      <a:alpha val="43137"/>
                    </a:srgbClr>
                  </a:outerShdw>
                </a:effectLst>
              </a:rPr>
              <a:t>Proverb 18:14 </a:t>
            </a:r>
            <a:r>
              <a:rPr lang="en-US" sz="2400" b="1" dirty="0" smtClean="0">
                <a:solidFill>
                  <a:schemeClr val="bg1">
                    <a:lumMod val="85000"/>
                  </a:schemeClr>
                </a:solidFill>
                <a:effectLst>
                  <a:outerShdw blurRad="38100" dist="38100" dir="2700000" algn="tl">
                    <a:srgbClr val="000000">
                      <a:alpha val="43137"/>
                    </a:srgbClr>
                  </a:outerShdw>
                </a:effectLst>
              </a:rPr>
              <a:t>-</a:t>
            </a:r>
            <a:r>
              <a:rPr lang="en-US" sz="2400" dirty="0" smtClean="0">
                <a:solidFill>
                  <a:schemeClr val="bg1">
                    <a:lumMod val="85000"/>
                  </a:schemeClr>
                </a:solidFill>
              </a:rPr>
              <a:t> </a:t>
            </a:r>
            <a:r>
              <a:rPr lang="en-US" sz="2400" b="1" dirty="0" smtClean="0">
                <a:solidFill>
                  <a:schemeClr val="bg1">
                    <a:lumMod val="75000"/>
                  </a:schemeClr>
                </a:solidFill>
                <a:effectLst>
                  <a:outerShdw blurRad="38100" dist="38100" dir="2700000" algn="tl">
                    <a:srgbClr val="000000">
                      <a:alpha val="43137"/>
                    </a:srgbClr>
                  </a:outerShdw>
                </a:effectLst>
              </a:rPr>
              <a:t>The </a:t>
            </a:r>
            <a:r>
              <a:rPr lang="en-US" sz="2400" b="1" dirty="0">
                <a:solidFill>
                  <a:schemeClr val="bg1">
                    <a:lumMod val="75000"/>
                  </a:schemeClr>
                </a:solidFill>
                <a:effectLst>
                  <a:outerShdw blurRad="38100" dist="38100" dir="2700000" algn="tl">
                    <a:srgbClr val="000000">
                      <a:alpha val="43137"/>
                    </a:srgbClr>
                  </a:outerShdw>
                </a:effectLst>
              </a:rPr>
              <a:t>spirit of a man will sustain him in sickness, But who can bear a broken spirit</a:t>
            </a:r>
            <a:r>
              <a:rPr lang="en-US" sz="2400" b="1" dirty="0" smtClean="0">
                <a:solidFill>
                  <a:schemeClr val="bg1">
                    <a:lumMod val="75000"/>
                  </a:schemeClr>
                </a:solidFill>
                <a:effectLst>
                  <a:outerShdw blurRad="38100" dist="38100" dir="2700000" algn="tl">
                    <a:srgbClr val="000000">
                      <a:alpha val="43137"/>
                    </a:srgbClr>
                  </a:outerShdw>
                </a:effectLst>
              </a:rPr>
              <a:t>?</a:t>
            </a:r>
          </a:p>
          <a:p>
            <a:pPr marL="0" lvl="0" indent="0">
              <a:buNone/>
            </a:pPr>
            <a:endParaRPr lang="en-US" sz="2400" b="1" dirty="0">
              <a:solidFill>
                <a:schemeClr val="bg1">
                  <a:lumMod val="75000"/>
                </a:schemeClr>
              </a:solidFill>
              <a:effectLst>
                <a:outerShdw blurRad="38100" dist="38100" dir="2700000" algn="tl">
                  <a:srgbClr val="000000">
                    <a:alpha val="43137"/>
                  </a:srgbClr>
                </a:outerShdw>
              </a:effectLst>
            </a:endParaRPr>
          </a:p>
          <a:p>
            <a:pPr marL="0" indent="0">
              <a:buNone/>
            </a:pPr>
            <a:endParaRPr lang="en-US" sz="2400" dirty="0">
              <a:solidFill>
                <a:schemeClr val="bg1">
                  <a:lumMod val="85000"/>
                </a:schemeClr>
              </a:solidFill>
            </a:endParaRP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itle 1"/>
          <p:cNvSpPr>
            <a:spLocks noGrp="1"/>
          </p:cNvSpPr>
          <p:nvPr>
            <p:ph type="title"/>
          </p:nvPr>
        </p:nvSpPr>
        <p:spPr>
          <a:xfrm>
            <a:off x="3581401" y="76200"/>
            <a:ext cx="53340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Depression in the Bible</a:t>
            </a:r>
            <a:endParaRPr lang="en-US" sz="4200" b="1" dirty="0">
              <a:solidFill>
                <a:schemeClr val="bg1">
                  <a:lumMod val="85000"/>
                </a:schemeClr>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221886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66"/>
            <a:ext cx="8839200" cy="5334000"/>
          </a:xfrm>
        </p:spPr>
        <p:txBody>
          <a:bodyPr>
            <a:noAutofit/>
          </a:bodyPr>
          <a:lstStyle/>
          <a:p>
            <a:pPr marL="0" lvl="0" indent="0">
              <a:buNone/>
            </a:pPr>
            <a:r>
              <a:rPr lang="en-US" dirty="0" smtClean="0">
                <a:solidFill>
                  <a:schemeClr val="bg1">
                    <a:lumMod val="85000"/>
                  </a:schemeClr>
                </a:solidFill>
              </a:rPr>
              <a:t>Biblical characters who suffered through bouts of depression:</a:t>
            </a:r>
          </a:p>
          <a:p>
            <a:r>
              <a:rPr lang="en-US" b="1" dirty="0" smtClean="0">
                <a:solidFill>
                  <a:schemeClr val="bg1"/>
                </a:solidFill>
                <a:effectLst>
                  <a:outerShdw blurRad="38100" dist="38100" dir="2700000" algn="tl">
                    <a:srgbClr val="000000">
                      <a:alpha val="43137"/>
                    </a:srgbClr>
                  </a:outerShdw>
                </a:effectLst>
              </a:rPr>
              <a:t>Jonah</a:t>
            </a:r>
            <a:r>
              <a:rPr lang="en-US" b="1" dirty="0" smtClean="0">
                <a:solidFill>
                  <a:schemeClr val="bg1">
                    <a:lumMod val="85000"/>
                  </a:schemeClr>
                </a:solidFill>
                <a:effectLst>
                  <a:outerShdw blurRad="38100" dist="38100" dir="2700000" algn="tl">
                    <a:srgbClr val="000000">
                      <a:alpha val="43137"/>
                    </a:srgbClr>
                  </a:outerShdw>
                </a:effectLst>
              </a:rPr>
              <a:t> – </a:t>
            </a:r>
            <a:r>
              <a:rPr lang="en-US" dirty="0" smtClean="0">
                <a:solidFill>
                  <a:schemeClr val="bg1">
                    <a:lumMod val="85000"/>
                  </a:schemeClr>
                </a:solidFill>
                <a:effectLst>
                  <a:outerShdw blurRad="38100" dist="38100" dir="2700000" algn="tl">
                    <a:srgbClr val="000000">
                      <a:alpha val="43137"/>
                    </a:srgbClr>
                  </a:outerShdw>
                </a:effectLst>
              </a:rPr>
              <a:t>In the belly of the great fish</a:t>
            </a:r>
            <a:endParaRPr lang="en-US" b="1" dirty="0" smtClean="0">
              <a:solidFill>
                <a:schemeClr val="bg1">
                  <a:lumMod val="85000"/>
                </a:schemeClr>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Job</a:t>
            </a:r>
            <a:r>
              <a:rPr lang="en-US" b="1" dirty="0" smtClean="0">
                <a:solidFill>
                  <a:schemeClr val="bg1">
                    <a:lumMod val="85000"/>
                  </a:schemeClr>
                </a:solidFill>
                <a:effectLst>
                  <a:outerShdw blurRad="38100" dist="38100" dir="2700000" algn="tl">
                    <a:srgbClr val="000000">
                      <a:alpha val="43137"/>
                    </a:srgbClr>
                  </a:outerShdw>
                </a:effectLst>
              </a:rPr>
              <a:t> – </a:t>
            </a:r>
            <a:r>
              <a:rPr lang="en-US" dirty="0" smtClean="0">
                <a:solidFill>
                  <a:schemeClr val="bg1">
                    <a:lumMod val="85000"/>
                  </a:schemeClr>
                </a:solidFill>
                <a:effectLst>
                  <a:outerShdw blurRad="38100" dist="38100" dir="2700000" algn="tl">
                    <a:srgbClr val="000000">
                      <a:alpha val="43137"/>
                    </a:srgbClr>
                  </a:outerShdw>
                </a:effectLst>
              </a:rPr>
              <a:t>In the depth of his loss and pain</a:t>
            </a:r>
          </a:p>
          <a:p>
            <a:r>
              <a:rPr lang="en-US" b="1" dirty="0" smtClean="0">
                <a:solidFill>
                  <a:schemeClr val="bg1"/>
                </a:solidFill>
                <a:effectLst>
                  <a:outerShdw blurRad="38100" dist="38100" dir="2700000" algn="tl">
                    <a:srgbClr val="000000">
                      <a:alpha val="43137"/>
                    </a:srgbClr>
                  </a:outerShdw>
                </a:effectLst>
              </a:rPr>
              <a:t>David</a:t>
            </a:r>
            <a:r>
              <a:rPr lang="en-US" b="1" dirty="0" smtClean="0">
                <a:solidFill>
                  <a:schemeClr val="bg1">
                    <a:lumMod val="85000"/>
                  </a:schemeClr>
                </a:solidFill>
                <a:effectLst>
                  <a:outerShdw blurRad="38100" dist="38100" dir="2700000" algn="tl">
                    <a:srgbClr val="000000">
                      <a:alpha val="43137"/>
                    </a:srgbClr>
                  </a:outerShdw>
                </a:effectLst>
              </a:rPr>
              <a:t> – </a:t>
            </a:r>
            <a:r>
              <a:rPr lang="en-US" dirty="0" smtClean="0">
                <a:solidFill>
                  <a:schemeClr val="bg1">
                    <a:lumMod val="85000"/>
                  </a:schemeClr>
                </a:solidFill>
                <a:effectLst>
                  <a:outerShdw blurRad="38100" dist="38100" dir="2700000" algn="tl">
                    <a:srgbClr val="000000">
                      <a:alpha val="43137"/>
                    </a:srgbClr>
                  </a:outerShdw>
                </a:effectLst>
              </a:rPr>
              <a:t>Persecution from Saul and his own sin</a:t>
            </a:r>
          </a:p>
          <a:p>
            <a:r>
              <a:rPr lang="en-US" b="1" dirty="0" smtClean="0">
                <a:solidFill>
                  <a:schemeClr val="bg1"/>
                </a:solidFill>
                <a:effectLst>
                  <a:outerShdw blurRad="38100" dist="38100" dir="2700000" algn="tl">
                    <a:srgbClr val="000000">
                      <a:alpha val="43137"/>
                    </a:srgbClr>
                  </a:outerShdw>
                </a:effectLst>
              </a:rPr>
              <a:t>Elijah</a:t>
            </a:r>
            <a:r>
              <a:rPr lang="en-US" b="1" dirty="0" smtClean="0">
                <a:solidFill>
                  <a:schemeClr val="bg1">
                    <a:lumMod val="85000"/>
                  </a:schemeClr>
                </a:solidFill>
                <a:effectLst>
                  <a:outerShdw blurRad="38100" dist="38100" dir="2700000" algn="tl">
                    <a:srgbClr val="000000">
                      <a:alpha val="43137"/>
                    </a:srgbClr>
                  </a:outerShdw>
                </a:effectLst>
              </a:rPr>
              <a:t> – </a:t>
            </a:r>
            <a:r>
              <a:rPr lang="en-US" dirty="0" smtClean="0">
                <a:solidFill>
                  <a:schemeClr val="bg1">
                    <a:lumMod val="85000"/>
                  </a:schemeClr>
                </a:solidFill>
                <a:effectLst>
                  <a:outerShdw blurRad="38100" dist="38100" dir="2700000" algn="tl">
                    <a:srgbClr val="000000">
                      <a:alpha val="43137"/>
                    </a:srgbClr>
                  </a:outerShdw>
                </a:effectLst>
              </a:rPr>
              <a:t>After his triumph over the prophets of Baal</a:t>
            </a:r>
          </a:p>
          <a:p>
            <a:r>
              <a:rPr lang="en-US" b="1" dirty="0" smtClean="0">
                <a:solidFill>
                  <a:schemeClr val="bg1"/>
                </a:solidFill>
                <a:effectLst>
                  <a:outerShdw blurRad="38100" dist="38100" dir="2700000" algn="tl">
                    <a:srgbClr val="000000">
                      <a:alpha val="43137"/>
                    </a:srgbClr>
                  </a:outerShdw>
                </a:effectLst>
              </a:rPr>
              <a:t>Jeremiah</a:t>
            </a:r>
            <a:r>
              <a:rPr lang="en-US" b="1" dirty="0" smtClean="0">
                <a:solidFill>
                  <a:schemeClr val="bg1">
                    <a:lumMod val="85000"/>
                  </a:schemeClr>
                </a:solidFill>
                <a:effectLst>
                  <a:outerShdw blurRad="38100" dist="38100" dir="2700000" algn="tl">
                    <a:srgbClr val="000000">
                      <a:alpha val="43137"/>
                    </a:srgbClr>
                  </a:outerShdw>
                </a:effectLst>
              </a:rPr>
              <a:t> – </a:t>
            </a:r>
            <a:r>
              <a:rPr lang="en-US" dirty="0" smtClean="0">
                <a:solidFill>
                  <a:schemeClr val="bg1">
                    <a:lumMod val="85000"/>
                  </a:schemeClr>
                </a:solidFill>
                <a:effectLst>
                  <a:outerShdw blurRad="38100" dist="38100" dir="2700000" algn="tl">
                    <a:srgbClr val="000000">
                      <a:alpha val="43137"/>
                    </a:srgbClr>
                  </a:outerShdw>
                </a:effectLst>
              </a:rPr>
              <a:t>The captivity of Jerusalem</a:t>
            </a:r>
          </a:p>
          <a:p>
            <a:endParaRPr lang="en-US" sz="2400" b="1" dirty="0">
              <a:solidFill>
                <a:schemeClr val="bg1">
                  <a:lumMod val="75000"/>
                </a:schemeClr>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itle 1"/>
          <p:cNvSpPr>
            <a:spLocks noGrp="1"/>
          </p:cNvSpPr>
          <p:nvPr>
            <p:ph type="title"/>
          </p:nvPr>
        </p:nvSpPr>
        <p:spPr>
          <a:xfrm>
            <a:off x="3581401" y="76200"/>
            <a:ext cx="5334000"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Depression in the Bible</a:t>
            </a:r>
            <a:endParaRPr lang="en-US" sz="4200" b="1" dirty="0">
              <a:solidFill>
                <a:schemeClr val="bg1">
                  <a:lumMod val="85000"/>
                </a:schemeClr>
              </a:solidFill>
              <a:effectLst>
                <a:outerShdw blurRad="50800" dist="50800" dir="5400000" algn="ctr" rotWithShape="0">
                  <a:schemeClr val="tx1"/>
                </a:outerShdw>
              </a:effectLst>
            </a:endParaRPr>
          </a:p>
        </p:txBody>
      </p:sp>
    </p:spTree>
    <p:extLst>
      <p:ext uri="{BB962C8B-B14F-4D97-AF65-F5344CB8AC3E}">
        <p14:creationId xmlns:p14="http://schemas.microsoft.com/office/powerpoint/2010/main" val="169715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92618"/>
            <a:ext cx="8991600" cy="5055782"/>
          </a:xfrm>
        </p:spPr>
        <p:txBody>
          <a:bodyPr>
            <a:noAutofit/>
          </a:bodyPr>
          <a:lstStyle/>
          <a:p>
            <a:pPr marL="0" indent="0">
              <a:buNone/>
            </a:pPr>
            <a:r>
              <a:rPr lang="en-US" sz="2800" b="1" dirty="0" smtClean="0">
                <a:solidFill>
                  <a:schemeClr val="bg1"/>
                </a:solidFill>
                <a:effectLst>
                  <a:outerShdw blurRad="38100" dist="38100" dir="2700000" algn="tl">
                    <a:srgbClr val="000000">
                      <a:alpha val="43137"/>
                    </a:srgbClr>
                  </a:outerShdw>
                </a:effectLst>
              </a:rPr>
              <a:t>Genetic</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Research supports depression can be handed down generationally through our DNA (genes)</a:t>
            </a:r>
          </a:p>
          <a:p>
            <a:pPr marL="0" indent="0">
              <a:buNone/>
            </a:pPr>
            <a:r>
              <a:rPr lang="en-US" sz="2800" b="1" dirty="0" smtClean="0">
                <a:solidFill>
                  <a:schemeClr val="bg1"/>
                </a:solidFill>
                <a:effectLst>
                  <a:outerShdw blurRad="38100" dist="38100" dir="2700000" algn="tl">
                    <a:srgbClr val="000000">
                      <a:alpha val="43137"/>
                    </a:srgbClr>
                  </a:outerShdw>
                </a:effectLst>
              </a:rPr>
              <a:t>Chemical</a:t>
            </a:r>
          </a:p>
          <a:p>
            <a:pPr lvl="1">
              <a:buFontTx/>
              <a:buChar char="-"/>
            </a:pPr>
            <a:r>
              <a:rPr lang="en-US" sz="2400" dirty="0" smtClean="0">
                <a:solidFill>
                  <a:schemeClr val="bg1">
                    <a:lumMod val="85000"/>
                  </a:schemeClr>
                </a:solidFill>
                <a:effectLst>
                  <a:outerShdw blurRad="38100" dist="38100" dir="2700000" algn="tl">
                    <a:srgbClr val="000000">
                      <a:alpha val="43137"/>
                    </a:srgbClr>
                  </a:outerShdw>
                </a:effectLst>
              </a:rPr>
              <a:t>Chemical imbalances in the brain</a:t>
            </a:r>
            <a:endParaRPr lang="en-US" sz="28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800" dirty="0" smtClean="0">
              <a:solidFill>
                <a:schemeClr val="bg1">
                  <a:lumMod val="85000"/>
                </a:schemeClr>
              </a:solidFill>
              <a:effectLst>
                <a:outerShdw blurRad="38100" dist="38100" dir="2700000" algn="tl">
                  <a:srgbClr val="000000">
                    <a:alpha val="43137"/>
                  </a:srgbClr>
                </a:outerShdw>
              </a:effectLst>
            </a:endParaRPr>
          </a:p>
          <a:p>
            <a:pPr>
              <a:buFontTx/>
              <a:buChar char="-"/>
            </a:pPr>
            <a:endParaRPr lang="en-US" sz="2400" dirty="0">
              <a:solidFill>
                <a:schemeClr val="bg1">
                  <a:lumMod val="75000"/>
                </a:schemeClr>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3657600" y="76200"/>
            <a:ext cx="5539299" cy="1066866"/>
          </a:xfrm>
        </p:spPr>
        <p:txBody>
          <a:bodyPr>
            <a:noAutofit/>
          </a:bodyPr>
          <a:lstStyle/>
          <a:p>
            <a:pPr>
              <a:lnSpc>
                <a:spcPct val="80000"/>
              </a:lnSpc>
            </a:pPr>
            <a:r>
              <a:rPr lang="en-US" sz="4200" b="1" dirty="0" smtClean="0">
                <a:solidFill>
                  <a:schemeClr val="bg1">
                    <a:lumMod val="85000"/>
                  </a:schemeClr>
                </a:solidFill>
                <a:effectLst>
                  <a:outerShdw blurRad="50800" dist="50800" dir="5400000" algn="ctr" rotWithShape="0">
                    <a:schemeClr val="tx1"/>
                  </a:outerShdw>
                </a:effectLst>
              </a:rPr>
              <a:t>Causes of Depression</a:t>
            </a:r>
            <a:endParaRPr lang="en-US" sz="4200" b="1" dirty="0">
              <a:solidFill>
                <a:schemeClr val="bg1">
                  <a:lumMod val="85000"/>
                </a:schemeClr>
              </a:solidFill>
              <a:effectLst>
                <a:outerShdw blurRad="50800" dist="50800" dir="5400000" algn="ctr" rotWithShape="0">
                  <a:schemeClr val="tx1"/>
                </a:outerShdw>
              </a:effectLst>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rightnessContrast bright="-31000"/>
                    </a14:imgEffect>
                  </a14:imgLayer>
                </a14:imgProps>
              </a:ext>
              <a:ext uri="{28A0092B-C50C-407E-A947-70E740481C1C}">
                <a14:useLocalDpi xmlns:a14="http://schemas.microsoft.com/office/drawing/2010/main" val="0"/>
              </a:ext>
            </a:extLst>
          </a:blip>
          <a:stretch>
            <a:fillRect/>
          </a:stretch>
        </p:blipFill>
        <p:spPr>
          <a:xfrm>
            <a:off x="76200" y="228600"/>
            <a:ext cx="3733800" cy="761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369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943</Words>
  <Application>Microsoft Office PowerPoint</Application>
  <PresentationFormat>On-screen Show (4:3)</PresentationFormat>
  <Paragraphs>103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Americans and Depression</vt:lpstr>
      <vt:lpstr>PowerPoint Presentation</vt:lpstr>
      <vt:lpstr>What is Depression?</vt:lpstr>
      <vt:lpstr>What is Depression?</vt:lpstr>
      <vt:lpstr>Depression in the Bible</vt:lpstr>
      <vt:lpstr>Depression in the Bible</vt:lpstr>
      <vt:lpstr>Causes of Depression</vt:lpstr>
      <vt:lpstr>The Chemistry  of the Brain</vt:lpstr>
      <vt:lpstr>Causes of Depression</vt:lpstr>
      <vt:lpstr>Stress &amp; Depression</vt:lpstr>
      <vt:lpstr>Environmental and Cognitive Causes of Stress</vt:lpstr>
      <vt:lpstr>Christian Myths About Depression</vt:lpstr>
      <vt:lpstr>“Do I suffer from depression?”</vt:lpstr>
      <vt:lpstr>Signs of Depression</vt:lpstr>
      <vt:lpstr>“Where do I go from here?”</vt:lpstr>
      <vt:lpstr>Dealing with Depression</vt:lpstr>
      <vt:lpstr>God Gives Hope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rwilliams</cp:lastModifiedBy>
  <cp:revision>63</cp:revision>
  <dcterms:created xsi:type="dcterms:W3CDTF">2015-05-11T15:16:10Z</dcterms:created>
  <dcterms:modified xsi:type="dcterms:W3CDTF">2015-09-06T12:35:05Z</dcterms:modified>
</cp:coreProperties>
</file>