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60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99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06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54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6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1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62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84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8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78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531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9E4AE-E9F8-4943-8BA3-4CF09DEE9181}" type="datetimeFigureOut">
              <a:rPr lang="en-US" smtClean="0"/>
              <a:t>12/15/2012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26045-EC7D-4FCC-9D48-D941988F7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61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4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153400" cy="639762"/>
          </a:xfrm>
        </p:spPr>
        <p:txBody>
          <a:bodyPr>
            <a:noAutofit/>
          </a:bodyPr>
          <a:lstStyle/>
          <a:p>
            <a:pPr algn="l"/>
            <a:r>
              <a:rPr lang="en-US" sz="6000" b="1" dirty="0" smtClean="0">
                <a:solidFill>
                  <a:schemeClr val="bg1"/>
                </a:solidFill>
              </a:rPr>
              <a:t>Is tithing a New Testament principle?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419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700" b="1" dirty="0" smtClean="0">
                <a:solidFill>
                  <a:schemeClr val="bg1"/>
                </a:solidFill>
              </a:rPr>
              <a:t>The clearest NT pattern of giving: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Jesus said…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</a:t>
            </a:r>
            <a:r>
              <a:rPr lang="en-US" sz="4000" b="1" u="sng" dirty="0" smtClean="0">
                <a:solidFill>
                  <a:schemeClr val="bg1"/>
                </a:solidFill>
              </a:rPr>
              <a:t>Matthew 6:21</a:t>
            </a:r>
            <a:r>
              <a:rPr lang="en-US" sz="4000" b="1" dirty="0" smtClean="0">
                <a:solidFill>
                  <a:schemeClr val="bg1"/>
                </a:solidFill>
              </a:rPr>
              <a:t> </a:t>
            </a:r>
            <a:r>
              <a:rPr lang="en-US" sz="3000" b="1" dirty="0" smtClean="0">
                <a:solidFill>
                  <a:schemeClr val="bg1"/>
                </a:solidFill>
              </a:rPr>
              <a:t>(NASB) </a:t>
            </a:r>
            <a:br>
              <a:rPr lang="en-US" sz="3000" b="1" dirty="0" smtClean="0">
                <a:solidFill>
                  <a:schemeClr val="bg1"/>
                </a:solidFill>
              </a:rPr>
            </a:br>
            <a:r>
              <a:rPr lang="en-US" sz="3000" b="1" dirty="0" smtClean="0">
                <a:solidFill>
                  <a:schemeClr val="bg1"/>
                </a:solidFill>
              </a:rPr>
              <a:t>	</a:t>
            </a:r>
            <a:r>
              <a:rPr lang="en-US" sz="4000" b="1" dirty="0" smtClean="0">
                <a:solidFill>
                  <a:schemeClr val="bg1"/>
                </a:solidFill>
              </a:rPr>
              <a:t>“For where your treasure is, there </a:t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4000" b="1" dirty="0" smtClean="0">
                <a:solidFill>
                  <a:schemeClr val="bg1"/>
                </a:solidFill>
              </a:rPr>
              <a:t>	your heart will be also.”</a:t>
            </a:r>
            <a:endParaRPr lang="en-US" sz="40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2057400"/>
            <a:ext cx="845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549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153400" cy="639762"/>
          </a:xfrm>
        </p:spPr>
        <p:txBody>
          <a:bodyPr>
            <a:noAutofit/>
          </a:bodyPr>
          <a:lstStyle/>
          <a:p>
            <a:pPr algn="l"/>
            <a:r>
              <a:rPr lang="en-US" sz="6000" b="1" dirty="0" smtClean="0">
                <a:solidFill>
                  <a:schemeClr val="bg1"/>
                </a:solidFill>
              </a:rPr>
              <a:t>Is tithing a New Testament principle?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8534400" cy="35353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4000" b="1" dirty="0" smtClean="0">
                <a:solidFill>
                  <a:schemeClr val="bg1"/>
                </a:solidFill>
              </a:rPr>
              <a:t>Tithing began before the law was introduced. The Law simply regulated the tithe. Abraham tithed to Melchizedek, 400 years before the time of Moses and the Law</a:t>
            </a:r>
            <a:endParaRPr lang="en-US" sz="40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2209800"/>
            <a:ext cx="845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380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Hebrews 7:1-10 </a:t>
            </a:r>
            <a:r>
              <a:rPr lang="en-US" sz="3000" b="1" dirty="0" smtClean="0">
                <a:solidFill>
                  <a:schemeClr val="bg1"/>
                </a:solidFill>
              </a:rPr>
              <a:t>(NASB)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1355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000" b="1" baseline="30000" dirty="0" smtClean="0">
                <a:solidFill>
                  <a:schemeClr val="bg1"/>
                </a:solidFill>
              </a:rPr>
              <a:t>1</a:t>
            </a:r>
            <a:r>
              <a:rPr lang="en-US" sz="4000" b="1" dirty="0" smtClean="0">
                <a:solidFill>
                  <a:schemeClr val="bg1"/>
                </a:solidFill>
              </a:rPr>
              <a:t> For this Melchizedek, king of Salem, priest of the Most High God, who met Abraham as he was returning from the slaughter of the kings and blessed him, </a:t>
            </a:r>
            <a:r>
              <a:rPr lang="en-US" sz="4000" b="1" baseline="30000" dirty="0" smtClean="0">
                <a:solidFill>
                  <a:schemeClr val="bg1"/>
                </a:solidFill>
              </a:rPr>
              <a:t>2</a:t>
            </a:r>
            <a:r>
              <a:rPr lang="en-US" sz="4000" b="1" dirty="0" smtClean="0">
                <a:solidFill>
                  <a:schemeClr val="bg1"/>
                </a:solidFill>
              </a:rPr>
              <a:t> to whom also Abraham apportioned a tenth part of all the spoils, was first of all, by the translation of his name, king of righteousness, and then also king of Salem, which is king of peace.</a:t>
            </a:r>
            <a:endParaRPr lang="en-US" sz="40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876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6625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Hebrews 7:1-10 </a:t>
            </a:r>
            <a:r>
              <a:rPr lang="en-US" sz="3000" b="1" dirty="0" smtClean="0">
                <a:solidFill>
                  <a:schemeClr val="bg1"/>
                </a:solidFill>
              </a:rPr>
              <a:t>(NASB)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839200" cy="51355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3500" b="1" baseline="30000" dirty="0" smtClean="0">
                <a:solidFill>
                  <a:schemeClr val="bg1"/>
                </a:solidFill>
              </a:rPr>
              <a:t>3</a:t>
            </a:r>
            <a:r>
              <a:rPr lang="en-US" sz="3500" b="1" dirty="0" smtClean="0">
                <a:solidFill>
                  <a:schemeClr val="bg1"/>
                </a:solidFill>
              </a:rPr>
              <a:t> Without father, without mother, without genealogy, having neither beginning of days nor end of life, but made like the Son of God, he remains a priest perpetually. </a:t>
            </a:r>
            <a:r>
              <a:rPr lang="en-US" sz="3500" b="1" baseline="30000" dirty="0" smtClean="0">
                <a:solidFill>
                  <a:schemeClr val="bg1"/>
                </a:solidFill>
              </a:rPr>
              <a:t>4</a:t>
            </a:r>
            <a:r>
              <a:rPr lang="en-US" sz="3500" b="1" dirty="0" smtClean="0">
                <a:solidFill>
                  <a:schemeClr val="bg1"/>
                </a:solidFill>
              </a:rPr>
              <a:t> Now observe how great this man was to whom Abraham, the patriarch, gave a tenth of the choicest spoils. </a:t>
            </a:r>
            <a:r>
              <a:rPr lang="en-US" sz="3500" b="1" baseline="30000" dirty="0" smtClean="0">
                <a:solidFill>
                  <a:schemeClr val="bg1"/>
                </a:solidFill>
              </a:rPr>
              <a:t>5</a:t>
            </a:r>
            <a:r>
              <a:rPr lang="en-US" sz="3500" b="1" dirty="0" smtClean="0">
                <a:solidFill>
                  <a:schemeClr val="bg1"/>
                </a:solidFill>
              </a:rPr>
              <a:t> And those indeed of the sons of Levi who receive the priest’s office have commandment in the Law to collect a tenth from the people, that is, from their brethren, although these are descended from Abraham.</a:t>
            </a:r>
            <a:endParaRPr lang="en-US" sz="35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876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8612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Hebrews 7:1-10 </a:t>
            </a:r>
            <a:r>
              <a:rPr lang="en-US" sz="3000" b="1" dirty="0" smtClean="0">
                <a:solidFill>
                  <a:schemeClr val="bg1"/>
                </a:solidFill>
              </a:rPr>
              <a:t>(NASB)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1355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…</a:t>
            </a:r>
            <a:r>
              <a:rPr lang="en-US" sz="4000" b="1" baseline="30000" dirty="0" smtClean="0">
                <a:solidFill>
                  <a:schemeClr val="bg1"/>
                </a:solidFill>
              </a:rPr>
              <a:t>8</a:t>
            </a:r>
            <a:r>
              <a:rPr lang="en-US" sz="4000" b="1" dirty="0" smtClean="0">
                <a:solidFill>
                  <a:schemeClr val="bg1"/>
                </a:solidFill>
              </a:rPr>
              <a:t> In this case mortal men receive tithes, but in that case one receives them, of whom it is witnessed that he lives on. </a:t>
            </a:r>
            <a:r>
              <a:rPr lang="en-US" sz="4000" b="1" baseline="30000" dirty="0" smtClean="0">
                <a:solidFill>
                  <a:schemeClr val="bg1"/>
                </a:solidFill>
              </a:rPr>
              <a:t>9</a:t>
            </a:r>
            <a:r>
              <a:rPr lang="en-US" sz="4000" b="1" dirty="0" smtClean="0">
                <a:solidFill>
                  <a:schemeClr val="bg1"/>
                </a:solidFill>
              </a:rPr>
              <a:t> And, so to speak, through Abraham even Levi, who received tithes, paid tithes, </a:t>
            </a:r>
            <a:r>
              <a:rPr lang="en-US" sz="4000" b="1" baseline="30000" dirty="0" smtClean="0">
                <a:solidFill>
                  <a:schemeClr val="bg1"/>
                </a:solidFill>
              </a:rPr>
              <a:t>10</a:t>
            </a:r>
            <a:r>
              <a:rPr lang="en-US" sz="4000" b="1" dirty="0" smtClean="0">
                <a:solidFill>
                  <a:schemeClr val="bg1"/>
                </a:solidFill>
              </a:rPr>
              <a:t> for he was still in the loins of his father when Melchizedek met him.</a:t>
            </a:r>
            <a:endParaRPr lang="en-US" sz="40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876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206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8153400" cy="639762"/>
          </a:xfrm>
        </p:spPr>
        <p:txBody>
          <a:bodyPr>
            <a:noAutofit/>
          </a:bodyPr>
          <a:lstStyle/>
          <a:p>
            <a:pPr algn="l"/>
            <a:r>
              <a:rPr lang="en-US" sz="6000" b="1" dirty="0" smtClean="0">
                <a:solidFill>
                  <a:schemeClr val="bg1"/>
                </a:solidFill>
              </a:rPr>
              <a:t>Is tithing a New Testament principle?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8534400" cy="35353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4000" b="1" dirty="0" smtClean="0">
                <a:solidFill>
                  <a:schemeClr val="bg1"/>
                </a:solidFill>
              </a:rPr>
              <a:t>The tithe is not clearly reinforced in the New Testament the way it is in the OT, though giving absolutely is. 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4000" b="1" dirty="0" smtClean="0">
                <a:solidFill>
                  <a:schemeClr val="bg1"/>
                </a:solidFill>
              </a:rPr>
              <a:t>However, it is not clearly abolished either.</a:t>
            </a:r>
            <a:endParaRPr lang="en-US" sz="40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2209800"/>
            <a:ext cx="845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753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3820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Matthew 23:23 </a:t>
            </a:r>
            <a:r>
              <a:rPr lang="en-US" sz="3000" b="1" dirty="0" smtClean="0">
                <a:solidFill>
                  <a:schemeClr val="bg1"/>
                </a:solidFill>
              </a:rPr>
              <a:t>(NLT)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135563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“What sorrow awaits you teachers of religious law and you Pharisees. Hypocrites! For you are careful to tithe even the tiniest income from your herb </a:t>
            </a:r>
            <a:r>
              <a:rPr lang="en-US" sz="4000" b="1" smtClean="0">
                <a:solidFill>
                  <a:schemeClr val="bg1"/>
                </a:solidFill>
              </a:rPr>
              <a:t>gardens, but </a:t>
            </a:r>
            <a:r>
              <a:rPr lang="en-US" sz="4000" b="1" dirty="0" smtClean="0">
                <a:solidFill>
                  <a:schemeClr val="bg1"/>
                </a:solidFill>
              </a:rPr>
              <a:t>you ignore the more important aspects of the law—justice, mercy, and faith. You should tithe, yes, but do not neglect the more important things.”</a:t>
            </a:r>
            <a:endParaRPr lang="en-US" sz="40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838200"/>
            <a:ext cx="8763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062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153400" cy="639762"/>
          </a:xfrm>
        </p:spPr>
        <p:txBody>
          <a:bodyPr>
            <a:noAutofit/>
          </a:bodyPr>
          <a:lstStyle/>
          <a:p>
            <a:pPr algn="l"/>
            <a:r>
              <a:rPr lang="en-US" sz="6000" b="1" dirty="0" smtClean="0">
                <a:solidFill>
                  <a:schemeClr val="bg1"/>
                </a:solidFill>
              </a:rPr>
              <a:t>Is tithing a New Testament principle?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39163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3500" b="1" dirty="0" smtClean="0">
                <a:solidFill>
                  <a:schemeClr val="bg1"/>
                </a:solidFill>
              </a:rPr>
              <a:t>Paul also carries over the </a:t>
            </a:r>
            <a:r>
              <a:rPr lang="en-US" sz="3500" b="1" i="1" dirty="0" smtClean="0">
                <a:solidFill>
                  <a:schemeClr val="bg1"/>
                </a:solidFill>
              </a:rPr>
              <a:t>concept</a:t>
            </a:r>
            <a:r>
              <a:rPr lang="en-US" sz="3500" b="1" dirty="0" smtClean="0">
                <a:solidFill>
                  <a:schemeClr val="bg1"/>
                </a:solidFill>
              </a:rPr>
              <a:t> of tithing as described in the law into the church.</a:t>
            </a:r>
            <a:br>
              <a:rPr lang="en-US" sz="3500" b="1" dirty="0" smtClean="0">
                <a:solidFill>
                  <a:schemeClr val="bg1"/>
                </a:solidFill>
              </a:rPr>
            </a:br>
            <a:r>
              <a:rPr lang="en-US" sz="3500" b="1" u="sng" dirty="0" smtClean="0">
                <a:solidFill>
                  <a:schemeClr val="bg1"/>
                </a:solidFill>
              </a:rPr>
              <a:t>1 Corinthians 9:13-14</a:t>
            </a:r>
            <a:r>
              <a:rPr lang="en-US" sz="3500" b="1" dirty="0" smtClean="0">
                <a:solidFill>
                  <a:schemeClr val="bg1"/>
                </a:solidFill>
              </a:rPr>
              <a:t> </a:t>
            </a:r>
            <a:r>
              <a:rPr lang="en-US" sz="2500" b="1" dirty="0" smtClean="0">
                <a:solidFill>
                  <a:schemeClr val="bg1"/>
                </a:solidFill>
              </a:rPr>
              <a:t>(NASB) </a:t>
            </a:r>
            <a:r>
              <a:rPr lang="en-US" sz="3500" b="1" baseline="30000" dirty="0" smtClean="0">
                <a:solidFill>
                  <a:schemeClr val="bg1"/>
                </a:solidFill>
              </a:rPr>
              <a:t>13</a:t>
            </a:r>
            <a:r>
              <a:rPr lang="en-US" sz="3500" b="1" dirty="0" smtClean="0">
                <a:solidFill>
                  <a:schemeClr val="bg1"/>
                </a:solidFill>
              </a:rPr>
              <a:t> Do you not know that those who perform sacred services eat the food of the temple, and those who attend regularly to the altar have their share from the altar? </a:t>
            </a:r>
            <a:r>
              <a:rPr lang="en-US" sz="3500" b="1" baseline="30000" dirty="0" smtClean="0">
                <a:solidFill>
                  <a:schemeClr val="bg1"/>
                </a:solidFill>
              </a:rPr>
              <a:t>14</a:t>
            </a:r>
            <a:r>
              <a:rPr lang="en-US" sz="3500" b="1" dirty="0" smtClean="0">
                <a:solidFill>
                  <a:schemeClr val="bg1"/>
                </a:solidFill>
              </a:rPr>
              <a:t> So also the Lord directed those who proclaim the gospel to get their living from the gospel. </a:t>
            </a:r>
            <a:endParaRPr lang="en-US" sz="35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2057400"/>
            <a:ext cx="845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50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153400" cy="639762"/>
          </a:xfrm>
        </p:spPr>
        <p:txBody>
          <a:bodyPr>
            <a:noAutofit/>
          </a:bodyPr>
          <a:lstStyle/>
          <a:p>
            <a:pPr algn="l"/>
            <a:r>
              <a:rPr lang="en-US" sz="6000" b="1" dirty="0" smtClean="0">
                <a:solidFill>
                  <a:schemeClr val="bg1"/>
                </a:solidFill>
              </a:rPr>
              <a:t>Is tithing a New Testament principle?</a:t>
            </a:r>
            <a:endParaRPr lang="en-US" sz="6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09800"/>
            <a:ext cx="8534400" cy="4419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700" b="1" dirty="0" smtClean="0">
                <a:solidFill>
                  <a:schemeClr val="bg1"/>
                </a:solidFill>
              </a:rPr>
              <a:t>The clearest NT pattern of giving: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3700" b="1" u="sng" dirty="0" smtClean="0">
                <a:solidFill>
                  <a:schemeClr val="bg1"/>
                </a:solidFill>
              </a:rPr>
              <a:t>2 Corinthians 9:6-7</a:t>
            </a:r>
            <a:r>
              <a:rPr lang="en-US" sz="3700" b="1" dirty="0" smtClean="0">
                <a:solidFill>
                  <a:schemeClr val="bg1"/>
                </a:solidFill>
              </a:rPr>
              <a:t> </a:t>
            </a:r>
            <a:r>
              <a:rPr lang="en-US" sz="2700" b="1" dirty="0" smtClean="0">
                <a:solidFill>
                  <a:schemeClr val="bg1"/>
                </a:solidFill>
              </a:rPr>
              <a:t>(NIV) </a:t>
            </a:r>
            <a:r>
              <a:rPr lang="en-US" sz="3700" b="1" baseline="30000" dirty="0" smtClean="0">
                <a:solidFill>
                  <a:schemeClr val="bg1"/>
                </a:solidFill>
              </a:rPr>
              <a:t>6</a:t>
            </a:r>
            <a:r>
              <a:rPr lang="en-US" sz="3700" b="1" dirty="0" smtClean="0">
                <a:solidFill>
                  <a:schemeClr val="bg1"/>
                </a:solidFill>
              </a:rPr>
              <a:t> Remember this: Whoever sows sparingly will also reap sparingly, and whoever sows generously will also reap generously. </a:t>
            </a:r>
            <a:r>
              <a:rPr lang="en-US" sz="3700" b="1" baseline="30000" dirty="0" smtClean="0">
                <a:solidFill>
                  <a:schemeClr val="bg1"/>
                </a:solidFill>
              </a:rPr>
              <a:t>7</a:t>
            </a:r>
            <a:r>
              <a:rPr lang="en-US" sz="3700" b="1" dirty="0" smtClean="0">
                <a:solidFill>
                  <a:schemeClr val="bg1"/>
                </a:solidFill>
              </a:rPr>
              <a:t> Each man should give what he has decided in his heart to give, not reluctantly or under compulsion, for God loves a cheerful giver.</a:t>
            </a:r>
            <a:endParaRPr lang="en-US" sz="3700" b="1" dirty="0">
              <a:solidFill>
                <a:schemeClr val="bg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85800" y="2057400"/>
            <a:ext cx="8458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68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501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Is tithing a New Testament principle?</vt:lpstr>
      <vt:lpstr>Hebrews 7:1-10 (NASB)</vt:lpstr>
      <vt:lpstr>Hebrews 7:1-10 (NASB)</vt:lpstr>
      <vt:lpstr>Hebrews 7:1-10 (NASB)</vt:lpstr>
      <vt:lpstr>Is tithing a New Testament principle?</vt:lpstr>
      <vt:lpstr>Matthew 23:23 (NLT)</vt:lpstr>
      <vt:lpstr>Is tithing a New Testament principle?</vt:lpstr>
      <vt:lpstr>Is tithing a New Testament principle?</vt:lpstr>
      <vt:lpstr>Is tithing a New Testament principle?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Shawn McCracken</cp:lastModifiedBy>
  <cp:revision>9</cp:revision>
  <dcterms:created xsi:type="dcterms:W3CDTF">2012-12-15T15:59:00Z</dcterms:created>
  <dcterms:modified xsi:type="dcterms:W3CDTF">2012-12-16T11:59:57Z</dcterms:modified>
</cp:coreProperties>
</file>