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60" r:id="rId4"/>
    <p:sldId id="261" r:id="rId5"/>
    <p:sldId id="263" r:id="rId6"/>
    <p:sldId id="262" r:id="rId7"/>
    <p:sldId id="257" r:id="rId8"/>
    <p:sldId id="259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630" autoAdjust="0"/>
    <p:restoredTop sz="86379" autoAdjust="0"/>
  </p:normalViewPr>
  <p:slideViewPr>
    <p:cSldViewPr>
      <p:cViewPr varScale="1">
        <p:scale>
          <a:sx n="71" d="100"/>
          <a:sy n="71" d="100"/>
        </p:scale>
        <p:origin x="-96" y="-7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B99C4-03E6-4D65-8027-65BEE8476514}" type="datetimeFigureOut">
              <a:rPr lang="en-US" smtClean="0"/>
              <a:t>12/24/2014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059B9-49E0-4B14-BD13-2185DF036B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93764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B99C4-03E6-4D65-8027-65BEE8476514}" type="datetimeFigureOut">
              <a:rPr lang="en-US" smtClean="0"/>
              <a:t>12/24/2014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059B9-49E0-4B14-BD13-2185DF036B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38031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B99C4-03E6-4D65-8027-65BEE8476514}" type="datetimeFigureOut">
              <a:rPr lang="en-US" smtClean="0"/>
              <a:t>12/24/2014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059B9-49E0-4B14-BD13-2185DF036B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44723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B99C4-03E6-4D65-8027-65BEE8476514}" type="datetimeFigureOut">
              <a:rPr lang="en-US" smtClean="0"/>
              <a:t>12/24/2014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059B9-49E0-4B14-BD13-2185DF036B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43601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B99C4-03E6-4D65-8027-65BEE8476514}" type="datetimeFigureOut">
              <a:rPr lang="en-US" smtClean="0"/>
              <a:t>12/24/2014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059B9-49E0-4B14-BD13-2185DF036B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1328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B99C4-03E6-4D65-8027-65BEE8476514}" type="datetimeFigureOut">
              <a:rPr lang="en-US" smtClean="0"/>
              <a:t>12/24/2014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059B9-49E0-4B14-BD13-2185DF036B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56531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B99C4-03E6-4D65-8027-65BEE8476514}" type="datetimeFigureOut">
              <a:rPr lang="en-US" smtClean="0"/>
              <a:t>12/24/2014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059B9-49E0-4B14-BD13-2185DF036B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4772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B99C4-03E6-4D65-8027-65BEE8476514}" type="datetimeFigureOut">
              <a:rPr lang="en-US" smtClean="0"/>
              <a:t>12/24/2014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059B9-49E0-4B14-BD13-2185DF036B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78604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B99C4-03E6-4D65-8027-65BEE8476514}" type="datetimeFigureOut">
              <a:rPr lang="en-US" smtClean="0"/>
              <a:t>12/24/2014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059B9-49E0-4B14-BD13-2185DF036B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24032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B99C4-03E6-4D65-8027-65BEE8476514}" type="datetimeFigureOut">
              <a:rPr lang="en-US" smtClean="0"/>
              <a:t>12/24/2014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059B9-49E0-4B14-BD13-2185DF036B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45273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B99C4-03E6-4D65-8027-65BEE8476514}" type="datetimeFigureOut">
              <a:rPr lang="en-US" smtClean="0"/>
              <a:t>12/24/2014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059B9-49E0-4B14-BD13-2185DF036B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0144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2B99C4-03E6-4D65-8027-65BEE8476514}" type="datetimeFigureOut">
              <a:rPr lang="en-US" smtClean="0"/>
              <a:t>12/24/2014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E059B9-49E0-4B14-BD13-2185DF036B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58152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47847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8" y="0"/>
            <a:ext cx="9139943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228600" y="1143000"/>
            <a:ext cx="8610600" cy="4983163"/>
          </a:xfrm>
        </p:spPr>
        <p:txBody>
          <a:bodyPr>
            <a:noAutofit/>
          </a:bodyPr>
          <a:lstStyle/>
          <a:p>
            <a:pPr marL="0" indent="0" algn="ctr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7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70000"/>
                    </a:srgbClr>
                  </a:outerShdw>
                </a:effectLst>
                <a:latin typeface="Ligurino" panose="02000503030000020003" pitchFamily="2" charset="0"/>
              </a:rPr>
              <a:t>“And </a:t>
            </a:r>
            <a:r>
              <a:rPr lang="en-US" sz="7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70000"/>
                    </a:srgbClr>
                  </a:outerShdw>
                </a:effectLst>
                <a:latin typeface="Ligurino" panose="02000503030000020003" pitchFamily="2" charset="0"/>
              </a:rPr>
              <a:t>surely I am with you always, to the very end of the age</a:t>
            </a:r>
            <a:r>
              <a:rPr lang="en-US" sz="7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70000"/>
                    </a:srgbClr>
                  </a:outerShdw>
                </a:effectLst>
                <a:latin typeface="Ligurino" panose="02000503030000020003" pitchFamily="2" charset="0"/>
              </a:rPr>
              <a:t>.”</a:t>
            </a:r>
          </a:p>
          <a:p>
            <a:pPr marL="0" indent="0" algn="r">
              <a:lnSpc>
                <a:spcPct val="90000"/>
              </a:lnSpc>
              <a:spcBef>
                <a:spcPts val="1200"/>
              </a:spcBef>
              <a:buNone/>
            </a:pPr>
            <a:r>
              <a:rPr lang="en-US" sz="6500" b="1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70000"/>
                    </a:srgbClr>
                  </a:outerShdw>
                </a:effectLst>
              </a:rPr>
              <a:t>(</a:t>
            </a:r>
            <a:r>
              <a:rPr lang="en-US" sz="6500" b="1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70000"/>
                    </a:srgbClr>
                  </a:outerShdw>
                </a:effectLst>
                <a:latin typeface="Ligurino" panose="02000503030000020003" pitchFamily="2" charset="0"/>
              </a:rPr>
              <a:t>Matthew </a:t>
            </a:r>
            <a:r>
              <a:rPr lang="en-US" sz="6500" b="1" spc="-150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70000"/>
                    </a:srgbClr>
                  </a:outerShdw>
                </a:effectLst>
                <a:latin typeface="Ligurino" panose="02000503030000020003" pitchFamily="2" charset="0"/>
              </a:rPr>
              <a:t>28:20</a:t>
            </a:r>
            <a:r>
              <a:rPr lang="en-US" sz="6500" b="1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70000"/>
                    </a:srgbClr>
                  </a:outerShdw>
                </a:effectLst>
              </a:rPr>
              <a:t>)</a:t>
            </a:r>
            <a:endParaRPr lang="en-US" sz="6500" b="1" dirty="0">
              <a:solidFill>
                <a:schemeClr val="bg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937597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8" y="0"/>
            <a:ext cx="9139943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799" y="2286000"/>
            <a:ext cx="7772400" cy="1470025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en-US" sz="12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70000"/>
                    </a:srgbClr>
                  </a:outerShdw>
                </a:effectLst>
                <a:latin typeface="Ligurino" panose="02000503030000020003" pitchFamily="2" charset="0"/>
              </a:rPr>
              <a:t>Exodus </a:t>
            </a:r>
            <a:br>
              <a:rPr lang="en-US" sz="12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70000"/>
                    </a:srgbClr>
                  </a:outerShdw>
                </a:effectLst>
                <a:latin typeface="Ligurino" panose="02000503030000020003" pitchFamily="2" charset="0"/>
              </a:rPr>
            </a:br>
            <a:r>
              <a:rPr lang="en-US" sz="11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70000"/>
                    </a:srgbClr>
                  </a:outerShdw>
                </a:effectLst>
                <a:latin typeface="Ligurino" panose="02000503030000020003" pitchFamily="2" charset="0"/>
              </a:rPr>
              <a:t>33:</a:t>
            </a:r>
            <a:r>
              <a:rPr lang="en-US" sz="11000" b="1" spc="-3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70000"/>
                    </a:srgbClr>
                  </a:outerShdw>
                </a:effectLst>
                <a:latin typeface="Ligurino" panose="02000503030000020003" pitchFamily="2" charset="0"/>
              </a:rPr>
              <a:t>7-17</a:t>
            </a:r>
            <a:endParaRPr lang="en-US" sz="11000" b="1" i="1" spc="-3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70000"/>
                  </a:srgbClr>
                </a:outerShdw>
              </a:effectLst>
              <a:latin typeface="Ligurino" panose="020005030300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02653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8" y="0"/>
            <a:ext cx="9139943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799" y="2286000"/>
            <a:ext cx="7772400" cy="1470025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en-US" sz="10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70000"/>
                    </a:srgbClr>
                  </a:outerShdw>
                </a:effectLst>
                <a:latin typeface="Ligurino" panose="02000503030000020003" pitchFamily="2" charset="0"/>
              </a:rPr>
              <a:t>Extraordinary Intimacy in </a:t>
            </a:r>
            <a:br>
              <a:rPr lang="en-US" sz="10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70000"/>
                    </a:srgbClr>
                  </a:outerShdw>
                </a:effectLst>
                <a:latin typeface="Ligurino" panose="02000503030000020003" pitchFamily="2" charset="0"/>
              </a:rPr>
            </a:br>
            <a:r>
              <a:rPr lang="en-US" sz="10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70000"/>
                    </a:srgbClr>
                  </a:outerShdw>
                </a:effectLst>
                <a:latin typeface="Ligurino" panose="02000503030000020003" pitchFamily="2" charset="0"/>
              </a:rPr>
              <a:t>His Presence</a:t>
            </a:r>
            <a:endParaRPr lang="en-US" sz="10000" b="1" i="1" spc="-3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70000"/>
                  </a:srgbClr>
                </a:outerShdw>
              </a:effectLst>
              <a:latin typeface="Ligurino" panose="020005030300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83504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8" y="0"/>
            <a:ext cx="9139943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799" y="2286000"/>
            <a:ext cx="7772400" cy="1470025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en-US" sz="10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70000"/>
                    </a:srgbClr>
                  </a:outerShdw>
                </a:effectLst>
                <a:latin typeface="Ligurino" panose="02000503030000020003" pitchFamily="2" charset="0"/>
              </a:rPr>
              <a:t>Knowledge and Favor in His </a:t>
            </a:r>
            <a:r>
              <a:rPr lang="en-US" sz="10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70000"/>
                    </a:srgbClr>
                  </a:outerShdw>
                </a:effectLst>
                <a:latin typeface="Ligurino" panose="02000503030000020003" pitchFamily="2" charset="0"/>
              </a:rPr>
              <a:t>Presence</a:t>
            </a:r>
            <a:endParaRPr lang="en-US" sz="10000" b="1" i="1" spc="-3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70000"/>
                  </a:srgbClr>
                </a:outerShdw>
              </a:effectLst>
              <a:latin typeface="Ligurino" panose="020005030300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70127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8" y="0"/>
            <a:ext cx="9139943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799" y="1958975"/>
            <a:ext cx="7772400" cy="1470025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en-US" sz="10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70000"/>
                    </a:srgbClr>
                  </a:outerShdw>
                </a:effectLst>
                <a:latin typeface="Ligurino" panose="02000503030000020003" pitchFamily="2" charset="0"/>
              </a:rPr>
              <a:t/>
            </a:r>
            <a:br>
              <a:rPr lang="en-US" sz="10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70000"/>
                    </a:srgbClr>
                  </a:outerShdw>
                </a:effectLst>
                <a:latin typeface="Ligurino" panose="02000503030000020003" pitchFamily="2" charset="0"/>
              </a:rPr>
            </a:br>
            <a:r>
              <a:rPr lang="en-US" sz="11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70000"/>
                    </a:srgbClr>
                  </a:outerShdw>
                </a:effectLst>
                <a:latin typeface="Ligurino" panose="02000503030000020003" pitchFamily="2" charset="0"/>
              </a:rPr>
              <a:t>His Presence </a:t>
            </a:r>
            <a:br>
              <a:rPr lang="en-US" sz="11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70000"/>
                    </a:srgbClr>
                  </a:outerShdw>
                </a:effectLst>
                <a:latin typeface="Ligurino" panose="02000503030000020003" pitchFamily="2" charset="0"/>
              </a:rPr>
            </a:br>
            <a:r>
              <a:rPr lang="en-US" sz="11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70000"/>
                    </a:srgbClr>
                  </a:outerShdw>
                </a:effectLst>
                <a:latin typeface="Ligurino" panose="02000503030000020003" pitchFamily="2" charset="0"/>
              </a:rPr>
              <a:t>is </a:t>
            </a:r>
            <a:r>
              <a:rPr lang="en-US" sz="11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70000"/>
                    </a:srgbClr>
                  </a:outerShdw>
                </a:effectLst>
                <a:latin typeface="Ligurino" panose="02000503030000020003" pitchFamily="2" charset="0"/>
              </a:rPr>
              <a:t>Vital</a:t>
            </a:r>
            <a:r>
              <a:rPr lang="en-US" sz="110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70000"/>
                    </a:srgbClr>
                  </a:outerShdw>
                </a:effectLst>
                <a:latin typeface="Ligurino" panose="02000503030000020003" pitchFamily="2" charset="0"/>
              </a:rPr>
              <a:t>!</a:t>
            </a:r>
            <a:endParaRPr lang="en-US" sz="11000" b="1" i="1" spc="-3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70000"/>
                  </a:srgbClr>
                </a:outerShdw>
              </a:effectLst>
              <a:latin typeface="Ligurino" panose="020005030300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5334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8" y="0"/>
            <a:ext cx="9139943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286000"/>
            <a:ext cx="8686800" cy="1470025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en-US" sz="10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70000"/>
                    </a:srgbClr>
                  </a:outerShdw>
                </a:effectLst>
                <a:latin typeface="Ligurino" panose="02000503030000020003" pitchFamily="2" charset="0"/>
              </a:rPr>
              <a:t>We are Distinguished by His Presence</a:t>
            </a:r>
            <a:endParaRPr lang="en-US" sz="10000" b="1" i="1" spc="-3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70000"/>
                  </a:srgbClr>
                </a:outerShdw>
              </a:effectLst>
              <a:latin typeface="Ligurino" panose="020005030300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42977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8" y="0"/>
            <a:ext cx="9139943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799" y="457200"/>
            <a:ext cx="8534400" cy="1470025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en-US" sz="5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70000"/>
                    </a:srgbClr>
                  </a:outerShdw>
                </a:effectLst>
                <a:latin typeface="Ligurino" panose="02000503030000020003" pitchFamily="2" charset="0"/>
              </a:rPr>
              <a:t>The </a:t>
            </a:r>
            <a:r>
              <a:rPr lang="en-US" sz="5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70000"/>
                    </a:srgbClr>
                  </a:outerShdw>
                </a:effectLst>
                <a:latin typeface="Ligurino" panose="02000503030000020003" pitchFamily="2" charset="0"/>
              </a:rPr>
              <a:t>virgin will conceive and give birth to a son, and they will call </a:t>
            </a:r>
            <a:r>
              <a:rPr lang="en-US" sz="5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70000"/>
                    </a:srgbClr>
                  </a:outerShdw>
                </a:effectLst>
                <a:latin typeface="Ligurino" panose="02000503030000020003" pitchFamily="2" charset="0"/>
              </a:rPr>
              <a:t>him Immanuel</a:t>
            </a:r>
            <a:r>
              <a:rPr lang="en-US" sz="5000" b="1" spc="-300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70000"/>
                    </a:srgbClr>
                  </a:outerShdw>
                </a:effectLst>
                <a:latin typeface="Ligurino" panose="02000503030000020003" pitchFamily="2" charset="0"/>
              </a:rPr>
              <a:t>– </a:t>
            </a:r>
            <a:r>
              <a:rPr lang="en-US" sz="5000" b="1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70000"/>
                    </a:srgbClr>
                  </a:outerShdw>
                </a:effectLst>
                <a:latin typeface="Ligurino" panose="02000503030000020003" pitchFamily="2" charset="0"/>
              </a:rPr>
              <a:t>Matt </a:t>
            </a:r>
            <a:r>
              <a:rPr lang="en-US" sz="5000" b="1" spc="-150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70000"/>
                    </a:srgbClr>
                  </a:outerShdw>
                </a:effectLst>
                <a:latin typeface="Ligurino" panose="02000503030000020003" pitchFamily="2" charset="0"/>
              </a:rPr>
              <a:t>1:23</a:t>
            </a:r>
            <a:endParaRPr lang="en-US" sz="8700" b="1" i="1" dirty="0">
              <a:solidFill>
                <a:schemeClr val="bg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70000"/>
                  </a:srgbClr>
                </a:outerShdw>
              </a:effectLst>
              <a:latin typeface="Ligurino" panose="02000503030000020003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6699" y="2286000"/>
            <a:ext cx="8610599" cy="838200"/>
          </a:xfrm>
        </p:spPr>
        <p:txBody>
          <a:bodyPr>
            <a:noAutofit/>
          </a:bodyPr>
          <a:lstStyle/>
          <a:p>
            <a:pPr>
              <a:lnSpc>
                <a:spcPct val="70000"/>
              </a:lnSpc>
              <a:spcBef>
                <a:spcPts val="0"/>
              </a:spcBef>
            </a:pPr>
            <a:r>
              <a:rPr lang="en-US" sz="12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70000"/>
                    </a:srgbClr>
                  </a:outerShdw>
                </a:effectLst>
                <a:latin typeface="Ligurino" panose="02000503030000020003" pitchFamily="2" charset="0"/>
              </a:rPr>
              <a:t>Jesus is Immanuel</a:t>
            </a:r>
            <a:r>
              <a:rPr lang="en-US" sz="125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70000"/>
                    </a:srgbClr>
                  </a:outerShdw>
                </a:effectLst>
                <a:latin typeface="Ligurino" panose="02000503030000020003" pitchFamily="2" charset="0"/>
              </a:rPr>
              <a:t>!</a:t>
            </a:r>
            <a:endParaRPr lang="en-US" sz="12500" b="1" dirty="0" smtClean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70000"/>
                  </a:srgbClr>
                </a:outerShdw>
              </a:effectLst>
              <a:latin typeface="Ligurino" panose="02000503030000020003" pitchFamily="2" charset="0"/>
            </a:endParaRPr>
          </a:p>
          <a:p>
            <a:pPr>
              <a:lnSpc>
                <a:spcPct val="80000"/>
              </a:lnSpc>
              <a:spcBef>
                <a:spcPts val="0"/>
              </a:spcBef>
            </a:pPr>
            <a:r>
              <a:rPr lang="en-US" sz="9000" b="1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70000"/>
                    </a:srgbClr>
                  </a:outerShdw>
                </a:effectLst>
                <a:latin typeface="Ligurino" panose="02000503030000020003" pitchFamily="2" charset="0"/>
              </a:rPr>
              <a:t>-God with us-</a:t>
            </a:r>
            <a:endParaRPr lang="en-US" sz="9000" b="1" dirty="0">
              <a:solidFill>
                <a:schemeClr val="bg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70000"/>
                  </a:srgbClr>
                </a:outerShdw>
              </a:effectLst>
              <a:latin typeface="Ligurino" panose="020005030300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46333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8" y="0"/>
            <a:ext cx="9139943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400"/>
            <a:ext cx="8229600" cy="868362"/>
          </a:xfrm>
        </p:spPr>
        <p:txBody>
          <a:bodyPr>
            <a:noAutofit/>
          </a:bodyPr>
          <a:lstStyle/>
          <a:p>
            <a:r>
              <a:rPr lang="en-US" sz="5500" b="1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70000"/>
                    </a:srgbClr>
                  </a:outerShdw>
                </a:effectLst>
                <a:latin typeface="Ligurino" panose="02000503030000020003" pitchFamily="2" charset="0"/>
              </a:rPr>
              <a:t>John </a:t>
            </a:r>
            <a:r>
              <a:rPr lang="en-US" sz="5500" b="1" spc="-300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70000"/>
                    </a:srgbClr>
                  </a:outerShdw>
                </a:effectLst>
                <a:latin typeface="Ligurino" panose="02000503030000020003" pitchFamily="2" charset="0"/>
              </a:rPr>
              <a:t>1:14</a:t>
            </a:r>
            <a:r>
              <a:rPr lang="en-US" sz="5500" b="1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70000"/>
                    </a:srgbClr>
                  </a:outerShdw>
                </a:effectLst>
                <a:latin typeface="Ligurino" panose="02000503030000020003" pitchFamily="2" charset="0"/>
              </a:rPr>
              <a:t> </a:t>
            </a:r>
            <a:r>
              <a:rPr lang="en-US" sz="4000" b="1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70000"/>
                    </a:srgbClr>
                  </a:outerShdw>
                </a:effectLst>
                <a:latin typeface="+mn-lt"/>
              </a:rPr>
              <a:t>(</a:t>
            </a:r>
            <a:r>
              <a:rPr lang="en-US" sz="4000" b="1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70000"/>
                    </a:srgbClr>
                  </a:outerShdw>
                </a:effectLst>
                <a:latin typeface="Ligurino" panose="02000503030000020003" pitchFamily="2" charset="0"/>
              </a:rPr>
              <a:t>MSG</a:t>
            </a:r>
            <a:r>
              <a:rPr lang="en-US" sz="4000" b="1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70000"/>
                    </a:srgbClr>
                  </a:outerShdw>
                </a:effectLst>
                <a:latin typeface="+mn-lt"/>
              </a:rPr>
              <a:t>)</a:t>
            </a:r>
            <a:endParaRPr lang="en-US" sz="4000" b="1" i="1" dirty="0">
              <a:solidFill>
                <a:schemeClr val="bg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70000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228600" y="1143000"/>
            <a:ext cx="8763000" cy="4983163"/>
          </a:xfrm>
        </p:spPr>
        <p:txBody>
          <a:bodyPr>
            <a:noAutofit/>
          </a:bodyPr>
          <a:lstStyle/>
          <a:p>
            <a:pPr marL="0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4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70000"/>
                    </a:srgbClr>
                  </a:outerShdw>
                </a:effectLst>
                <a:latin typeface="Ligurino" panose="02000503030000020003" pitchFamily="2" charset="0"/>
              </a:rPr>
              <a:t>The Word became flesh and blood,</a:t>
            </a:r>
          </a:p>
          <a:p>
            <a:pPr marL="0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4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70000"/>
                    </a:srgbClr>
                  </a:outerShdw>
                </a:effectLst>
                <a:latin typeface="Ligurino" panose="02000503030000020003" pitchFamily="2" charset="0"/>
              </a:rPr>
              <a:t>    and moved into the neighborhood.</a:t>
            </a:r>
          </a:p>
          <a:p>
            <a:pPr marL="0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4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70000"/>
                    </a:srgbClr>
                  </a:outerShdw>
                </a:effectLst>
                <a:latin typeface="Ligurino" panose="02000503030000020003" pitchFamily="2" charset="0"/>
              </a:rPr>
              <a:t>We saw the glory with our own eyes,</a:t>
            </a:r>
          </a:p>
          <a:p>
            <a:pPr marL="0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4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70000"/>
                    </a:srgbClr>
                  </a:outerShdw>
                </a:effectLst>
                <a:latin typeface="Ligurino" panose="02000503030000020003" pitchFamily="2" charset="0"/>
              </a:rPr>
              <a:t>    the one-of-a-kind glory,</a:t>
            </a:r>
          </a:p>
          <a:p>
            <a:pPr marL="0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4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70000"/>
                    </a:srgbClr>
                  </a:outerShdw>
                </a:effectLst>
                <a:latin typeface="Ligurino" panose="02000503030000020003" pitchFamily="2" charset="0"/>
              </a:rPr>
              <a:t>    like Father, like Son,</a:t>
            </a:r>
          </a:p>
          <a:p>
            <a:pPr marL="0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4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70000"/>
                    </a:srgbClr>
                  </a:outerShdw>
                </a:effectLst>
                <a:latin typeface="Ligurino" panose="02000503030000020003" pitchFamily="2" charset="0"/>
              </a:rPr>
              <a:t>Generous inside and out,</a:t>
            </a:r>
          </a:p>
          <a:p>
            <a:pPr marL="0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4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70000"/>
                    </a:srgbClr>
                  </a:outerShdw>
                </a:effectLst>
                <a:latin typeface="Ligurino" panose="02000503030000020003" pitchFamily="2" charset="0"/>
              </a:rPr>
              <a:t>    true from start to finish.</a:t>
            </a:r>
            <a:endParaRPr lang="en-US" sz="4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70000"/>
                  </a:srgbClr>
                </a:outerShdw>
              </a:effectLst>
              <a:latin typeface="Ligurino" panose="020005030300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13228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8" y="0"/>
            <a:ext cx="9139943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799" y="1958975"/>
            <a:ext cx="7772400" cy="1470025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en-US" sz="10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70000"/>
                    </a:srgbClr>
                  </a:outerShdw>
                </a:effectLst>
                <a:latin typeface="Ligurino" panose="02000503030000020003" pitchFamily="2" charset="0"/>
              </a:rPr>
              <a:t/>
            </a:r>
            <a:br>
              <a:rPr lang="en-US" sz="10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70000"/>
                    </a:srgbClr>
                  </a:outerShdw>
                </a:effectLst>
                <a:latin typeface="Ligurino" panose="02000503030000020003" pitchFamily="2" charset="0"/>
              </a:rPr>
            </a:br>
            <a:r>
              <a:rPr lang="en-US" sz="11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70000"/>
                    </a:srgbClr>
                  </a:outerShdw>
                </a:effectLst>
                <a:latin typeface="Ligurino" panose="02000503030000020003" pitchFamily="2" charset="0"/>
              </a:rPr>
              <a:t>Being Present</a:t>
            </a:r>
            <a:endParaRPr lang="en-US" sz="11000" b="1" i="1" spc="-3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70000"/>
                  </a:srgbClr>
                </a:outerShdw>
              </a:effectLst>
              <a:latin typeface="Ligurino" panose="020005030300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59005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569</TotalTime>
  <Words>117</Words>
  <Application>Microsoft Office PowerPoint</Application>
  <PresentationFormat>On-screen Show (4:3)</PresentationFormat>
  <Paragraphs>19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Exodus  33:7-17</vt:lpstr>
      <vt:lpstr>Extraordinary Intimacy in  His Presence</vt:lpstr>
      <vt:lpstr>Knowledge and Favor in His Presence</vt:lpstr>
      <vt:lpstr> His Presence  is Vital!</vt:lpstr>
      <vt:lpstr>We are Distinguished by His Presence</vt:lpstr>
      <vt:lpstr>The virgin will conceive and give birth to a son, and they will call him Immanuel– Matt 1:23</vt:lpstr>
      <vt:lpstr>John 1:14 (MSG)</vt:lpstr>
      <vt:lpstr> Being Present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Jesus is Immanuel!</dc:title>
  <dc:creator>Shawn McCracken</dc:creator>
  <cp:lastModifiedBy>Shawn</cp:lastModifiedBy>
  <cp:revision>17</cp:revision>
  <dcterms:created xsi:type="dcterms:W3CDTF">2014-12-22T15:21:57Z</dcterms:created>
  <dcterms:modified xsi:type="dcterms:W3CDTF">2014-12-24T13:06:07Z</dcterms:modified>
</cp:coreProperties>
</file>