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84" r:id="rId2"/>
    <p:sldId id="289" r:id="rId3"/>
    <p:sldId id="318" r:id="rId4"/>
    <p:sldId id="314" r:id="rId5"/>
    <p:sldId id="313" r:id="rId6"/>
    <p:sldId id="320" r:id="rId7"/>
    <p:sldId id="321" r:id="rId8"/>
    <p:sldId id="322" r:id="rId9"/>
    <p:sldId id="319" r:id="rId10"/>
    <p:sldId id="323" r:id="rId11"/>
    <p:sldId id="327" r:id="rId12"/>
    <p:sldId id="324" r:id="rId13"/>
    <p:sldId id="315" r:id="rId14"/>
    <p:sldId id="325" r:id="rId15"/>
    <p:sldId id="326" r:id="rId16"/>
    <p:sldId id="316"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E0000"/>
    <a:srgbClr val="C80000"/>
    <a:srgbClr val="00B9FA"/>
    <a:srgbClr val="2DC8FF"/>
    <a:srgbClr val="5CD3FD"/>
    <a:srgbClr val="FFFF8F"/>
    <a:srgbClr val="008EC0"/>
    <a:srgbClr val="A3E7FF"/>
    <a:srgbClr val="000000"/>
    <a:srgbClr val="04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7" autoAdjust="0"/>
    <p:restoredTop sz="94660"/>
  </p:normalViewPr>
  <p:slideViewPr>
    <p:cSldViewPr snapToGrid="0">
      <p:cViewPr varScale="1">
        <p:scale>
          <a:sx n="47" d="100"/>
          <a:sy n="47" d="100"/>
        </p:scale>
        <p:origin x="60" y="14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333E76F-87EE-40A7-AEB1-2418BBBDF3ED}" type="datetimeFigureOut">
              <a:rPr lang="en-US" smtClean="0"/>
              <a:t>8/19/2017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748225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3E76F-87EE-40A7-AEB1-2418BBBDF3ED}" type="datetimeFigureOut">
              <a:rPr lang="en-US" smtClean="0"/>
              <a:t>8/19/2017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1259868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3E76F-87EE-40A7-AEB1-2418BBBDF3ED}" type="datetimeFigureOut">
              <a:rPr lang="en-US" smtClean="0"/>
              <a:t>8/19/2017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225639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3E76F-87EE-40A7-AEB1-2418BBBDF3ED}" type="datetimeFigureOut">
              <a:rPr lang="en-US" smtClean="0"/>
              <a:t>8/19/2017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1024188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333E76F-87EE-40A7-AEB1-2418BBBDF3ED}" type="datetimeFigureOut">
              <a:rPr lang="en-US" smtClean="0"/>
              <a:t>8/19/2017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1944627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33E76F-87EE-40A7-AEB1-2418BBBDF3ED}" type="datetimeFigureOut">
              <a:rPr lang="en-US" smtClean="0"/>
              <a:t>8/19/2017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1411048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333E76F-87EE-40A7-AEB1-2418BBBDF3ED}" type="datetimeFigureOut">
              <a:rPr lang="en-US" smtClean="0"/>
              <a:t>8/19/2017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2721200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333E76F-87EE-40A7-AEB1-2418BBBDF3ED}" type="datetimeFigureOut">
              <a:rPr lang="en-US" smtClean="0"/>
              <a:t>8/19/2017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2735676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3E76F-87EE-40A7-AEB1-2418BBBDF3ED}" type="datetimeFigureOut">
              <a:rPr lang="en-US" smtClean="0"/>
              <a:t>8/19/2017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4187897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333E76F-87EE-40A7-AEB1-2418BBBDF3ED}" type="datetimeFigureOut">
              <a:rPr lang="en-US" smtClean="0"/>
              <a:t>8/19/2017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2321697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333E76F-87EE-40A7-AEB1-2418BBBDF3ED}" type="datetimeFigureOut">
              <a:rPr lang="en-US" smtClean="0"/>
              <a:t>8/19/2017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1767737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E000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33E76F-87EE-40A7-AEB1-2418BBBDF3ED}" type="datetimeFigureOut">
              <a:rPr lang="en-US" smtClean="0"/>
              <a:t>8/19/2017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296C65-9D42-4F27-9A44-96DF11B4DE95}" type="slidenum">
              <a:rPr lang="en-US" smtClean="0"/>
              <a:t>‹#›</a:t>
            </a:fld>
            <a:endParaRPr lang="en-US"/>
          </a:p>
        </p:txBody>
      </p:sp>
    </p:spTree>
    <p:extLst>
      <p:ext uri="{BB962C8B-B14F-4D97-AF65-F5344CB8AC3E}">
        <p14:creationId xmlns:p14="http://schemas.microsoft.com/office/powerpoint/2010/main" val="111285346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8235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txBox="1">
            <a:spLocks/>
          </p:cNvSpPr>
          <p:nvPr/>
        </p:nvSpPr>
        <p:spPr>
          <a:xfrm>
            <a:off x="721504" y="1314450"/>
            <a:ext cx="10748991" cy="5000316"/>
          </a:xfrm>
          <a:prstGeom prst="rect">
            <a:avLst/>
          </a:prstGeom>
          <a:effectLst>
            <a:glow rad="63500">
              <a:schemeClr val="bg1"/>
            </a:glow>
          </a:effec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85000"/>
              </a:lnSpc>
              <a:spcBef>
                <a:spcPts val="0"/>
              </a:spcBef>
              <a:spcAft>
                <a:spcPts val="1800"/>
              </a:spcAft>
              <a:buClr>
                <a:srgbClr val="FFFF00"/>
              </a:buClr>
              <a:buSzPct val="100000"/>
            </a:pPr>
            <a:r>
              <a:rPr lang="en-US" sz="6500" b="1" dirty="0">
                <a:solidFill>
                  <a:srgbClr val="FFFF00"/>
                </a:solidFill>
                <a:effectLst>
                  <a:glow rad="127000">
                    <a:schemeClr val="tx1"/>
                  </a:glow>
                  <a:outerShdw blurRad="38100" dist="38100" dir="2700000" algn="tl">
                    <a:schemeClr val="tx1">
                      <a:alpha val="65000"/>
                    </a:schemeClr>
                  </a:outerShdw>
                </a:effectLst>
              </a:rPr>
              <a:t>Why do we want it </a:t>
            </a:r>
            <a:br>
              <a:rPr lang="en-US" sz="6500" b="1" dirty="0">
                <a:solidFill>
                  <a:srgbClr val="FFFF00"/>
                </a:solidFill>
                <a:effectLst>
                  <a:glow rad="127000">
                    <a:schemeClr val="tx1"/>
                  </a:glow>
                  <a:outerShdw blurRad="38100" dist="38100" dir="2700000" algn="tl">
                    <a:schemeClr val="tx1">
                      <a:alpha val="65000"/>
                    </a:schemeClr>
                  </a:outerShdw>
                </a:effectLst>
              </a:rPr>
            </a:br>
            <a:r>
              <a:rPr lang="en-US" sz="6500" b="1" dirty="0">
                <a:solidFill>
                  <a:srgbClr val="FFFF00"/>
                </a:solidFill>
                <a:effectLst>
                  <a:glow rad="127000">
                    <a:schemeClr val="tx1"/>
                  </a:glow>
                  <a:outerShdw blurRad="38100" dist="38100" dir="2700000" algn="tl">
                    <a:schemeClr val="tx1">
                      <a:alpha val="65000"/>
                    </a:schemeClr>
                  </a:outerShdw>
                </a:effectLst>
              </a:rPr>
              <a:t>to just go away? </a:t>
            </a:r>
          </a:p>
          <a:p>
            <a:pPr marL="685800" indent="-685800" algn="l">
              <a:spcBef>
                <a:spcPts val="0"/>
              </a:spcBef>
              <a:spcAft>
                <a:spcPts val="1800"/>
              </a:spcAft>
              <a:buClr>
                <a:srgbClr val="FFFF00"/>
              </a:buClr>
              <a:buSzPct val="100000"/>
              <a:buFont typeface="Calibri" panose="020F0502020204030204" pitchFamily="34" charset="0"/>
              <a:buChar char="●"/>
            </a:pPr>
            <a:r>
              <a:rPr lang="en-US" sz="5500" b="1" i="1" dirty="0">
                <a:solidFill>
                  <a:schemeClr val="bg1"/>
                </a:solidFill>
                <a:effectLst>
                  <a:glow rad="127000">
                    <a:schemeClr val="tx1"/>
                  </a:glow>
                  <a:outerShdw blurRad="38100" dist="38100" dir="2700000" algn="tl">
                    <a:schemeClr val="tx1">
                      <a:alpha val="65000"/>
                    </a:schemeClr>
                  </a:outerShdw>
                </a:effectLst>
              </a:rPr>
              <a:t>“I’m color blind”</a:t>
            </a:r>
          </a:p>
          <a:p>
            <a:pPr marL="685800" indent="-685800" algn="l">
              <a:spcBef>
                <a:spcPts val="0"/>
              </a:spcBef>
              <a:spcAft>
                <a:spcPts val="1800"/>
              </a:spcAft>
              <a:buClr>
                <a:srgbClr val="FFFF00"/>
              </a:buClr>
              <a:buSzPct val="100000"/>
              <a:buFont typeface="Calibri" panose="020F0502020204030204" pitchFamily="34" charset="0"/>
              <a:buChar char="●"/>
            </a:pPr>
            <a:r>
              <a:rPr lang="en-US" sz="5500" b="1" i="1" dirty="0">
                <a:solidFill>
                  <a:schemeClr val="bg1"/>
                </a:solidFill>
                <a:effectLst>
                  <a:glow rad="127000">
                    <a:schemeClr val="tx1"/>
                  </a:glow>
                  <a:outerShdw blurRad="38100" dist="38100" dir="2700000" algn="tl">
                    <a:schemeClr val="tx1">
                      <a:alpha val="65000"/>
                    </a:schemeClr>
                  </a:outerShdw>
                </a:effectLst>
              </a:rPr>
              <a:t>“Continuing to highlight racism </a:t>
            </a:r>
            <a:br>
              <a:rPr lang="en-US" sz="5500" b="1" i="1" dirty="0">
                <a:solidFill>
                  <a:schemeClr val="bg1"/>
                </a:solidFill>
                <a:effectLst>
                  <a:glow rad="127000">
                    <a:schemeClr val="tx1"/>
                  </a:glow>
                  <a:outerShdw blurRad="38100" dist="38100" dir="2700000" algn="tl">
                    <a:schemeClr val="tx1">
                      <a:alpha val="65000"/>
                    </a:schemeClr>
                  </a:outerShdw>
                </a:effectLst>
              </a:rPr>
            </a:br>
            <a:r>
              <a:rPr lang="en-US" sz="5500" b="1" i="1" dirty="0">
                <a:solidFill>
                  <a:schemeClr val="bg1"/>
                </a:solidFill>
                <a:effectLst>
                  <a:glow rad="127000">
                    <a:schemeClr val="tx1"/>
                  </a:glow>
                  <a:outerShdw blurRad="38100" dist="38100" dir="2700000" algn="tl">
                    <a:schemeClr val="tx1">
                      <a:alpha val="65000"/>
                    </a:schemeClr>
                  </a:outerShdw>
                </a:effectLst>
              </a:rPr>
              <a:t>is just negativity and causes </a:t>
            </a:r>
            <a:br>
              <a:rPr lang="en-US" sz="5500" b="1" i="1" dirty="0">
                <a:solidFill>
                  <a:schemeClr val="bg1"/>
                </a:solidFill>
                <a:effectLst>
                  <a:glow rad="127000">
                    <a:schemeClr val="tx1"/>
                  </a:glow>
                  <a:outerShdw blurRad="38100" dist="38100" dir="2700000" algn="tl">
                    <a:schemeClr val="tx1">
                      <a:alpha val="65000"/>
                    </a:schemeClr>
                  </a:outerShdw>
                </a:effectLst>
              </a:rPr>
            </a:br>
            <a:r>
              <a:rPr lang="en-US" sz="5500" b="1" i="1" dirty="0">
                <a:solidFill>
                  <a:schemeClr val="bg1"/>
                </a:solidFill>
                <a:effectLst>
                  <a:glow rad="127000">
                    <a:schemeClr val="tx1"/>
                  </a:glow>
                  <a:outerShdw blurRad="38100" dist="38100" dir="2700000" algn="tl">
                    <a:schemeClr val="tx1">
                      <a:alpha val="65000"/>
                    </a:schemeClr>
                  </a:outerShdw>
                </a:effectLst>
              </a:rPr>
              <a:t>more division”</a:t>
            </a:r>
            <a:endParaRPr lang="en-US" sz="5500" b="1" dirty="0">
              <a:solidFill>
                <a:schemeClr val="bg1"/>
              </a:solidFill>
              <a:effectLst>
                <a:glow rad="127000">
                  <a:schemeClr val="tx1"/>
                </a:glow>
                <a:outerShdw blurRad="38100" dist="38100" dir="2700000" algn="tl">
                  <a:schemeClr val="tx1">
                    <a:alpha val="65000"/>
                  </a:schemeClr>
                </a:outerShdw>
              </a:effectLst>
            </a:endParaRPr>
          </a:p>
        </p:txBody>
      </p:sp>
      <p:sp>
        <p:nvSpPr>
          <p:cNvPr id="6" name="Title 2"/>
          <p:cNvSpPr txBox="1">
            <a:spLocks/>
          </p:cNvSpPr>
          <p:nvPr/>
        </p:nvSpPr>
        <p:spPr>
          <a:xfrm>
            <a:off x="0" y="568376"/>
            <a:ext cx="12192000" cy="539645"/>
          </a:xfrm>
          <a:prstGeom prst="rect">
            <a:avLst/>
          </a:prstGeom>
          <a:effectLst>
            <a:glow rad="63500">
              <a:schemeClr val="bg1"/>
            </a:glow>
          </a:effectLst>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80000"/>
              </a:lnSpc>
            </a:pPr>
            <a:r>
              <a:rPr lang="en-US" sz="5500" b="1" dirty="0">
                <a:ln w="15875">
                  <a:noFill/>
                </a:ln>
                <a:solidFill>
                  <a:schemeClr val="bg1"/>
                </a:solidFill>
                <a:effectLst>
                  <a:glow rad="127000">
                    <a:schemeClr val="tx1"/>
                  </a:glow>
                  <a:outerShdw blurRad="38100" dist="38100" dir="2700000" algn="tl">
                    <a:schemeClr val="tx1">
                      <a:alpha val="65000"/>
                    </a:schemeClr>
                  </a:outerShdw>
                </a:effectLst>
                <a:latin typeface="+mn-lt"/>
              </a:rPr>
              <a:t>3 Rhetorical Questions:</a:t>
            </a:r>
          </a:p>
        </p:txBody>
      </p:sp>
    </p:spTree>
    <p:extLst>
      <p:ext uri="{BB962C8B-B14F-4D97-AF65-F5344CB8AC3E}">
        <p14:creationId xmlns:p14="http://schemas.microsoft.com/office/powerpoint/2010/main" val="173287139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2"/>
          <p:cNvSpPr txBox="1">
            <a:spLocks/>
          </p:cNvSpPr>
          <p:nvPr/>
        </p:nvSpPr>
        <p:spPr>
          <a:xfrm>
            <a:off x="894080" y="406400"/>
            <a:ext cx="10322560" cy="5720081"/>
          </a:xfrm>
          <a:prstGeom prst="rect">
            <a:avLst/>
          </a:prstGeom>
          <a:effectLst>
            <a:glow rad="63500">
              <a:schemeClr val="bg1"/>
            </a:glow>
          </a:effectLst>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8000" b="1" dirty="0">
                <a:ln w="15875">
                  <a:noFill/>
                </a:ln>
                <a:solidFill>
                  <a:schemeClr val="bg1"/>
                </a:solidFill>
                <a:effectLst>
                  <a:glow rad="127000">
                    <a:schemeClr val="tx1"/>
                  </a:glow>
                  <a:outerShdw blurRad="38100" dist="38100" dir="2700000" algn="tl">
                    <a:schemeClr val="tx1">
                      <a:alpha val="65000"/>
                    </a:schemeClr>
                  </a:outerShdw>
                </a:effectLst>
                <a:latin typeface="+mn-lt"/>
              </a:rPr>
              <a:t>“Peace is not simply the absence of conflict, but the existence of justice for all people”</a:t>
            </a:r>
          </a:p>
          <a:p>
            <a:pPr>
              <a:spcBef>
                <a:spcPts val="600"/>
              </a:spcBef>
            </a:pPr>
            <a:r>
              <a:rPr lang="en-US" sz="8000" b="1" dirty="0">
                <a:ln w="15875">
                  <a:noFill/>
                </a:ln>
                <a:solidFill>
                  <a:schemeClr val="bg1"/>
                </a:solidFill>
                <a:effectLst>
                  <a:glow rad="127000">
                    <a:schemeClr val="tx1"/>
                  </a:glow>
                  <a:outerShdw blurRad="38100" dist="38100" dir="2700000" algn="tl">
                    <a:schemeClr val="tx1">
                      <a:alpha val="65000"/>
                    </a:schemeClr>
                  </a:outerShdw>
                </a:effectLst>
                <a:latin typeface="+mn-lt"/>
              </a:rPr>
              <a:t>- </a:t>
            </a:r>
            <a:r>
              <a:rPr lang="en-US" sz="7000" b="1" dirty="0">
                <a:ln w="15875">
                  <a:noFill/>
                </a:ln>
                <a:solidFill>
                  <a:schemeClr val="bg1"/>
                </a:solidFill>
                <a:effectLst>
                  <a:glow rad="127000">
                    <a:schemeClr val="tx1"/>
                  </a:glow>
                  <a:outerShdw blurRad="38100" dist="38100" dir="2700000" algn="tl">
                    <a:schemeClr val="tx1">
                      <a:alpha val="65000"/>
                    </a:schemeClr>
                  </a:outerShdw>
                </a:effectLst>
                <a:latin typeface="+mn-lt"/>
              </a:rPr>
              <a:t>Martin Luther King, Jr.</a:t>
            </a:r>
          </a:p>
        </p:txBody>
      </p:sp>
    </p:spTree>
    <p:extLst>
      <p:ext uri="{BB962C8B-B14F-4D97-AF65-F5344CB8AC3E}">
        <p14:creationId xmlns:p14="http://schemas.microsoft.com/office/powerpoint/2010/main" val="3217208844"/>
      </p:ext>
    </p:extLst>
  </p:cSld>
  <p:clrMapOvr>
    <a:masterClrMapping/>
  </p:clrMapOvr>
  <p:transition spd="med">
    <p:pull/>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2"/>
          <p:cNvSpPr txBox="1">
            <a:spLocks/>
          </p:cNvSpPr>
          <p:nvPr/>
        </p:nvSpPr>
        <p:spPr>
          <a:xfrm>
            <a:off x="1729740" y="2326845"/>
            <a:ext cx="8732520" cy="2204309"/>
          </a:xfrm>
          <a:prstGeom prst="rect">
            <a:avLst/>
          </a:prstGeom>
          <a:effectLst>
            <a:glow rad="63500">
              <a:schemeClr val="bg1"/>
            </a:glow>
          </a:effectLst>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80000"/>
              </a:lnSpc>
            </a:pPr>
            <a:r>
              <a:rPr lang="en-US" sz="8000" b="1" dirty="0">
                <a:ln w="15875">
                  <a:noFill/>
                </a:ln>
                <a:solidFill>
                  <a:schemeClr val="bg1"/>
                </a:solidFill>
                <a:effectLst>
                  <a:glow rad="127000">
                    <a:schemeClr val="tx1"/>
                  </a:glow>
                  <a:outerShdw blurRad="38100" dist="38100" dir="2700000" algn="tl">
                    <a:schemeClr val="tx1">
                      <a:alpha val="65000"/>
                    </a:schemeClr>
                  </a:outerShdw>
                </a:effectLst>
                <a:latin typeface="+mn-lt"/>
              </a:rPr>
              <a:t>Luke</a:t>
            </a:r>
          </a:p>
          <a:p>
            <a:pPr>
              <a:lnSpc>
                <a:spcPct val="80000"/>
              </a:lnSpc>
            </a:pPr>
            <a:r>
              <a:rPr lang="en-US" sz="8000" b="1" dirty="0">
                <a:ln w="15875">
                  <a:noFill/>
                </a:ln>
                <a:solidFill>
                  <a:schemeClr val="bg1"/>
                </a:solidFill>
                <a:effectLst>
                  <a:glow rad="127000">
                    <a:schemeClr val="tx1"/>
                  </a:glow>
                  <a:outerShdw blurRad="38100" dist="38100" dir="2700000" algn="tl">
                    <a:schemeClr val="tx1">
                      <a:alpha val="65000"/>
                    </a:schemeClr>
                  </a:outerShdw>
                </a:effectLst>
                <a:latin typeface="+mn-lt"/>
              </a:rPr>
              <a:t>10:25-37</a:t>
            </a:r>
          </a:p>
        </p:txBody>
      </p:sp>
    </p:spTree>
    <p:extLst>
      <p:ext uri="{BB962C8B-B14F-4D97-AF65-F5344CB8AC3E}">
        <p14:creationId xmlns:p14="http://schemas.microsoft.com/office/powerpoint/2010/main" val="2583412832"/>
      </p:ext>
    </p:extLst>
  </p:cSld>
  <p:clrMapOvr>
    <a:masterClrMapping/>
  </p:clrMapOvr>
  <p:transition spd="med">
    <p:pull dir="r"/>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2"/>
          <p:cNvSpPr txBox="1">
            <a:spLocks/>
          </p:cNvSpPr>
          <p:nvPr/>
        </p:nvSpPr>
        <p:spPr>
          <a:xfrm>
            <a:off x="190500" y="1638300"/>
            <a:ext cx="11772900" cy="4686300"/>
          </a:xfrm>
          <a:prstGeom prst="rect">
            <a:avLst/>
          </a:prstGeom>
          <a:effectLst>
            <a:glow rad="63500">
              <a:schemeClr val="bg1"/>
            </a:glow>
          </a:effectLst>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85000"/>
              </a:lnSpc>
            </a:pPr>
            <a:br>
              <a:rPr lang="en-US" sz="5000" b="1" dirty="0">
                <a:ln w="15875">
                  <a:noFill/>
                </a:ln>
                <a:solidFill>
                  <a:schemeClr val="bg1"/>
                </a:solidFill>
                <a:effectLst>
                  <a:glow rad="127000">
                    <a:schemeClr val="tx1"/>
                  </a:glow>
                  <a:outerShdw blurRad="38100" dist="38100" dir="2700000" algn="tl">
                    <a:schemeClr val="tx1">
                      <a:alpha val="65000"/>
                    </a:schemeClr>
                  </a:outerShdw>
                </a:effectLst>
                <a:latin typeface="+mn-lt"/>
              </a:rPr>
            </a:br>
            <a:r>
              <a:rPr lang="en-US" sz="5000" b="1" dirty="0">
                <a:ln w="15875">
                  <a:noFill/>
                </a:ln>
                <a:solidFill>
                  <a:schemeClr val="bg1"/>
                </a:solidFill>
                <a:effectLst>
                  <a:glow rad="127000">
                    <a:schemeClr val="tx1"/>
                  </a:glow>
                  <a:outerShdw blurRad="38100" dist="38100" dir="2700000" algn="tl">
                    <a:schemeClr val="tx1">
                      <a:alpha val="65000"/>
                    </a:schemeClr>
                  </a:outerShdw>
                </a:effectLst>
                <a:latin typeface="+mn-lt"/>
              </a:rPr>
              <a:t>“I can see why Jesus used this as the setting for his parable. It's a winding, meandering road... In the days of Jesus it came to be known as the ‘Bloody Pass.’ And you know, it's possible that the priest and the Levite looked over that man on the ground and wondered if the robbers were still around… </a:t>
            </a:r>
          </a:p>
        </p:txBody>
      </p:sp>
      <p:sp>
        <p:nvSpPr>
          <p:cNvPr id="3" name="Title 2">
            <a:extLst>
              <a:ext uri="{FF2B5EF4-FFF2-40B4-BE49-F238E27FC236}">
                <a16:creationId xmlns:a16="http://schemas.microsoft.com/office/drawing/2014/main" id="{C33E29F3-8933-42CA-93E5-BF4642EDF0DB}"/>
              </a:ext>
            </a:extLst>
          </p:cNvPr>
          <p:cNvSpPr txBox="1">
            <a:spLocks/>
          </p:cNvSpPr>
          <p:nvPr/>
        </p:nvSpPr>
        <p:spPr>
          <a:xfrm>
            <a:off x="190500" y="133350"/>
            <a:ext cx="11772900" cy="1295400"/>
          </a:xfrm>
          <a:prstGeom prst="rect">
            <a:avLst/>
          </a:prstGeom>
          <a:effectLst>
            <a:glow rad="63500">
              <a:schemeClr val="bg1"/>
            </a:glow>
          </a:effectLst>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85000"/>
              </a:lnSpc>
            </a:pPr>
            <a:br>
              <a:rPr lang="en-US" sz="5000" b="1" dirty="0">
                <a:ln w="15875">
                  <a:noFill/>
                </a:ln>
                <a:solidFill>
                  <a:schemeClr val="bg1"/>
                </a:solidFill>
                <a:effectLst>
                  <a:glow rad="127000">
                    <a:schemeClr val="tx1"/>
                  </a:glow>
                  <a:outerShdw blurRad="38100" dist="38100" dir="2700000" algn="tl">
                    <a:schemeClr val="tx1">
                      <a:alpha val="65000"/>
                    </a:schemeClr>
                  </a:outerShdw>
                </a:effectLst>
                <a:latin typeface="+mn-lt"/>
              </a:rPr>
            </a:br>
            <a:r>
              <a:rPr lang="en-US" sz="4000" b="1" dirty="0">
                <a:ln w="15875">
                  <a:noFill/>
                </a:ln>
                <a:solidFill>
                  <a:srgbClr val="FFFF00"/>
                </a:solidFill>
                <a:effectLst>
                  <a:glow rad="127000">
                    <a:schemeClr val="tx1"/>
                  </a:glow>
                  <a:outerShdw blurRad="38100" dist="38100" dir="2700000" algn="tl">
                    <a:schemeClr val="tx1">
                      <a:alpha val="65000"/>
                    </a:schemeClr>
                  </a:outerShdw>
                </a:effectLst>
                <a:latin typeface="+mn-lt"/>
              </a:rPr>
              <a:t>Martin Luther King, Jr: “I've Been to the Mountaintop” delivered April 3, 1968 in Memphis, Tennessee- </a:t>
            </a:r>
          </a:p>
        </p:txBody>
      </p:sp>
    </p:spTree>
    <p:extLst>
      <p:ext uri="{BB962C8B-B14F-4D97-AF65-F5344CB8AC3E}">
        <p14:creationId xmlns:p14="http://schemas.microsoft.com/office/powerpoint/2010/main" val="1375482174"/>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2"/>
          <p:cNvSpPr txBox="1">
            <a:spLocks/>
          </p:cNvSpPr>
          <p:nvPr/>
        </p:nvSpPr>
        <p:spPr>
          <a:xfrm>
            <a:off x="190500" y="1943100"/>
            <a:ext cx="11772900" cy="4686300"/>
          </a:xfrm>
          <a:prstGeom prst="rect">
            <a:avLst/>
          </a:prstGeom>
          <a:effectLst>
            <a:glow rad="63500">
              <a:schemeClr val="bg1"/>
            </a:glow>
          </a:effectLst>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85000"/>
              </a:lnSpc>
            </a:pPr>
            <a:br>
              <a:rPr lang="en-US" sz="5000" b="1" dirty="0">
                <a:ln w="15875">
                  <a:noFill/>
                </a:ln>
                <a:solidFill>
                  <a:schemeClr val="bg1"/>
                </a:solidFill>
                <a:effectLst>
                  <a:glow rad="127000">
                    <a:schemeClr val="tx1"/>
                  </a:glow>
                  <a:outerShdw blurRad="38100" dist="38100" dir="2700000" algn="tl">
                    <a:schemeClr val="tx1">
                      <a:alpha val="65000"/>
                    </a:schemeClr>
                  </a:outerShdw>
                </a:effectLst>
                <a:latin typeface="+mn-lt"/>
              </a:rPr>
            </a:br>
            <a:r>
              <a:rPr lang="en-US" sz="4800" b="1" dirty="0">
                <a:ln w="15875">
                  <a:noFill/>
                </a:ln>
                <a:solidFill>
                  <a:schemeClr val="bg1"/>
                </a:solidFill>
                <a:effectLst>
                  <a:glow rad="127000">
                    <a:schemeClr val="tx1"/>
                  </a:glow>
                  <a:outerShdw blurRad="38100" dist="38100" dir="2700000" algn="tl">
                    <a:schemeClr val="tx1">
                      <a:alpha val="65000"/>
                    </a:schemeClr>
                  </a:outerShdw>
                </a:effectLst>
                <a:latin typeface="+mn-lt"/>
              </a:rPr>
              <a:t>Or it's possible that they felt that the man on the ground was merely faking, and he was acting like he had been robbed and hurt in order to seize them over there, lure them there for quick and easy seizure. And so the first question that the priest asked, the first question that the Levite asked was, ‘If I stop to help this man, </a:t>
            </a:r>
            <a:r>
              <a:rPr lang="en-US" sz="4800" b="1" dirty="0">
                <a:ln w="15875">
                  <a:noFill/>
                </a:ln>
                <a:solidFill>
                  <a:srgbClr val="FFFF00"/>
                </a:solidFill>
                <a:effectLst>
                  <a:glow rad="127000">
                    <a:schemeClr val="tx1"/>
                  </a:glow>
                  <a:outerShdw blurRad="38100" dist="38100" dir="2700000" algn="tl">
                    <a:schemeClr val="tx1">
                      <a:alpha val="65000"/>
                    </a:schemeClr>
                  </a:outerShdw>
                </a:effectLst>
                <a:latin typeface="+mn-lt"/>
              </a:rPr>
              <a:t>what will happen to me?</a:t>
            </a:r>
            <a:r>
              <a:rPr lang="en-US" sz="4800" b="1" dirty="0">
                <a:ln w="15875">
                  <a:noFill/>
                </a:ln>
                <a:solidFill>
                  <a:schemeClr val="bg1"/>
                </a:solidFill>
                <a:effectLst>
                  <a:glow rad="127000">
                    <a:schemeClr val="tx1"/>
                  </a:glow>
                  <a:outerShdw blurRad="38100" dist="38100" dir="2700000" algn="tl">
                    <a:schemeClr val="tx1">
                      <a:alpha val="65000"/>
                    </a:schemeClr>
                  </a:outerShdw>
                </a:effectLst>
                <a:latin typeface="+mn-lt"/>
              </a:rPr>
              <a:t>’” </a:t>
            </a:r>
          </a:p>
        </p:txBody>
      </p:sp>
      <p:sp>
        <p:nvSpPr>
          <p:cNvPr id="3" name="Title 2">
            <a:extLst>
              <a:ext uri="{FF2B5EF4-FFF2-40B4-BE49-F238E27FC236}">
                <a16:creationId xmlns:a16="http://schemas.microsoft.com/office/drawing/2014/main" id="{C33E29F3-8933-42CA-93E5-BF4642EDF0DB}"/>
              </a:ext>
            </a:extLst>
          </p:cNvPr>
          <p:cNvSpPr txBox="1">
            <a:spLocks/>
          </p:cNvSpPr>
          <p:nvPr/>
        </p:nvSpPr>
        <p:spPr>
          <a:xfrm>
            <a:off x="190500" y="133350"/>
            <a:ext cx="11772900" cy="1295400"/>
          </a:xfrm>
          <a:prstGeom prst="rect">
            <a:avLst/>
          </a:prstGeom>
          <a:effectLst>
            <a:glow rad="63500">
              <a:schemeClr val="bg1"/>
            </a:glow>
          </a:effectLst>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85000"/>
              </a:lnSpc>
            </a:pPr>
            <a:br>
              <a:rPr lang="en-US" sz="5000" b="1" dirty="0">
                <a:ln w="15875">
                  <a:noFill/>
                </a:ln>
                <a:solidFill>
                  <a:schemeClr val="bg1"/>
                </a:solidFill>
                <a:effectLst>
                  <a:glow rad="127000">
                    <a:schemeClr val="tx1"/>
                  </a:glow>
                  <a:outerShdw blurRad="38100" dist="38100" dir="2700000" algn="tl">
                    <a:schemeClr val="tx1">
                      <a:alpha val="65000"/>
                    </a:schemeClr>
                  </a:outerShdw>
                </a:effectLst>
                <a:latin typeface="+mn-lt"/>
              </a:rPr>
            </a:br>
            <a:r>
              <a:rPr lang="en-US" sz="4000" b="1" dirty="0">
                <a:ln w="15875">
                  <a:noFill/>
                </a:ln>
                <a:solidFill>
                  <a:srgbClr val="FFFF00"/>
                </a:solidFill>
                <a:effectLst>
                  <a:glow rad="127000">
                    <a:schemeClr val="tx1"/>
                  </a:glow>
                  <a:outerShdw blurRad="38100" dist="38100" dir="2700000" algn="tl">
                    <a:schemeClr val="tx1">
                      <a:alpha val="65000"/>
                    </a:schemeClr>
                  </a:outerShdw>
                </a:effectLst>
                <a:latin typeface="+mn-lt"/>
              </a:rPr>
              <a:t>Martin Luther King, Jr: “I've Been to the Mountaintop” delivered April 3, 1968 in Memphis, Tennessee- </a:t>
            </a:r>
          </a:p>
        </p:txBody>
      </p:sp>
    </p:spTree>
    <p:extLst>
      <p:ext uri="{BB962C8B-B14F-4D97-AF65-F5344CB8AC3E}">
        <p14:creationId xmlns:p14="http://schemas.microsoft.com/office/powerpoint/2010/main" val="24352536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txBox="1">
            <a:spLocks/>
          </p:cNvSpPr>
          <p:nvPr/>
        </p:nvSpPr>
        <p:spPr>
          <a:xfrm>
            <a:off x="438150" y="323850"/>
            <a:ext cx="11297848" cy="6086166"/>
          </a:xfrm>
          <a:prstGeom prst="rect">
            <a:avLst/>
          </a:prstGeom>
          <a:effectLst>
            <a:glow rad="63500">
              <a:schemeClr val="bg1"/>
            </a:glow>
          </a:effec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685800" indent="-685800" algn="l">
              <a:spcBef>
                <a:spcPts val="0"/>
              </a:spcBef>
              <a:spcAft>
                <a:spcPts val="1800"/>
              </a:spcAft>
              <a:buClr>
                <a:srgbClr val="FFFF00"/>
              </a:buClr>
              <a:buSzPct val="100000"/>
              <a:buFont typeface="Wingdings" panose="05000000000000000000" pitchFamily="2" charset="2"/>
              <a:buChar char="ü"/>
            </a:pPr>
            <a:r>
              <a:rPr lang="en-US" sz="5500" b="1" dirty="0">
                <a:solidFill>
                  <a:schemeClr val="bg1"/>
                </a:solidFill>
                <a:effectLst>
                  <a:glow rad="127000">
                    <a:schemeClr val="tx1"/>
                  </a:glow>
                  <a:outerShdw blurRad="38100" dist="38100" dir="2700000" algn="tl">
                    <a:schemeClr val="tx1">
                      <a:alpha val="65000"/>
                    </a:schemeClr>
                  </a:outerShdw>
                </a:effectLst>
              </a:rPr>
              <a:t>To love your neighbor as yourself is tied to loving God and is </a:t>
            </a:r>
            <a:r>
              <a:rPr lang="en-US" sz="5500" b="1" dirty="0">
                <a:solidFill>
                  <a:srgbClr val="FFFF00"/>
                </a:solidFill>
                <a:effectLst>
                  <a:glow rad="127000">
                    <a:schemeClr val="tx1"/>
                  </a:glow>
                  <a:outerShdw blurRad="38100" dist="38100" dir="2700000" algn="tl">
                    <a:schemeClr val="tx1">
                      <a:alpha val="65000"/>
                    </a:schemeClr>
                  </a:outerShdw>
                </a:effectLst>
              </a:rPr>
              <a:t>total</a:t>
            </a:r>
          </a:p>
          <a:p>
            <a:pPr marL="685800" indent="-685800" algn="l">
              <a:spcBef>
                <a:spcPts val="0"/>
              </a:spcBef>
              <a:spcAft>
                <a:spcPts val="1800"/>
              </a:spcAft>
              <a:buClr>
                <a:srgbClr val="FFFF00"/>
              </a:buClr>
              <a:buSzPct val="100000"/>
              <a:buFont typeface="Wingdings" panose="05000000000000000000" pitchFamily="2" charset="2"/>
              <a:buChar char="ü"/>
            </a:pPr>
            <a:r>
              <a:rPr lang="en-US" sz="5500" b="1" dirty="0">
                <a:solidFill>
                  <a:schemeClr val="bg1"/>
                </a:solidFill>
                <a:effectLst>
                  <a:glow rad="127000">
                    <a:schemeClr val="tx1"/>
                  </a:glow>
                  <a:outerShdw blurRad="38100" dist="38100" dir="2700000" algn="tl">
                    <a:schemeClr val="tx1">
                      <a:alpha val="65000"/>
                    </a:schemeClr>
                  </a:outerShdw>
                </a:effectLst>
              </a:rPr>
              <a:t>This love invokes compassion</a:t>
            </a:r>
          </a:p>
          <a:p>
            <a:pPr marL="685800" indent="-685800" algn="l">
              <a:spcBef>
                <a:spcPts val="0"/>
              </a:spcBef>
              <a:spcAft>
                <a:spcPts val="1800"/>
              </a:spcAft>
              <a:buClr>
                <a:srgbClr val="FFFF00"/>
              </a:buClr>
              <a:buSzPct val="100000"/>
              <a:buFont typeface="Wingdings" panose="05000000000000000000" pitchFamily="2" charset="2"/>
              <a:buChar char="ü"/>
            </a:pPr>
            <a:r>
              <a:rPr lang="en-US" sz="5500" b="1" dirty="0">
                <a:solidFill>
                  <a:schemeClr val="bg1"/>
                </a:solidFill>
                <a:effectLst>
                  <a:glow rad="127000">
                    <a:schemeClr val="tx1"/>
                  </a:glow>
                  <a:outerShdw blurRad="38100" dist="38100" dir="2700000" algn="tl">
                    <a:schemeClr val="tx1">
                      <a:alpha val="65000"/>
                    </a:schemeClr>
                  </a:outerShdw>
                </a:effectLst>
              </a:rPr>
              <a:t>Christians cannot pick and choose </a:t>
            </a:r>
            <a:r>
              <a:rPr lang="en-US" sz="5500" b="1" dirty="0">
                <a:solidFill>
                  <a:srgbClr val="FFFF00"/>
                </a:solidFill>
                <a:effectLst>
                  <a:glow rad="127000">
                    <a:schemeClr val="tx1"/>
                  </a:glow>
                  <a:outerShdw blurRad="38100" dist="38100" dir="2700000" algn="tl">
                    <a:schemeClr val="tx1">
                      <a:alpha val="65000"/>
                    </a:schemeClr>
                  </a:outerShdw>
                </a:effectLst>
              </a:rPr>
              <a:t>who</a:t>
            </a:r>
            <a:r>
              <a:rPr lang="en-US" sz="5500" b="1" dirty="0">
                <a:solidFill>
                  <a:schemeClr val="bg1"/>
                </a:solidFill>
                <a:effectLst>
                  <a:glow rad="127000">
                    <a:schemeClr val="tx1"/>
                  </a:glow>
                  <a:outerShdw blurRad="38100" dist="38100" dir="2700000" algn="tl">
                    <a:schemeClr val="tx1">
                      <a:alpha val="65000"/>
                    </a:schemeClr>
                  </a:outerShdw>
                </a:effectLst>
              </a:rPr>
              <a:t> is to be their neighbor or </a:t>
            </a:r>
            <a:r>
              <a:rPr lang="en-US" sz="5500" b="1" dirty="0">
                <a:solidFill>
                  <a:srgbClr val="FFFF00"/>
                </a:solidFill>
                <a:effectLst>
                  <a:glow rad="127000">
                    <a:schemeClr val="tx1"/>
                  </a:glow>
                  <a:outerShdw blurRad="38100" dist="38100" dir="2700000" algn="tl">
                    <a:schemeClr val="tx1">
                      <a:alpha val="65000"/>
                    </a:schemeClr>
                  </a:outerShdw>
                </a:effectLst>
              </a:rPr>
              <a:t>when</a:t>
            </a:r>
            <a:r>
              <a:rPr lang="en-US" sz="5500" b="1" dirty="0">
                <a:solidFill>
                  <a:schemeClr val="bg1"/>
                </a:solidFill>
                <a:effectLst>
                  <a:glow rad="127000">
                    <a:schemeClr val="tx1"/>
                  </a:glow>
                  <a:outerShdw blurRad="38100" dist="38100" dir="2700000" algn="tl">
                    <a:schemeClr val="tx1">
                      <a:alpha val="65000"/>
                    </a:schemeClr>
                  </a:outerShdw>
                </a:effectLst>
              </a:rPr>
              <a:t> they are to follow this law</a:t>
            </a:r>
          </a:p>
          <a:p>
            <a:pPr>
              <a:spcBef>
                <a:spcPts val="1200"/>
              </a:spcBef>
              <a:spcAft>
                <a:spcPts val="1800"/>
              </a:spcAft>
              <a:buClr>
                <a:srgbClr val="FFFF00"/>
              </a:buClr>
              <a:buSzPct val="100000"/>
            </a:pPr>
            <a:r>
              <a:rPr lang="en-US" sz="6000" b="1" dirty="0">
                <a:solidFill>
                  <a:schemeClr val="bg1"/>
                </a:solidFill>
                <a:effectLst>
                  <a:glow rad="127000">
                    <a:schemeClr val="tx1"/>
                  </a:glow>
                  <a:outerShdw blurRad="38100" dist="38100" dir="2700000" algn="tl">
                    <a:schemeClr val="tx1">
                      <a:alpha val="65000"/>
                    </a:schemeClr>
                  </a:outerShdw>
                </a:effectLst>
              </a:rPr>
              <a:t>- What can we do about this? -</a:t>
            </a:r>
          </a:p>
        </p:txBody>
      </p:sp>
    </p:spTree>
    <p:extLst>
      <p:ext uri="{BB962C8B-B14F-4D97-AF65-F5344CB8AC3E}">
        <p14:creationId xmlns:p14="http://schemas.microsoft.com/office/powerpoint/2010/main" val="185810677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txBox="1">
            <a:spLocks/>
          </p:cNvSpPr>
          <p:nvPr/>
        </p:nvSpPr>
        <p:spPr>
          <a:xfrm>
            <a:off x="559207" y="1076632"/>
            <a:ext cx="11073579" cy="5383161"/>
          </a:xfrm>
          <a:prstGeom prst="rect">
            <a:avLst/>
          </a:prstGeom>
          <a:effectLst>
            <a:glow rad="63500">
              <a:schemeClr val="bg1"/>
            </a:glow>
          </a:effec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85000"/>
              </a:lnSpc>
              <a:spcBef>
                <a:spcPts val="0"/>
              </a:spcBef>
              <a:buClr>
                <a:srgbClr val="FFFF00"/>
              </a:buClr>
              <a:buSzPct val="100000"/>
            </a:pPr>
            <a:r>
              <a:rPr lang="en-US" sz="6000" b="1" dirty="0">
                <a:solidFill>
                  <a:schemeClr val="bg1"/>
                </a:solidFill>
                <a:effectLst>
                  <a:glow rad="127000">
                    <a:schemeClr val="tx1"/>
                  </a:glow>
                  <a:outerShdw blurRad="38100" dist="38100" dir="2700000" algn="tl">
                    <a:schemeClr val="tx1">
                      <a:alpha val="65000"/>
                    </a:schemeClr>
                  </a:outerShdw>
                </a:effectLst>
              </a:rPr>
              <a:t>You know that a price was paid to </a:t>
            </a:r>
            <a:r>
              <a:rPr lang="en-US" sz="6000" b="1" dirty="0">
                <a:solidFill>
                  <a:srgbClr val="FFFF00"/>
                </a:solidFill>
                <a:effectLst>
                  <a:glow rad="127000">
                    <a:schemeClr val="tx1"/>
                  </a:glow>
                  <a:outerShdw blurRad="38100" dist="38100" dir="2700000" algn="tl">
                    <a:schemeClr val="tx1">
                      <a:alpha val="65000"/>
                    </a:schemeClr>
                  </a:outerShdw>
                </a:effectLst>
              </a:rPr>
              <a:t>redeem you from following the empty ways handed on to you by your ancestors</a:t>
            </a:r>
            <a:r>
              <a:rPr lang="en-US" sz="6000" b="1" dirty="0">
                <a:solidFill>
                  <a:schemeClr val="bg1"/>
                </a:solidFill>
                <a:effectLst>
                  <a:glow rad="127000">
                    <a:schemeClr val="tx1"/>
                  </a:glow>
                  <a:outerShdw blurRad="38100" dist="38100" dir="2700000" algn="tl">
                    <a:schemeClr val="tx1">
                      <a:alpha val="65000"/>
                    </a:schemeClr>
                  </a:outerShdw>
                </a:effectLst>
              </a:rPr>
              <a:t>; it was not paid with things that perish (like silver and gold), but with the precious blood of the Anointed.</a:t>
            </a:r>
            <a:endParaRPr lang="en-US" sz="6000" b="1" dirty="0">
              <a:solidFill>
                <a:srgbClr val="FFFF00"/>
              </a:solidFill>
              <a:effectLst>
                <a:glow rad="127000">
                  <a:schemeClr val="tx1"/>
                </a:glow>
                <a:outerShdw blurRad="38100" dist="38100" dir="2700000" algn="tl">
                  <a:schemeClr val="tx1">
                    <a:alpha val="65000"/>
                  </a:schemeClr>
                </a:outerShdw>
              </a:effectLst>
            </a:endParaRPr>
          </a:p>
        </p:txBody>
      </p:sp>
      <p:sp>
        <p:nvSpPr>
          <p:cNvPr id="6" name="Title 2"/>
          <p:cNvSpPr txBox="1">
            <a:spLocks/>
          </p:cNvSpPr>
          <p:nvPr/>
        </p:nvSpPr>
        <p:spPr>
          <a:xfrm>
            <a:off x="1729737" y="131527"/>
            <a:ext cx="8732520" cy="945105"/>
          </a:xfrm>
          <a:prstGeom prst="rect">
            <a:avLst/>
          </a:prstGeom>
          <a:effectLst>
            <a:glow rad="63500">
              <a:schemeClr val="bg1"/>
            </a:glow>
          </a:effectLst>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80000"/>
              </a:lnSpc>
            </a:pPr>
            <a:r>
              <a:rPr lang="en-US" b="1" u="sng" dirty="0">
                <a:ln w="15875">
                  <a:noFill/>
                </a:ln>
                <a:solidFill>
                  <a:schemeClr val="bg1"/>
                </a:solidFill>
                <a:effectLst>
                  <a:glow rad="127000">
                    <a:schemeClr val="tx1"/>
                  </a:glow>
                  <a:outerShdw blurRad="38100" dist="38100" dir="2700000" algn="tl">
                    <a:schemeClr val="tx1">
                      <a:alpha val="65000"/>
                    </a:schemeClr>
                  </a:outerShdw>
                </a:effectLst>
                <a:latin typeface="+mn-lt"/>
              </a:rPr>
              <a:t>1 Peter 1:18-19</a:t>
            </a:r>
            <a:endParaRPr lang="en-US" b="1" dirty="0">
              <a:ln w="15875">
                <a:noFill/>
              </a:ln>
              <a:solidFill>
                <a:schemeClr val="bg1"/>
              </a:solidFill>
              <a:effectLst>
                <a:glow rad="127000">
                  <a:schemeClr val="tx1"/>
                </a:glow>
                <a:outerShdw blurRad="38100" dist="38100" dir="2700000" algn="tl">
                  <a:schemeClr val="tx1">
                    <a:alpha val="65000"/>
                  </a:schemeClr>
                </a:outerShdw>
              </a:effectLst>
              <a:latin typeface="+mn-lt"/>
            </a:endParaRPr>
          </a:p>
        </p:txBody>
      </p:sp>
    </p:spTree>
    <p:extLst>
      <p:ext uri="{BB962C8B-B14F-4D97-AF65-F5344CB8AC3E}">
        <p14:creationId xmlns:p14="http://schemas.microsoft.com/office/powerpoint/2010/main" val="4212400684"/>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2"/>
          <p:cNvSpPr txBox="1">
            <a:spLocks/>
          </p:cNvSpPr>
          <p:nvPr/>
        </p:nvSpPr>
        <p:spPr>
          <a:xfrm>
            <a:off x="1894630" y="2357203"/>
            <a:ext cx="8732520" cy="2143593"/>
          </a:xfrm>
          <a:prstGeom prst="rect">
            <a:avLst/>
          </a:prstGeom>
          <a:effectLst>
            <a:glow rad="63500">
              <a:schemeClr val="bg1"/>
            </a:glow>
          </a:effectLst>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80000"/>
              </a:lnSpc>
            </a:pPr>
            <a:r>
              <a:rPr lang="en-US" sz="8000" b="1" dirty="0">
                <a:ln w="15875">
                  <a:noFill/>
                </a:ln>
                <a:solidFill>
                  <a:schemeClr val="bg1"/>
                </a:solidFill>
                <a:effectLst>
                  <a:glow rad="127000">
                    <a:schemeClr val="tx1"/>
                  </a:glow>
                  <a:outerShdw blurRad="38100" dist="38100" dir="2700000" algn="tl">
                    <a:schemeClr val="tx1">
                      <a:alpha val="65000"/>
                    </a:schemeClr>
                  </a:outerShdw>
                </a:effectLst>
                <a:latin typeface="+mn-lt"/>
              </a:rPr>
              <a:t>Racism- Not in Step with the Gospel</a:t>
            </a:r>
          </a:p>
        </p:txBody>
      </p:sp>
    </p:spTree>
    <p:extLst>
      <p:ext uri="{BB962C8B-B14F-4D97-AF65-F5344CB8AC3E}">
        <p14:creationId xmlns:p14="http://schemas.microsoft.com/office/powerpoint/2010/main" val="180654477"/>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2"/>
          <p:cNvSpPr txBox="1">
            <a:spLocks/>
          </p:cNvSpPr>
          <p:nvPr/>
        </p:nvSpPr>
        <p:spPr>
          <a:xfrm>
            <a:off x="670560" y="1097280"/>
            <a:ext cx="10927080" cy="4892040"/>
          </a:xfrm>
          <a:prstGeom prst="rect">
            <a:avLst/>
          </a:prstGeom>
          <a:effectLst>
            <a:glow rad="63500">
              <a:schemeClr val="bg1"/>
            </a:glow>
          </a:effectLst>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685800" indent="-685800" algn="l">
              <a:spcAft>
                <a:spcPts val="3600"/>
              </a:spcAft>
              <a:buClr>
                <a:srgbClr val="FFFF00"/>
              </a:buClr>
              <a:buFont typeface="Wingdings" panose="05000000000000000000" pitchFamily="2" charset="2"/>
              <a:buChar char="ü"/>
            </a:pPr>
            <a:r>
              <a:rPr lang="en-US" sz="6200" b="1" dirty="0">
                <a:ln w="15875">
                  <a:noFill/>
                </a:ln>
                <a:solidFill>
                  <a:schemeClr val="bg1"/>
                </a:solidFill>
                <a:effectLst>
                  <a:glow rad="127000">
                    <a:schemeClr val="tx1"/>
                  </a:glow>
                  <a:outerShdw blurRad="38100" dist="38100" dir="2700000" algn="tl">
                    <a:schemeClr val="tx1">
                      <a:alpha val="65000"/>
                    </a:schemeClr>
                  </a:outerShdw>
                </a:effectLst>
                <a:latin typeface="+mn-lt"/>
              </a:rPr>
              <a:t>We can’t worry about what the other person is doing</a:t>
            </a:r>
          </a:p>
          <a:p>
            <a:pPr marL="685800" indent="-685800" algn="l">
              <a:spcAft>
                <a:spcPts val="3600"/>
              </a:spcAft>
              <a:buClr>
                <a:srgbClr val="FFFF00"/>
              </a:buClr>
              <a:buFont typeface="Wingdings" panose="05000000000000000000" pitchFamily="2" charset="2"/>
              <a:buChar char="ü"/>
            </a:pPr>
            <a:r>
              <a:rPr lang="en-US" sz="6200" b="1" dirty="0">
                <a:ln w="15875">
                  <a:noFill/>
                </a:ln>
                <a:solidFill>
                  <a:schemeClr val="bg1"/>
                </a:solidFill>
                <a:effectLst>
                  <a:glow rad="127000">
                    <a:schemeClr val="tx1"/>
                  </a:glow>
                  <a:outerShdw blurRad="38100" dist="38100" dir="2700000" algn="tl">
                    <a:schemeClr val="tx1">
                      <a:alpha val="65000"/>
                    </a:schemeClr>
                  </a:outerShdw>
                </a:effectLst>
                <a:latin typeface="+mn-lt"/>
              </a:rPr>
              <a:t>We must look inward first </a:t>
            </a:r>
          </a:p>
          <a:p>
            <a:pPr marL="685800" indent="-685800" algn="l">
              <a:spcAft>
                <a:spcPts val="3600"/>
              </a:spcAft>
              <a:buClr>
                <a:srgbClr val="FFFF00"/>
              </a:buClr>
              <a:buFont typeface="Wingdings" panose="05000000000000000000" pitchFamily="2" charset="2"/>
              <a:buChar char="ü"/>
            </a:pPr>
            <a:r>
              <a:rPr lang="en-US" sz="6200" b="1" dirty="0">
                <a:ln w="15875">
                  <a:noFill/>
                </a:ln>
                <a:solidFill>
                  <a:schemeClr val="bg1"/>
                </a:solidFill>
                <a:effectLst>
                  <a:glow rad="127000">
                    <a:schemeClr val="tx1"/>
                  </a:glow>
                  <a:outerShdw blurRad="38100" dist="38100" dir="2700000" algn="tl">
                    <a:schemeClr val="tx1">
                      <a:alpha val="65000"/>
                    </a:schemeClr>
                  </a:outerShdw>
                </a:effectLst>
                <a:latin typeface="+mn-lt"/>
              </a:rPr>
              <a:t>We can’t look away and ignore it, if we truly follow Him</a:t>
            </a:r>
          </a:p>
        </p:txBody>
      </p:sp>
    </p:spTree>
    <p:extLst>
      <p:ext uri="{BB962C8B-B14F-4D97-AF65-F5344CB8AC3E}">
        <p14:creationId xmlns:p14="http://schemas.microsoft.com/office/powerpoint/2010/main" val="408148377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2"/>
          <p:cNvSpPr txBox="1">
            <a:spLocks/>
          </p:cNvSpPr>
          <p:nvPr/>
        </p:nvSpPr>
        <p:spPr>
          <a:xfrm>
            <a:off x="1729740" y="2326845"/>
            <a:ext cx="8732520" cy="2204309"/>
          </a:xfrm>
          <a:prstGeom prst="rect">
            <a:avLst/>
          </a:prstGeom>
          <a:effectLst>
            <a:glow rad="63500">
              <a:schemeClr val="bg1"/>
            </a:glow>
          </a:effectLst>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80000"/>
              </a:lnSpc>
            </a:pPr>
            <a:r>
              <a:rPr lang="en-US" sz="8000" b="1" dirty="0">
                <a:ln w="15875">
                  <a:noFill/>
                </a:ln>
                <a:solidFill>
                  <a:schemeClr val="bg1"/>
                </a:solidFill>
                <a:effectLst>
                  <a:glow rad="127000">
                    <a:schemeClr val="tx1"/>
                  </a:glow>
                  <a:outerShdw blurRad="38100" dist="38100" dir="2700000" algn="tl">
                    <a:schemeClr val="tx1">
                      <a:alpha val="65000"/>
                    </a:schemeClr>
                  </a:outerShdw>
                </a:effectLst>
                <a:latin typeface="+mn-lt"/>
              </a:rPr>
              <a:t>Galatians </a:t>
            </a:r>
            <a:br>
              <a:rPr lang="en-US" sz="8000" b="1" dirty="0">
                <a:ln w="15875">
                  <a:noFill/>
                </a:ln>
                <a:solidFill>
                  <a:schemeClr val="bg1"/>
                </a:solidFill>
                <a:effectLst>
                  <a:glow rad="127000">
                    <a:schemeClr val="tx1"/>
                  </a:glow>
                  <a:outerShdw blurRad="38100" dist="38100" dir="2700000" algn="tl">
                    <a:schemeClr val="tx1">
                      <a:alpha val="65000"/>
                    </a:schemeClr>
                  </a:outerShdw>
                </a:effectLst>
                <a:latin typeface="+mn-lt"/>
              </a:rPr>
            </a:br>
            <a:r>
              <a:rPr lang="en-US" sz="8000" b="1" dirty="0">
                <a:ln w="15875">
                  <a:noFill/>
                </a:ln>
                <a:solidFill>
                  <a:schemeClr val="bg1"/>
                </a:solidFill>
                <a:effectLst>
                  <a:glow rad="127000">
                    <a:schemeClr val="tx1"/>
                  </a:glow>
                  <a:outerShdw blurRad="38100" dist="38100" dir="2700000" algn="tl">
                    <a:schemeClr val="tx1">
                      <a:alpha val="65000"/>
                    </a:schemeClr>
                  </a:outerShdw>
                </a:effectLst>
                <a:latin typeface="+mn-lt"/>
              </a:rPr>
              <a:t>2:11-14</a:t>
            </a:r>
          </a:p>
        </p:txBody>
      </p:sp>
    </p:spTree>
    <p:extLst>
      <p:ext uri="{BB962C8B-B14F-4D97-AF65-F5344CB8AC3E}">
        <p14:creationId xmlns:p14="http://schemas.microsoft.com/office/powerpoint/2010/main" val="1119148071"/>
      </p:ext>
    </p:extLst>
  </p:cSld>
  <p:clrMapOvr>
    <a:masterClrMapping/>
  </p:clrMapOvr>
  <p:transition spd="slow">
    <p:randomBar dir="vert"/>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txBox="1">
            <a:spLocks/>
          </p:cNvSpPr>
          <p:nvPr/>
        </p:nvSpPr>
        <p:spPr>
          <a:xfrm>
            <a:off x="360752" y="1847850"/>
            <a:ext cx="11470496" cy="4828866"/>
          </a:xfrm>
          <a:prstGeom prst="rect">
            <a:avLst/>
          </a:prstGeom>
          <a:effectLst>
            <a:glow rad="63500">
              <a:schemeClr val="bg1"/>
            </a:glow>
          </a:effec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685800" indent="-685800" algn="l">
              <a:spcBef>
                <a:spcPts val="0"/>
              </a:spcBef>
              <a:spcAft>
                <a:spcPts val="1800"/>
              </a:spcAft>
              <a:buClr>
                <a:srgbClr val="FFFF00"/>
              </a:buClr>
              <a:buSzPct val="100000"/>
              <a:buFont typeface="Wingdings" panose="05000000000000000000" pitchFamily="2" charset="2"/>
              <a:buChar char="ü"/>
            </a:pPr>
            <a:r>
              <a:rPr lang="en-US" sz="4800" b="1" dirty="0">
                <a:solidFill>
                  <a:schemeClr val="bg1"/>
                </a:solidFill>
                <a:effectLst>
                  <a:glow rad="127000">
                    <a:schemeClr val="tx1"/>
                  </a:glow>
                  <a:outerShdw blurRad="38100" dist="38100" dir="2700000" algn="tl">
                    <a:schemeClr val="tx1">
                      <a:alpha val="65000"/>
                    </a:schemeClr>
                  </a:outerShdw>
                </a:effectLst>
              </a:rPr>
              <a:t>The gospel then isn’t just WHAT; it’s HOW </a:t>
            </a:r>
          </a:p>
          <a:p>
            <a:pPr marL="685800" indent="-685800" algn="l">
              <a:spcBef>
                <a:spcPts val="0"/>
              </a:spcBef>
              <a:spcAft>
                <a:spcPts val="1800"/>
              </a:spcAft>
              <a:buClr>
                <a:srgbClr val="FFFF00"/>
              </a:buClr>
              <a:buSzPct val="100000"/>
              <a:buFont typeface="Wingdings" panose="05000000000000000000" pitchFamily="2" charset="2"/>
              <a:buChar char="ü"/>
            </a:pPr>
            <a:r>
              <a:rPr lang="en-US" sz="4800" b="1" dirty="0">
                <a:solidFill>
                  <a:schemeClr val="bg1"/>
                </a:solidFill>
                <a:effectLst>
                  <a:glow rad="127000">
                    <a:schemeClr val="tx1"/>
                  </a:glow>
                  <a:outerShdw blurRad="38100" dist="38100" dir="2700000" algn="tl">
                    <a:schemeClr val="tx1">
                      <a:alpha val="65000"/>
                    </a:schemeClr>
                  </a:outerShdw>
                </a:effectLst>
              </a:rPr>
              <a:t>The gospel isn’t just pre-conversion it is post-conversion. It CHANGES our LIVES</a:t>
            </a:r>
          </a:p>
          <a:p>
            <a:pPr marL="685800" indent="-685800" algn="l">
              <a:spcBef>
                <a:spcPts val="0"/>
              </a:spcBef>
              <a:spcAft>
                <a:spcPts val="1800"/>
              </a:spcAft>
              <a:buClr>
                <a:srgbClr val="FFFF00"/>
              </a:buClr>
              <a:buSzPct val="100000"/>
              <a:buFont typeface="Wingdings" panose="05000000000000000000" pitchFamily="2" charset="2"/>
              <a:buChar char="ü"/>
            </a:pPr>
            <a:r>
              <a:rPr lang="en-US" sz="4800" b="1" dirty="0">
                <a:solidFill>
                  <a:schemeClr val="bg1"/>
                </a:solidFill>
                <a:effectLst>
                  <a:glow rad="127000">
                    <a:schemeClr val="tx1"/>
                  </a:glow>
                  <a:outerShdw blurRad="38100" dist="38100" dir="2700000" algn="tl">
                    <a:schemeClr val="tx1">
                      <a:alpha val="65000"/>
                    </a:schemeClr>
                  </a:outerShdw>
                </a:effectLst>
              </a:rPr>
              <a:t>The gospel orders our steps</a:t>
            </a:r>
          </a:p>
          <a:p>
            <a:pPr marL="685800" indent="-685800" algn="l">
              <a:spcBef>
                <a:spcPts val="0"/>
              </a:spcBef>
              <a:spcAft>
                <a:spcPts val="1800"/>
              </a:spcAft>
              <a:buClr>
                <a:srgbClr val="FFFF00"/>
              </a:buClr>
              <a:buSzPct val="100000"/>
              <a:buFont typeface="Wingdings" panose="05000000000000000000" pitchFamily="2" charset="2"/>
              <a:buChar char="ü"/>
            </a:pPr>
            <a:r>
              <a:rPr lang="en-US" sz="4800" b="1" dirty="0">
                <a:solidFill>
                  <a:schemeClr val="bg1"/>
                </a:solidFill>
                <a:effectLst>
                  <a:glow rad="127000">
                    <a:schemeClr val="tx1"/>
                  </a:glow>
                  <a:outerShdw blurRad="38100" dist="38100" dir="2700000" algn="tl">
                    <a:schemeClr val="tx1">
                      <a:alpha val="65000"/>
                    </a:schemeClr>
                  </a:outerShdw>
                </a:effectLst>
              </a:rPr>
              <a:t>The gospel is indicative of </a:t>
            </a:r>
            <a:br>
              <a:rPr lang="en-US" sz="4800" b="1" dirty="0">
                <a:solidFill>
                  <a:schemeClr val="bg1"/>
                </a:solidFill>
                <a:effectLst>
                  <a:glow rad="127000">
                    <a:schemeClr val="tx1"/>
                  </a:glow>
                  <a:outerShdw blurRad="38100" dist="38100" dir="2700000" algn="tl">
                    <a:schemeClr val="tx1">
                      <a:alpha val="65000"/>
                    </a:schemeClr>
                  </a:outerShdw>
                </a:effectLst>
              </a:rPr>
            </a:br>
            <a:r>
              <a:rPr lang="en-US" sz="4800" b="1" dirty="0">
                <a:solidFill>
                  <a:schemeClr val="bg1"/>
                </a:solidFill>
                <a:effectLst>
                  <a:glow rad="127000">
                    <a:schemeClr val="tx1"/>
                  </a:glow>
                  <a:outerShdw blurRad="38100" dist="38100" dir="2700000" algn="tl">
                    <a:schemeClr val="tx1">
                      <a:alpha val="65000"/>
                    </a:schemeClr>
                  </a:outerShdw>
                </a:effectLst>
              </a:rPr>
              <a:t>how we treat OTHERS</a:t>
            </a:r>
            <a:r>
              <a:rPr lang="en-US" sz="4800" b="1" i="1" dirty="0">
                <a:solidFill>
                  <a:schemeClr val="bg1"/>
                </a:solidFill>
                <a:effectLst>
                  <a:glow rad="127000">
                    <a:schemeClr val="tx1"/>
                  </a:glow>
                  <a:outerShdw blurRad="38100" dist="38100" dir="2700000" algn="tl">
                    <a:schemeClr val="tx1">
                      <a:alpha val="65000"/>
                    </a:schemeClr>
                  </a:outerShdw>
                </a:effectLst>
              </a:rPr>
              <a:t>!</a:t>
            </a:r>
          </a:p>
        </p:txBody>
      </p:sp>
      <p:sp>
        <p:nvSpPr>
          <p:cNvPr id="6" name="Title 2"/>
          <p:cNvSpPr txBox="1">
            <a:spLocks/>
          </p:cNvSpPr>
          <p:nvPr/>
        </p:nvSpPr>
        <p:spPr>
          <a:xfrm>
            <a:off x="0" y="1006526"/>
            <a:ext cx="12192000" cy="539645"/>
          </a:xfrm>
          <a:prstGeom prst="rect">
            <a:avLst/>
          </a:prstGeom>
          <a:effectLst>
            <a:glow rad="63500">
              <a:schemeClr val="bg1"/>
            </a:glow>
          </a:effectLst>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80000"/>
              </a:lnSpc>
            </a:pPr>
            <a:r>
              <a:rPr lang="en-US" sz="4800" b="1" baseline="30000" dirty="0">
                <a:ln w="15875">
                  <a:noFill/>
                </a:ln>
                <a:solidFill>
                  <a:schemeClr val="bg1"/>
                </a:solidFill>
                <a:effectLst>
                  <a:glow rad="127000">
                    <a:schemeClr val="tx1"/>
                  </a:glow>
                  <a:outerShdw blurRad="38100" dist="38100" dir="2700000" algn="tl">
                    <a:schemeClr val="tx1">
                      <a:alpha val="65000"/>
                    </a:schemeClr>
                  </a:outerShdw>
                </a:effectLst>
                <a:latin typeface="+mn-lt"/>
              </a:rPr>
              <a:t>14</a:t>
            </a:r>
            <a:r>
              <a:rPr lang="en-US" sz="4500" b="1" dirty="0">
                <a:ln w="15875">
                  <a:noFill/>
                </a:ln>
                <a:solidFill>
                  <a:schemeClr val="bg1"/>
                </a:solidFill>
                <a:effectLst>
                  <a:glow rad="127000">
                    <a:schemeClr val="tx1"/>
                  </a:glow>
                  <a:outerShdw blurRad="38100" dist="38100" dir="2700000" algn="tl">
                    <a:schemeClr val="tx1">
                      <a:alpha val="65000"/>
                    </a:schemeClr>
                  </a:outerShdw>
                </a:effectLst>
                <a:latin typeface="+mn-lt"/>
              </a:rPr>
              <a:t> </a:t>
            </a:r>
            <a:r>
              <a:rPr lang="en-US" sz="3500" b="1" dirty="0">
                <a:ln w="15875">
                  <a:noFill/>
                </a:ln>
                <a:solidFill>
                  <a:schemeClr val="bg1"/>
                </a:solidFill>
                <a:effectLst>
                  <a:glow rad="127000">
                    <a:schemeClr val="tx1"/>
                  </a:glow>
                  <a:outerShdw blurRad="38100" dist="38100" dir="2700000" algn="tl">
                    <a:schemeClr val="tx1">
                      <a:alpha val="65000"/>
                    </a:schemeClr>
                  </a:outerShdw>
                </a:effectLst>
                <a:latin typeface="+mn-lt"/>
              </a:rPr>
              <a:t>(ESV) </a:t>
            </a:r>
            <a:r>
              <a:rPr lang="en-US" sz="4800" b="1" dirty="0">
                <a:ln w="15875">
                  <a:noFill/>
                </a:ln>
                <a:solidFill>
                  <a:schemeClr val="bg1"/>
                </a:solidFill>
                <a:effectLst>
                  <a:glow rad="127000">
                    <a:schemeClr val="tx1"/>
                  </a:glow>
                  <a:outerShdw blurRad="38100" dist="38100" dir="2700000" algn="tl">
                    <a:schemeClr val="tx1">
                      <a:alpha val="65000"/>
                    </a:schemeClr>
                  </a:outerShdw>
                </a:effectLst>
                <a:latin typeface="+mn-lt"/>
              </a:rPr>
              <a:t>But when I saw that their conduct was </a:t>
            </a:r>
            <a:br>
              <a:rPr lang="en-US" sz="4800" b="1" dirty="0">
                <a:ln w="15875">
                  <a:noFill/>
                </a:ln>
                <a:solidFill>
                  <a:schemeClr val="bg1"/>
                </a:solidFill>
                <a:effectLst>
                  <a:glow rad="127000">
                    <a:schemeClr val="tx1"/>
                  </a:glow>
                  <a:outerShdw blurRad="38100" dist="38100" dir="2700000" algn="tl">
                    <a:schemeClr val="tx1">
                      <a:alpha val="65000"/>
                    </a:schemeClr>
                  </a:outerShdw>
                </a:effectLst>
                <a:latin typeface="+mn-lt"/>
              </a:rPr>
            </a:br>
            <a:r>
              <a:rPr lang="en-US" sz="4800" b="1" dirty="0">
                <a:ln w="15875">
                  <a:noFill/>
                </a:ln>
                <a:solidFill>
                  <a:srgbClr val="FFFF00"/>
                </a:solidFill>
                <a:effectLst>
                  <a:glow rad="127000">
                    <a:schemeClr val="tx1"/>
                  </a:glow>
                  <a:outerShdw blurRad="38100" dist="38100" dir="2700000" algn="tl">
                    <a:schemeClr val="tx1">
                      <a:alpha val="65000"/>
                    </a:schemeClr>
                  </a:outerShdw>
                </a:effectLst>
                <a:latin typeface="+mn-lt"/>
              </a:rPr>
              <a:t>not in step with the truth of the gospel</a:t>
            </a:r>
            <a:r>
              <a:rPr lang="en-US" sz="4800" b="1" dirty="0">
                <a:ln w="15875">
                  <a:noFill/>
                </a:ln>
                <a:solidFill>
                  <a:schemeClr val="bg1"/>
                </a:solidFill>
                <a:effectLst>
                  <a:glow rad="127000">
                    <a:schemeClr val="tx1"/>
                  </a:glow>
                  <a:outerShdw blurRad="38100" dist="38100" dir="2700000" algn="tl">
                    <a:schemeClr val="tx1">
                      <a:alpha val="65000"/>
                    </a:schemeClr>
                  </a:outerShdw>
                </a:effectLst>
                <a:latin typeface="+mn-lt"/>
              </a:rPr>
              <a:t>…</a:t>
            </a:r>
          </a:p>
        </p:txBody>
      </p:sp>
    </p:spTree>
    <p:extLst>
      <p:ext uri="{BB962C8B-B14F-4D97-AF65-F5344CB8AC3E}">
        <p14:creationId xmlns:p14="http://schemas.microsoft.com/office/powerpoint/2010/main" val="33892677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txBox="1">
            <a:spLocks/>
          </p:cNvSpPr>
          <p:nvPr/>
        </p:nvSpPr>
        <p:spPr>
          <a:xfrm>
            <a:off x="721504" y="1333500"/>
            <a:ext cx="10748991" cy="4981266"/>
          </a:xfrm>
          <a:prstGeom prst="rect">
            <a:avLst/>
          </a:prstGeom>
          <a:effectLst>
            <a:glow rad="63500">
              <a:schemeClr val="bg1"/>
            </a:glow>
          </a:effec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85000"/>
              </a:lnSpc>
              <a:spcBef>
                <a:spcPts val="0"/>
              </a:spcBef>
              <a:spcAft>
                <a:spcPts val="1800"/>
              </a:spcAft>
              <a:buClr>
                <a:srgbClr val="FFFF00"/>
              </a:buClr>
              <a:buSzPct val="100000"/>
            </a:pPr>
            <a:r>
              <a:rPr lang="en-US" sz="6500" b="1" dirty="0">
                <a:solidFill>
                  <a:srgbClr val="FFFF00"/>
                </a:solidFill>
                <a:effectLst>
                  <a:glow rad="127000">
                    <a:schemeClr val="tx1"/>
                  </a:glow>
                  <a:outerShdw blurRad="38100" dist="38100" dir="2700000" algn="tl">
                    <a:schemeClr val="tx1">
                      <a:alpha val="65000"/>
                    </a:schemeClr>
                  </a:outerShdw>
                </a:effectLst>
              </a:rPr>
              <a:t>Why are many white people so defensive? </a:t>
            </a:r>
          </a:p>
          <a:p>
            <a:pPr marL="685800" indent="-685800" algn="l">
              <a:spcBef>
                <a:spcPts val="0"/>
              </a:spcBef>
              <a:spcAft>
                <a:spcPts val="1800"/>
              </a:spcAft>
              <a:buClr>
                <a:srgbClr val="FFFF00"/>
              </a:buClr>
              <a:buSzPct val="100000"/>
              <a:buFont typeface="Calibri" panose="020F0502020204030204" pitchFamily="34" charset="0"/>
              <a:buChar char="●"/>
            </a:pPr>
            <a:r>
              <a:rPr lang="en-US" sz="5500" b="1" i="1" dirty="0">
                <a:solidFill>
                  <a:schemeClr val="bg1"/>
                </a:solidFill>
                <a:effectLst>
                  <a:glow rad="127000">
                    <a:schemeClr val="tx1"/>
                  </a:glow>
                  <a:outerShdw blurRad="38100" dist="38100" dir="2700000" algn="tl">
                    <a:schemeClr val="tx1">
                      <a:alpha val="65000"/>
                    </a:schemeClr>
                  </a:outerShdw>
                </a:effectLst>
              </a:rPr>
              <a:t>“ALL lives matter”</a:t>
            </a:r>
          </a:p>
          <a:p>
            <a:pPr marL="685800" indent="-685800" algn="l">
              <a:spcBef>
                <a:spcPts val="0"/>
              </a:spcBef>
              <a:spcAft>
                <a:spcPts val="1800"/>
              </a:spcAft>
              <a:buClr>
                <a:srgbClr val="FFFF00"/>
              </a:buClr>
              <a:buSzPct val="100000"/>
              <a:buFont typeface="Calibri" panose="020F0502020204030204" pitchFamily="34" charset="0"/>
              <a:buChar char="●"/>
            </a:pPr>
            <a:r>
              <a:rPr lang="en-US" sz="5500" b="1" i="1" dirty="0">
                <a:solidFill>
                  <a:schemeClr val="bg1"/>
                </a:solidFill>
                <a:effectLst>
                  <a:glow rad="127000">
                    <a:schemeClr val="tx1"/>
                  </a:glow>
                  <a:outerShdw blurRad="38100" dist="38100" dir="2700000" algn="tl">
                    <a:schemeClr val="tx1">
                      <a:alpha val="65000"/>
                    </a:schemeClr>
                  </a:outerShdw>
                </a:effectLst>
              </a:rPr>
              <a:t>“I’ve never owned a slave” “no black person currently alive has been a slave”</a:t>
            </a:r>
          </a:p>
        </p:txBody>
      </p:sp>
      <p:sp>
        <p:nvSpPr>
          <p:cNvPr id="6" name="Title 2"/>
          <p:cNvSpPr txBox="1">
            <a:spLocks/>
          </p:cNvSpPr>
          <p:nvPr/>
        </p:nvSpPr>
        <p:spPr>
          <a:xfrm>
            <a:off x="0" y="568376"/>
            <a:ext cx="12192000" cy="539645"/>
          </a:xfrm>
          <a:prstGeom prst="rect">
            <a:avLst/>
          </a:prstGeom>
          <a:effectLst>
            <a:glow rad="63500">
              <a:schemeClr val="bg1"/>
            </a:glow>
          </a:effectLst>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80000"/>
              </a:lnSpc>
            </a:pPr>
            <a:r>
              <a:rPr lang="en-US" sz="5500" b="1" dirty="0">
                <a:ln w="15875">
                  <a:noFill/>
                </a:ln>
                <a:solidFill>
                  <a:schemeClr val="bg1"/>
                </a:solidFill>
                <a:effectLst>
                  <a:glow rad="127000">
                    <a:schemeClr val="tx1"/>
                  </a:glow>
                  <a:outerShdw blurRad="38100" dist="38100" dir="2700000" algn="tl">
                    <a:schemeClr val="tx1">
                      <a:alpha val="65000"/>
                    </a:schemeClr>
                  </a:outerShdw>
                </a:effectLst>
                <a:latin typeface="+mn-lt"/>
              </a:rPr>
              <a:t>3 Rhetorical Questions:</a:t>
            </a:r>
          </a:p>
        </p:txBody>
      </p:sp>
    </p:spTree>
    <p:extLst>
      <p:ext uri="{BB962C8B-B14F-4D97-AF65-F5344CB8AC3E}">
        <p14:creationId xmlns:p14="http://schemas.microsoft.com/office/powerpoint/2010/main" val="319247604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charRg st="60" end="138"/>
                                            </p:txEl>
                                          </p:spTgt>
                                        </p:tgtEl>
                                        <p:attrNameLst>
                                          <p:attrName>style.visibility</p:attrName>
                                        </p:attrNameLst>
                                      </p:cBhvr>
                                      <p:to>
                                        <p:strVal val="visible"/>
                                      </p:to>
                                    </p:set>
                                    <p:animEffect transition="in" filter="fade">
                                      <p:cBhvr>
                                        <p:cTn id="17" dur="500"/>
                                        <p:tgtEl>
                                          <p:spTgt spid="4">
                                            <p:txEl>
                                              <p:charRg st="60" end="13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txBox="1">
            <a:spLocks/>
          </p:cNvSpPr>
          <p:nvPr/>
        </p:nvSpPr>
        <p:spPr>
          <a:xfrm>
            <a:off x="721504" y="1333500"/>
            <a:ext cx="10748991" cy="4981266"/>
          </a:xfrm>
          <a:prstGeom prst="rect">
            <a:avLst/>
          </a:prstGeom>
          <a:effectLst>
            <a:glow rad="63500">
              <a:schemeClr val="bg1"/>
            </a:glow>
          </a:effec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85000"/>
              </a:lnSpc>
              <a:spcBef>
                <a:spcPts val="0"/>
              </a:spcBef>
              <a:spcAft>
                <a:spcPts val="1800"/>
              </a:spcAft>
              <a:buClr>
                <a:srgbClr val="FFFF00"/>
              </a:buClr>
              <a:buSzPct val="100000"/>
            </a:pPr>
            <a:r>
              <a:rPr lang="en-US" sz="6500" b="1" dirty="0">
                <a:solidFill>
                  <a:srgbClr val="FFFF00"/>
                </a:solidFill>
                <a:effectLst>
                  <a:glow rad="127000">
                    <a:schemeClr val="tx1"/>
                  </a:glow>
                  <a:outerShdw blurRad="38100" dist="38100" dir="2700000" algn="tl">
                    <a:schemeClr val="tx1">
                      <a:alpha val="65000"/>
                    </a:schemeClr>
                  </a:outerShdw>
                </a:effectLst>
              </a:rPr>
              <a:t>Why are many white people so defensive? </a:t>
            </a:r>
          </a:p>
          <a:p>
            <a:pPr marL="685800" indent="-685800" algn="l">
              <a:spcBef>
                <a:spcPts val="0"/>
              </a:spcBef>
              <a:spcAft>
                <a:spcPts val="1800"/>
              </a:spcAft>
              <a:buClr>
                <a:srgbClr val="FFFF00"/>
              </a:buClr>
              <a:buSzPct val="100000"/>
              <a:buFont typeface="Calibri" panose="020F0502020204030204" pitchFamily="34" charset="0"/>
              <a:buChar char="●"/>
            </a:pPr>
            <a:r>
              <a:rPr lang="en-US" sz="5500" b="1" dirty="0">
                <a:solidFill>
                  <a:schemeClr val="bg1"/>
                </a:solidFill>
                <a:effectLst>
                  <a:glow rad="127000">
                    <a:schemeClr val="tx1"/>
                  </a:glow>
                  <a:outerShdw blurRad="38100" dist="38100" dir="2700000" algn="tl">
                    <a:schemeClr val="tx1">
                      <a:alpha val="65000"/>
                    </a:schemeClr>
                  </a:outerShdw>
                </a:effectLst>
              </a:rPr>
              <a:t>White people do have systemic ‘privilege’- even if poor</a:t>
            </a:r>
          </a:p>
          <a:p>
            <a:pPr marL="685800" indent="-685800" algn="l">
              <a:spcBef>
                <a:spcPts val="0"/>
              </a:spcBef>
              <a:spcAft>
                <a:spcPts val="1800"/>
              </a:spcAft>
              <a:buClr>
                <a:srgbClr val="FFFF00"/>
              </a:buClr>
              <a:buSzPct val="100000"/>
              <a:buFont typeface="Calibri" panose="020F0502020204030204" pitchFamily="34" charset="0"/>
              <a:buChar char="●"/>
            </a:pPr>
            <a:r>
              <a:rPr lang="en-US" sz="5500" b="1" dirty="0">
                <a:solidFill>
                  <a:schemeClr val="bg1"/>
                </a:solidFill>
                <a:effectLst>
                  <a:glow rad="127000">
                    <a:schemeClr val="tx1"/>
                  </a:glow>
                  <a:outerShdw blurRad="38100" dist="38100" dir="2700000" algn="tl">
                    <a:schemeClr val="tx1">
                      <a:alpha val="65000"/>
                    </a:schemeClr>
                  </a:outerShdw>
                </a:effectLst>
              </a:rPr>
              <a:t>When we get defensive the other person’s point of view is lost</a:t>
            </a:r>
            <a:r>
              <a:rPr lang="en-US" sz="5500" b="1" i="1" dirty="0">
                <a:solidFill>
                  <a:schemeClr val="bg1"/>
                </a:solidFill>
                <a:effectLst>
                  <a:glow rad="127000">
                    <a:schemeClr val="tx1"/>
                  </a:glow>
                  <a:outerShdw blurRad="38100" dist="38100" dir="2700000" algn="tl">
                    <a:schemeClr val="tx1">
                      <a:alpha val="65000"/>
                    </a:schemeClr>
                  </a:outerShdw>
                </a:effectLst>
              </a:rPr>
              <a:t>!</a:t>
            </a:r>
          </a:p>
        </p:txBody>
      </p:sp>
      <p:sp>
        <p:nvSpPr>
          <p:cNvPr id="6" name="Title 2"/>
          <p:cNvSpPr txBox="1">
            <a:spLocks/>
          </p:cNvSpPr>
          <p:nvPr/>
        </p:nvSpPr>
        <p:spPr>
          <a:xfrm>
            <a:off x="0" y="568376"/>
            <a:ext cx="12192000" cy="539645"/>
          </a:xfrm>
          <a:prstGeom prst="rect">
            <a:avLst/>
          </a:prstGeom>
          <a:effectLst>
            <a:glow rad="63500">
              <a:schemeClr val="bg1"/>
            </a:glow>
          </a:effectLst>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80000"/>
              </a:lnSpc>
            </a:pPr>
            <a:r>
              <a:rPr lang="en-US" sz="5500" b="1" dirty="0">
                <a:ln w="15875">
                  <a:noFill/>
                </a:ln>
                <a:solidFill>
                  <a:schemeClr val="bg1"/>
                </a:solidFill>
                <a:effectLst>
                  <a:glow rad="127000">
                    <a:schemeClr val="tx1"/>
                  </a:glow>
                  <a:outerShdw blurRad="38100" dist="38100" dir="2700000" algn="tl">
                    <a:schemeClr val="tx1">
                      <a:alpha val="65000"/>
                    </a:schemeClr>
                  </a:outerShdw>
                </a:effectLst>
                <a:latin typeface="+mn-lt"/>
              </a:rPr>
              <a:t>3 Rhetorical Questions:</a:t>
            </a:r>
          </a:p>
        </p:txBody>
      </p:sp>
    </p:spTree>
    <p:extLst>
      <p:ext uri="{BB962C8B-B14F-4D97-AF65-F5344CB8AC3E}">
        <p14:creationId xmlns:p14="http://schemas.microsoft.com/office/powerpoint/2010/main" val="3298661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charRg st="97" end="161"/>
                                            </p:txEl>
                                          </p:spTgt>
                                        </p:tgtEl>
                                        <p:attrNameLst>
                                          <p:attrName>style.visibility</p:attrName>
                                        </p:attrNameLst>
                                      </p:cBhvr>
                                      <p:to>
                                        <p:strVal val="visible"/>
                                      </p:to>
                                    </p:set>
                                    <p:animEffect transition="in" filter="fade">
                                      <p:cBhvr>
                                        <p:cTn id="12" dur="500"/>
                                        <p:tgtEl>
                                          <p:spTgt spid="4">
                                            <p:txEl>
                                              <p:charRg st="97" end="16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2"/>
          <p:cNvSpPr txBox="1">
            <a:spLocks/>
          </p:cNvSpPr>
          <p:nvPr/>
        </p:nvSpPr>
        <p:spPr>
          <a:xfrm>
            <a:off x="1710690" y="2164920"/>
            <a:ext cx="8732520" cy="2147159"/>
          </a:xfrm>
          <a:prstGeom prst="rect">
            <a:avLst/>
          </a:prstGeom>
          <a:effectLst>
            <a:glow rad="63500">
              <a:schemeClr val="bg1"/>
            </a:glow>
          </a:effectLst>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80000"/>
              </a:lnSpc>
            </a:pPr>
            <a:r>
              <a:rPr lang="en-US" sz="8000" b="1" dirty="0">
                <a:ln w="15875">
                  <a:noFill/>
                </a:ln>
                <a:solidFill>
                  <a:schemeClr val="bg1"/>
                </a:solidFill>
                <a:effectLst>
                  <a:glow rad="127000">
                    <a:schemeClr val="tx1"/>
                  </a:glow>
                  <a:outerShdw blurRad="38100" dist="38100" dir="2700000" algn="tl">
                    <a:schemeClr val="tx1">
                      <a:alpha val="65000"/>
                    </a:schemeClr>
                  </a:outerShdw>
                </a:effectLst>
                <a:latin typeface="+mn-lt"/>
              </a:rPr>
              <a:t>Listen to </a:t>
            </a:r>
            <a:r>
              <a:rPr lang="en-US" sz="8000" b="1" dirty="0">
                <a:ln w="15875">
                  <a:noFill/>
                </a:ln>
                <a:solidFill>
                  <a:srgbClr val="FFFF00"/>
                </a:solidFill>
                <a:effectLst>
                  <a:glow rad="127000">
                    <a:schemeClr val="tx1"/>
                  </a:glow>
                  <a:outerShdw blurRad="38100" dist="38100" dir="2700000" algn="tl">
                    <a:schemeClr val="tx1">
                      <a:alpha val="65000"/>
                    </a:schemeClr>
                  </a:outerShdw>
                </a:effectLst>
                <a:latin typeface="+mn-lt"/>
              </a:rPr>
              <a:t>LEARN</a:t>
            </a:r>
            <a:r>
              <a:rPr lang="en-US" sz="8000" b="1" dirty="0">
                <a:ln w="15875">
                  <a:noFill/>
                </a:ln>
                <a:solidFill>
                  <a:schemeClr val="bg1"/>
                </a:solidFill>
                <a:effectLst>
                  <a:glow rad="127000">
                    <a:schemeClr val="tx1"/>
                  </a:glow>
                  <a:outerShdw blurRad="38100" dist="38100" dir="2700000" algn="tl">
                    <a:schemeClr val="tx1">
                      <a:alpha val="65000"/>
                    </a:schemeClr>
                  </a:outerShdw>
                </a:effectLst>
                <a:latin typeface="+mn-lt"/>
              </a:rPr>
              <a:t> </a:t>
            </a:r>
            <a:br>
              <a:rPr lang="en-US" sz="8000" b="1" dirty="0">
                <a:ln w="15875">
                  <a:noFill/>
                </a:ln>
                <a:solidFill>
                  <a:schemeClr val="bg1"/>
                </a:solidFill>
                <a:effectLst>
                  <a:glow rad="127000">
                    <a:schemeClr val="tx1"/>
                  </a:glow>
                  <a:outerShdw blurRad="38100" dist="38100" dir="2700000" algn="tl">
                    <a:schemeClr val="tx1">
                      <a:alpha val="65000"/>
                    </a:schemeClr>
                  </a:outerShdw>
                </a:effectLst>
                <a:latin typeface="+mn-lt"/>
              </a:rPr>
            </a:br>
            <a:r>
              <a:rPr lang="en-US" sz="8000" b="1" dirty="0">
                <a:ln w="15875">
                  <a:noFill/>
                </a:ln>
                <a:solidFill>
                  <a:schemeClr val="bg1"/>
                </a:solidFill>
                <a:effectLst>
                  <a:glow rad="127000">
                    <a:schemeClr val="tx1"/>
                  </a:glow>
                  <a:outerShdw blurRad="38100" dist="38100" dir="2700000" algn="tl">
                    <a:schemeClr val="tx1">
                      <a:alpha val="65000"/>
                    </a:schemeClr>
                  </a:outerShdw>
                </a:effectLst>
                <a:latin typeface="+mn-lt"/>
              </a:rPr>
              <a:t>and </a:t>
            </a:r>
            <a:r>
              <a:rPr lang="en-US" sz="8000" b="1" dirty="0">
                <a:ln w="15875">
                  <a:noFill/>
                </a:ln>
                <a:solidFill>
                  <a:srgbClr val="FFFF00"/>
                </a:solidFill>
                <a:effectLst>
                  <a:glow rad="127000">
                    <a:schemeClr val="tx1"/>
                  </a:glow>
                  <a:outerShdw blurRad="38100" dist="38100" dir="2700000" algn="tl">
                    <a:schemeClr val="tx1">
                      <a:alpha val="65000"/>
                    </a:schemeClr>
                  </a:outerShdw>
                </a:effectLst>
                <a:latin typeface="+mn-lt"/>
              </a:rPr>
              <a:t>not to</a:t>
            </a:r>
            <a:r>
              <a:rPr lang="en-US" sz="8000" b="1" dirty="0">
                <a:ln w="15875">
                  <a:noFill/>
                </a:ln>
                <a:solidFill>
                  <a:schemeClr val="bg1"/>
                </a:solidFill>
                <a:effectLst>
                  <a:glow rad="127000">
                    <a:schemeClr val="tx1"/>
                  </a:glow>
                  <a:outerShdw blurRad="38100" dist="38100" dir="2700000" algn="tl">
                    <a:schemeClr val="tx1">
                      <a:alpha val="65000"/>
                    </a:schemeClr>
                  </a:outerShdw>
                </a:effectLst>
                <a:latin typeface="+mn-lt"/>
              </a:rPr>
              <a:t> </a:t>
            </a:r>
            <a:r>
              <a:rPr lang="en-US" sz="8000" b="1" dirty="0">
                <a:ln w="15875">
                  <a:noFill/>
                </a:ln>
                <a:solidFill>
                  <a:srgbClr val="FFFF00"/>
                </a:solidFill>
                <a:effectLst>
                  <a:glow rad="127000">
                    <a:schemeClr val="tx1"/>
                  </a:glow>
                  <a:outerShdw blurRad="38100" dist="38100" dir="2700000" algn="tl">
                    <a:schemeClr val="tx1">
                      <a:alpha val="65000"/>
                    </a:schemeClr>
                  </a:outerShdw>
                </a:effectLst>
                <a:latin typeface="+mn-lt"/>
              </a:rPr>
              <a:t>REFUTE</a:t>
            </a:r>
            <a:r>
              <a:rPr lang="en-US" sz="8000" b="1" dirty="0">
                <a:ln w="15875">
                  <a:noFill/>
                </a:ln>
                <a:solidFill>
                  <a:schemeClr val="bg1"/>
                </a:solidFill>
                <a:effectLst>
                  <a:glow rad="127000">
                    <a:schemeClr val="tx1"/>
                  </a:glow>
                  <a:outerShdw blurRad="38100" dist="38100" dir="2700000" algn="tl">
                    <a:schemeClr val="tx1">
                      <a:alpha val="65000"/>
                    </a:schemeClr>
                  </a:outerShdw>
                </a:effectLst>
                <a:latin typeface="+mn-lt"/>
              </a:rPr>
              <a:t> </a:t>
            </a:r>
          </a:p>
        </p:txBody>
      </p:sp>
    </p:spTree>
    <p:extLst>
      <p:ext uri="{BB962C8B-B14F-4D97-AF65-F5344CB8AC3E}">
        <p14:creationId xmlns:p14="http://schemas.microsoft.com/office/powerpoint/2010/main" val="1378929174"/>
      </p:ext>
    </p:extLst>
  </p:cSld>
  <p:clrMapOvr>
    <a:masterClrMapping/>
  </p:clrMapOvr>
  <p:transition spd="med">
    <p:pull/>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txBox="1">
            <a:spLocks/>
          </p:cNvSpPr>
          <p:nvPr/>
        </p:nvSpPr>
        <p:spPr>
          <a:xfrm>
            <a:off x="721504" y="1485900"/>
            <a:ext cx="10748991" cy="4828866"/>
          </a:xfrm>
          <a:prstGeom prst="rect">
            <a:avLst/>
          </a:prstGeom>
          <a:effectLst>
            <a:glow rad="63500">
              <a:schemeClr val="bg1"/>
            </a:glow>
          </a:effec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spcAft>
                <a:spcPts val="1800"/>
              </a:spcAft>
              <a:buClr>
                <a:srgbClr val="FFFF00"/>
              </a:buClr>
              <a:buSzPct val="100000"/>
            </a:pPr>
            <a:r>
              <a:rPr lang="en-US" sz="6500" b="1" dirty="0">
                <a:solidFill>
                  <a:srgbClr val="FFFF00"/>
                </a:solidFill>
                <a:effectLst>
                  <a:glow rad="127000">
                    <a:schemeClr val="tx1"/>
                  </a:glow>
                  <a:outerShdw blurRad="38100" dist="38100" dir="2700000" algn="tl">
                    <a:schemeClr val="tx1">
                      <a:alpha val="65000"/>
                    </a:schemeClr>
                  </a:outerShdw>
                </a:effectLst>
              </a:rPr>
              <a:t>Why do we deflect? </a:t>
            </a:r>
          </a:p>
          <a:p>
            <a:pPr marL="685800" indent="-685800" algn="l">
              <a:spcBef>
                <a:spcPts val="1200"/>
              </a:spcBef>
              <a:spcAft>
                <a:spcPts val="1800"/>
              </a:spcAft>
              <a:buClr>
                <a:srgbClr val="FFFF00"/>
              </a:buClr>
              <a:buSzPct val="100000"/>
              <a:buFont typeface="Calibri" panose="020F0502020204030204" pitchFamily="34" charset="0"/>
              <a:buChar char="●"/>
            </a:pPr>
            <a:r>
              <a:rPr lang="en-US" sz="6000" b="1" i="1" dirty="0">
                <a:solidFill>
                  <a:schemeClr val="bg1"/>
                </a:solidFill>
                <a:effectLst>
                  <a:glow rad="127000">
                    <a:schemeClr val="tx1"/>
                  </a:glow>
                  <a:outerShdw blurRad="38100" dist="38100" dir="2700000" algn="tl">
                    <a:schemeClr val="tx1">
                      <a:alpha val="65000"/>
                    </a:schemeClr>
                  </a:outerShdw>
                </a:effectLst>
              </a:rPr>
              <a:t>“What about them?”</a:t>
            </a:r>
            <a:endParaRPr lang="en-US" sz="6000" b="1" dirty="0">
              <a:solidFill>
                <a:schemeClr val="bg1"/>
              </a:solidFill>
              <a:effectLst>
                <a:glow rad="127000">
                  <a:schemeClr val="tx1"/>
                </a:glow>
                <a:outerShdw blurRad="38100" dist="38100" dir="2700000" algn="tl">
                  <a:schemeClr val="tx1">
                    <a:alpha val="65000"/>
                  </a:schemeClr>
                </a:outerShdw>
              </a:effectLst>
            </a:endParaRPr>
          </a:p>
          <a:p>
            <a:pPr marL="685800" indent="-685800" algn="l">
              <a:spcBef>
                <a:spcPts val="0"/>
              </a:spcBef>
              <a:spcAft>
                <a:spcPts val="1800"/>
              </a:spcAft>
              <a:buClr>
                <a:srgbClr val="FFFF00"/>
              </a:buClr>
              <a:buSzPct val="100000"/>
              <a:buFont typeface="Calibri" panose="020F0502020204030204" pitchFamily="34" charset="0"/>
              <a:buChar char="●"/>
            </a:pPr>
            <a:r>
              <a:rPr lang="en-US" sz="6000" b="1" i="1" dirty="0">
                <a:solidFill>
                  <a:schemeClr val="bg1"/>
                </a:solidFill>
                <a:effectLst>
                  <a:glow rad="127000">
                    <a:schemeClr val="tx1"/>
                  </a:glow>
                  <a:outerShdw blurRad="38100" dist="38100" dir="2700000" algn="tl">
                    <a:schemeClr val="tx1">
                      <a:alpha val="65000"/>
                    </a:schemeClr>
                  </a:outerShdw>
                </a:effectLst>
              </a:rPr>
              <a:t>“What about me?”</a:t>
            </a:r>
          </a:p>
        </p:txBody>
      </p:sp>
      <p:sp>
        <p:nvSpPr>
          <p:cNvPr id="6" name="Title 2"/>
          <p:cNvSpPr txBox="1">
            <a:spLocks/>
          </p:cNvSpPr>
          <p:nvPr/>
        </p:nvSpPr>
        <p:spPr>
          <a:xfrm>
            <a:off x="0" y="568376"/>
            <a:ext cx="12192000" cy="539645"/>
          </a:xfrm>
          <a:prstGeom prst="rect">
            <a:avLst/>
          </a:prstGeom>
          <a:effectLst>
            <a:glow rad="63500">
              <a:schemeClr val="bg1"/>
            </a:glow>
          </a:effectLst>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80000"/>
              </a:lnSpc>
            </a:pPr>
            <a:r>
              <a:rPr lang="en-US" sz="5500" b="1" dirty="0">
                <a:ln w="15875">
                  <a:noFill/>
                </a:ln>
                <a:solidFill>
                  <a:schemeClr val="bg1"/>
                </a:solidFill>
                <a:effectLst>
                  <a:glow rad="127000">
                    <a:schemeClr val="tx1"/>
                  </a:glow>
                  <a:outerShdw blurRad="38100" dist="38100" dir="2700000" algn="tl">
                    <a:schemeClr val="tx1">
                      <a:alpha val="65000"/>
                    </a:schemeClr>
                  </a:outerShdw>
                </a:effectLst>
                <a:latin typeface="+mn-lt"/>
              </a:rPr>
              <a:t>3 Rhetorical Questions:</a:t>
            </a:r>
          </a:p>
        </p:txBody>
      </p:sp>
    </p:spTree>
    <p:extLst>
      <p:ext uri="{BB962C8B-B14F-4D97-AF65-F5344CB8AC3E}">
        <p14:creationId xmlns:p14="http://schemas.microsoft.com/office/powerpoint/2010/main" val="2842573135"/>
      </p:ext>
    </p:extLst>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1478</TotalTime>
  <Words>305</Words>
  <Application>Microsoft Office PowerPoint</Application>
  <PresentationFormat>Widescreen</PresentationFormat>
  <Paragraphs>41</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Shawn</dc:creator>
  <cp:lastModifiedBy>Shawn</cp:lastModifiedBy>
  <cp:revision>97</cp:revision>
  <dcterms:created xsi:type="dcterms:W3CDTF">2016-11-23T15:31:26Z</dcterms:created>
  <dcterms:modified xsi:type="dcterms:W3CDTF">2017-08-19T22:51:56Z</dcterms:modified>
</cp:coreProperties>
</file>