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2" r:id="rId2"/>
    <p:sldId id="273" r:id="rId3"/>
    <p:sldId id="256" r:id="rId4"/>
    <p:sldId id="258" r:id="rId5"/>
    <p:sldId id="265" r:id="rId6"/>
    <p:sldId id="270" r:id="rId7"/>
    <p:sldId id="264" r:id="rId8"/>
    <p:sldId id="259" r:id="rId9"/>
    <p:sldId id="271" r:id="rId10"/>
    <p:sldId id="261" r:id="rId11"/>
    <p:sldId id="263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8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19" autoAdjust="0"/>
  </p:normalViewPr>
  <p:slideViewPr>
    <p:cSldViewPr>
      <p:cViewPr varScale="1">
        <p:scale>
          <a:sx n="84" d="100"/>
          <a:sy n="84" d="100"/>
        </p:scale>
        <p:origin x="-6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4A58-62A0-4B59-BDFB-2539A169086C}" type="datetimeFigureOut">
              <a:rPr lang="en-US" smtClean="0"/>
              <a:t>6/2/2013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4EE6-F5A1-4A12-AE13-2CBD3D8708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4A58-62A0-4B59-BDFB-2539A169086C}" type="datetimeFigureOut">
              <a:rPr lang="en-US" smtClean="0"/>
              <a:t>6/2/2013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4EE6-F5A1-4A12-AE13-2CBD3D870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4A58-62A0-4B59-BDFB-2539A169086C}" type="datetimeFigureOut">
              <a:rPr lang="en-US" smtClean="0"/>
              <a:t>6/2/2013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4EE6-F5A1-4A12-AE13-2CBD3D870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4A58-62A0-4B59-BDFB-2539A169086C}" type="datetimeFigureOut">
              <a:rPr lang="en-US" smtClean="0"/>
              <a:t>6/2/2013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4EE6-F5A1-4A12-AE13-2CBD3D870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4A58-62A0-4B59-BDFB-2539A169086C}" type="datetimeFigureOut">
              <a:rPr lang="en-US" smtClean="0"/>
              <a:t>6/2/2013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4EE6-F5A1-4A12-AE13-2CBD3D8708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4A58-62A0-4B59-BDFB-2539A169086C}" type="datetimeFigureOut">
              <a:rPr lang="en-US" smtClean="0"/>
              <a:t>6/2/2013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4EE6-F5A1-4A12-AE13-2CBD3D870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4A58-62A0-4B59-BDFB-2539A169086C}" type="datetimeFigureOut">
              <a:rPr lang="en-US" smtClean="0"/>
              <a:t>6/2/2013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4EE6-F5A1-4A12-AE13-2CBD3D870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4A58-62A0-4B59-BDFB-2539A169086C}" type="datetimeFigureOut">
              <a:rPr lang="en-US" smtClean="0"/>
              <a:t>6/2/2013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94EE6-F5A1-4A12-AE13-2CBD3D8708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4A58-62A0-4B59-BDFB-2539A169086C}" type="datetimeFigureOut">
              <a:rPr lang="en-US" smtClean="0"/>
              <a:t>6/2/2013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4EE6-F5A1-4A12-AE13-2CBD3D870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4A58-62A0-4B59-BDFB-2539A169086C}" type="datetimeFigureOut">
              <a:rPr lang="en-US" smtClean="0"/>
              <a:t>6/2/2013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A394EE6-F5A1-4A12-AE13-2CBD3D870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7DC4A58-62A0-4B59-BDFB-2539A169086C}" type="datetimeFigureOut">
              <a:rPr lang="en-US" smtClean="0"/>
              <a:t>6/2/2013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4EE6-F5A1-4A12-AE13-2CBD3D870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7DC4A58-62A0-4B59-BDFB-2539A169086C}" type="datetimeFigureOut">
              <a:rPr lang="en-US" smtClean="0"/>
              <a:t>6/2/2013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A394EE6-F5A1-4A12-AE13-2CBD3D8708C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A86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4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895600"/>
            <a:ext cx="5994712" cy="199644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6000" cap="none" dirty="0" smtClean="0">
                <a:solidFill>
                  <a:schemeClr val="tx1"/>
                </a:solidFill>
              </a:rPr>
              <a:t>1 Kings 18:16-40</a:t>
            </a:r>
            <a:endParaRPr lang="en-US" sz="60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2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828800"/>
            <a:ext cx="6400800" cy="230124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6000" cap="none" baseline="30000" dirty="0" smtClean="0">
                <a:solidFill>
                  <a:schemeClr val="tx1"/>
                </a:solidFill>
              </a:rPr>
              <a:t>Verse 21</a:t>
            </a:r>
            <a:r>
              <a:rPr lang="en-US" sz="6000" cap="none" dirty="0">
                <a:solidFill>
                  <a:schemeClr val="tx1"/>
                </a:solidFill>
              </a:rPr>
              <a:t/>
            </a:r>
            <a:br>
              <a:rPr lang="en-US" sz="6000" cap="none" dirty="0">
                <a:solidFill>
                  <a:schemeClr val="tx1"/>
                </a:solidFill>
              </a:rPr>
            </a:br>
            <a:r>
              <a:rPr lang="en-US" sz="6000" cap="none" dirty="0">
                <a:solidFill>
                  <a:schemeClr val="tx1"/>
                </a:solidFill>
              </a:rPr>
              <a:t>How long will you waver between </a:t>
            </a:r>
            <a:r>
              <a:rPr lang="en-US" sz="6000" cap="none" dirty="0" smtClean="0">
                <a:solidFill>
                  <a:schemeClr val="tx1"/>
                </a:solidFill>
              </a:rPr>
              <a:t/>
            </a:r>
            <a:br>
              <a:rPr lang="en-US" sz="6000" cap="none" dirty="0" smtClean="0">
                <a:solidFill>
                  <a:schemeClr val="tx1"/>
                </a:solidFill>
              </a:rPr>
            </a:br>
            <a:r>
              <a:rPr lang="en-US" sz="6000" cap="none" dirty="0" smtClean="0">
                <a:solidFill>
                  <a:schemeClr val="tx1"/>
                </a:solidFill>
              </a:rPr>
              <a:t>two </a:t>
            </a:r>
            <a:r>
              <a:rPr lang="en-US" sz="6000" cap="none" dirty="0">
                <a:solidFill>
                  <a:schemeClr val="tx1"/>
                </a:solidFill>
              </a:rPr>
              <a:t>opinions?</a:t>
            </a:r>
          </a:p>
        </p:txBody>
      </p:sp>
    </p:spTree>
    <p:extLst>
      <p:ext uri="{BB962C8B-B14F-4D97-AF65-F5344CB8AC3E}">
        <p14:creationId xmlns:p14="http://schemas.microsoft.com/office/powerpoint/2010/main" val="241176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828800"/>
            <a:ext cx="6172200" cy="230124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6000" cap="none" baseline="30000" dirty="0" smtClean="0">
                <a:solidFill>
                  <a:schemeClr val="tx1"/>
                </a:solidFill>
              </a:rPr>
              <a:t>Verse 30</a:t>
            </a:r>
            <a:r>
              <a:rPr lang="en-US" sz="6000" cap="none" dirty="0" smtClean="0">
                <a:solidFill>
                  <a:schemeClr val="tx1"/>
                </a:solidFill>
              </a:rPr>
              <a:t/>
            </a:r>
            <a:br>
              <a:rPr lang="en-US" sz="6000" cap="none" dirty="0" smtClean="0">
                <a:solidFill>
                  <a:schemeClr val="tx1"/>
                </a:solidFill>
              </a:rPr>
            </a:br>
            <a:r>
              <a:rPr lang="en-US" sz="6000" cap="none" dirty="0" smtClean="0">
                <a:solidFill>
                  <a:schemeClr val="tx1"/>
                </a:solidFill>
              </a:rPr>
              <a:t>He repaired the altar of the Lord which was in ruins</a:t>
            </a:r>
            <a:endParaRPr lang="en-US" sz="60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7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590800"/>
            <a:ext cx="5689912" cy="230124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6000" cap="none" dirty="0" smtClean="0">
                <a:solidFill>
                  <a:schemeClr val="tx1"/>
                </a:solidFill>
              </a:rPr>
              <a:t>Turn to </a:t>
            </a:r>
            <a:br>
              <a:rPr lang="en-US" sz="6000" cap="none" dirty="0" smtClean="0">
                <a:solidFill>
                  <a:schemeClr val="tx1"/>
                </a:solidFill>
              </a:rPr>
            </a:br>
            <a:r>
              <a:rPr lang="en-US" sz="6000" cap="none" dirty="0" smtClean="0">
                <a:solidFill>
                  <a:schemeClr val="tx1"/>
                </a:solidFill>
              </a:rPr>
              <a:t>Revelation 2:1-5</a:t>
            </a:r>
            <a:endParaRPr lang="en-US" sz="60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1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828800"/>
            <a:ext cx="6172200" cy="230124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6000" cap="none" baseline="30000" dirty="0" smtClean="0">
                <a:solidFill>
                  <a:schemeClr val="tx1"/>
                </a:solidFill>
              </a:rPr>
              <a:t>Verse 38</a:t>
            </a:r>
            <a:r>
              <a:rPr lang="en-US" sz="6000" cap="none" dirty="0" smtClean="0">
                <a:solidFill>
                  <a:schemeClr val="tx1"/>
                </a:solidFill>
              </a:rPr>
              <a:t/>
            </a:r>
            <a:br>
              <a:rPr lang="en-US" sz="6000" cap="none" dirty="0" smtClean="0">
                <a:solidFill>
                  <a:schemeClr val="tx1"/>
                </a:solidFill>
              </a:rPr>
            </a:br>
            <a:r>
              <a:rPr lang="en-US" sz="6000" cap="none" dirty="0" smtClean="0">
                <a:solidFill>
                  <a:schemeClr val="tx1"/>
                </a:solidFill>
              </a:rPr>
              <a:t>Then the fire of </a:t>
            </a:r>
            <a:br>
              <a:rPr lang="en-US" sz="6000" cap="none" dirty="0" smtClean="0">
                <a:solidFill>
                  <a:schemeClr val="tx1"/>
                </a:solidFill>
              </a:rPr>
            </a:br>
            <a:r>
              <a:rPr lang="en-US" sz="6000" cap="none" dirty="0" smtClean="0">
                <a:solidFill>
                  <a:schemeClr val="tx1"/>
                </a:solidFill>
              </a:rPr>
              <a:t>the L</a:t>
            </a:r>
            <a:r>
              <a:rPr lang="en-US" sz="6000" cap="small" dirty="0" smtClean="0">
                <a:solidFill>
                  <a:schemeClr val="tx1"/>
                </a:solidFill>
              </a:rPr>
              <a:t>ord</a:t>
            </a:r>
            <a:r>
              <a:rPr lang="en-US" sz="6000" cap="none" dirty="0" smtClean="0">
                <a:solidFill>
                  <a:schemeClr val="tx1"/>
                </a:solidFill>
              </a:rPr>
              <a:t> fell…</a:t>
            </a:r>
            <a:endParaRPr lang="en-US" sz="60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0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A86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74650"/>
            <a:ext cx="8178800" cy="613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64164"/>
            <a:ext cx="6705602" cy="672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4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276600"/>
            <a:ext cx="6553200" cy="2453640"/>
          </a:xfrm>
        </p:spPr>
        <p:txBody>
          <a:bodyPr>
            <a:normAutofit/>
          </a:bodyPr>
          <a:lstStyle/>
          <a:p>
            <a:r>
              <a:rPr lang="en-US" sz="6000" cap="none" dirty="0" smtClean="0">
                <a:solidFill>
                  <a:schemeClr val="tx1"/>
                </a:solidFill>
              </a:rPr>
              <a:t>Repairing Your Altar</a:t>
            </a:r>
            <a:endParaRPr lang="en-US" sz="6000" cap="none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3400"/>
            <a:ext cx="6400800" cy="436388"/>
          </a:xfrm>
        </p:spPr>
        <p:txBody>
          <a:bodyPr anchor="t"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Kings 18:16-40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119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Altar</a:t>
            </a:r>
            <a:endParaRPr lang="en-US" b="1" dirty="0">
              <a:ln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96200" cy="4754563"/>
          </a:xfrm>
        </p:spPr>
        <p:txBody>
          <a:bodyPr>
            <a:noAutofit/>
          </a:bodyPr>
          <a:lstStyle/>
          <a:p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patriarchal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 altars 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markers of place, commemorating an encounter with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God, or 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signs of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habitation</a:t>
            </a:r>
            <a:endParaRPr lang="en-US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“Altar” is distinct from “temple.” Whereas temple implies a building or roofed structure, altar implies an open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endParaRPr lang="en-US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238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Altar</a:t>
            </a:r>
            <a:endParaRPr lang="en-US" b="1" dirty="0">
              <a:ln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96200" cy="4754563"/>
          </a:xfrm>
        </p:spPr>
        <p:txBody>
          <a:bodyPr>
            <a:noAutofit/>
          </a:bodyPr>
          <a:lstStyle/>
          <a:p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Altars are places where God and </a:t>
            </a:r>
            <a:b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 meet and interact </a:t>
            </a:r>
            <a:endParaRPr lang="en-US" sz="3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Altars 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places of offering, sacrifice, exchange, communication, and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surrender</a:t>
            </a:r>
            <a:endParaRPr lang="en-US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of internal and external worship </a:t>
            </a:r>
          </a:p>
          <a:p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responds actively to altar activity</a:t>
            </a:r>
          </a:p>
        </p:txBody>
      </p:sp>
    </p:spTree>
    <p:extLst>
      <p:ext uri="{BB962C8B-B14F-4D97-AF65-F5344CB8AC3E}">
        <p14:creationId xmlns:p14="http://schemas.microsoft.com/office/powerpoint/2010/main" val="163750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n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 Kings </a:t>
            </a:r>
            <a:r>
              <a:rPr lang="en-US" sz="4400" b="1" dirty="0" smtClean="0">
                <a:ln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16:29-18:15</a:t>
            </a:r>
            <a:endParaRPr lang="en-US" sz="4400" b="1" dirty="0">
              <a:ln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848600" cy="5105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Ahab</a:t>
            </a:r>
          </a:p>
          <a:p>
            <a:pPr>
              <a:lnSpc>
                <a:spcPct val="150000"/>
              </a:lnSpc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Jezebel</a:t>
            </a:r>
          </a:p>
          <a:p>
            <a:pPr marL="36576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Deuteronomy </a:t>
            </a:r>
            <a:r>
              <a:rPr lang="en-US" sz="4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6:13-15</a:t>
            </a:r>
            <a:endParaRPr lang="en-US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1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Fear the Lord your God, serve him only and take your oaths in his name. </a:t>
            </a:r>
            <a:r>
              <a:rPr lang="en-US" sz="41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not follow other gods, the gods of the peoples around you; </a:t>
            </a:r>
            <a:r>
              <a:rPr lang="en-US" sz="41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Lord your God, who is among you, is a jealous God</a:t>
            </a:r>
            <a:r>
              <a:rPr lang="en-US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211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Baal</a:t>
            </a:r>
            <a:endParaRPr lang="en-US" b="1" dirty="0">
              <a:ln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467600" cy="4754563"/>
          </a:xfrm>
        </p:spPr>
        <p:txBody>
          <a:bodyPr>
            <a:noAutofit/>
          </a:bodyPr>
          <a:lstStyle/>
          <a:p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Baal 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means “lord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Baal 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a fertility god who was believed to enable the earth to produce crops and people to produce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</a:t>
            </a:r>
          </a:p>
          <a:p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Canaanites worshiped Baal as the sun god and as the storm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god, who 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defeated enemies and produced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crops</a:t>
            </a:r>
            <a:endParaRPr lang="en-US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812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Baal</a:t>
            </a:r>
            <a:endParaRPr lang="en-US" b="1" dirty="0">
              <a:ln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467600" cy="4876800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Baal 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 was rooted in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sensuality</a:t>
            </a:r>
          </a:p>
          <a:p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priests of Baal appealed to their god in rites of wild abandon which included loud, ecstatic cries and self-inflicted injury </a:t>
            </a:r>
            <a:endParaRPr lang="en-US" sz="3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 worshiped Baal in different ways, and Baal proved to be a highly adaptable god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678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n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 Kings </a:t>
            </a:r>
            <a:r>
              <a:rPr lang="en-US" sz="4400" b="1" dirty="0" smtClean="0">
                <a:ln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16:29-18:15</a:t>
            </a:r>
            <a:endParaRPr lang="en-US" sz="4400" b="1" dirty="0">
              <a:ln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848600" cy="5105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Ahab</a:t>
            </a:r>
          </a:p>
          <a:p>
            <a:pPr>
              <a:lnSpc>
                <a:spcPct val="150000"/>
              </a:lnSpc>
            </a:pP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Jezebel</a:t>
            </a:r>
          </a:p>
          <a:p>
            <a:pPr>
              <a:lnSpc>
                <a:spcPct val="150000"/>
              </a:lnSpc>
            </a:pP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Elijah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Obadiah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914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508</TotalTime>
  <Words>183</Words>
  <Application>Microsoft Office PowerPoint</Application>
  <PresentationFormat>On-screen Show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Technic</vt:lpstr>
      <vt:lpstr>PowerPoint Presentation</vt:lpstr>
      <vt:lpstr>PowerPoint Presentation</vt:lpstr>
      <vt:lpstr>Repairing Your Altar</vt:lpstr>
      <vt:lpstr>Your Altar</vt:lpstr>
      <vt:lpstr>Your Altar</vt:lpstr>
      <vt:lpstr>1 Kings 16:29-18:15</vt:lpstr>
      <vt:lpstr>Baal</vt:lpstr>
      <vt:lpstr>Baal</vt:lpstr>
      <vt:lpstr>1 Kings 16:29-18:15</vt:lpstr>
      <vt:lpstr>1 Kings 18:16-40</vt:lpstr>
      <vt:lpstr>Verse 21 How long will you waver between  two opinions?</vt:lpstr>
      <vt:lpstr>Verse 30 He repaired the altar of the Lord which was in ruins</vt:lpstr>
      <vt:lpstr>Turn to  Revelation 2:1-5</vt:lpstr>
      <vt:lpstr>Verse 38 Then the fire of  the Lord fell…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Repairing Your Altar</dc:title>
  <dc:creator>Shawn McCracken</dc:creator>
  <cp:lastModifiedBy>Shawn McCracken</cp:lastModifiedBy>
  <cp:revision>28</cp:revision>
  <dcterms:created xsi:type="dcterms:W3CDTF">2013-05-31T14:30:38Z</dcterms:created>
  <dcterms:modified xsi:type="dcterms:W3CDTF">2013-06-02T11:20:28Z</dcterms:modified>
</cp:coreProperties>
</file>