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6" r:id="rId2"/>
    <p:sldId id="347" r:id="rId3"/>
    <p:sldId id="340" r:id="rId4"/>
    <p:sldId id="348" r:id="rId5"/>
    <p:sldId id="349" r:id="rId6"/>
    <p:sldId id="350" r:id="rId7"/>
    <p:sldId id="351" r:id="rId8"/>
    <p:sldId id="352" r:id="rId9"/>
    <p:sldId id="353" r:id="rId10"/>
    <p:sldId id="335" r:id="rId11"/>
    <p:sldId id="355" r:id="rId12"/>
    <p:sldId id="356" r:id="rId13"/>
    <p:sldId id="361" r:id="rId14"/>
    <p:sldId id="357" r:id="rId15"/>
    <p:sldId id="359" r:id="rId16"/>
    <p:sldId id="36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6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19" autoAdjust="0"/>
  </p:normalViewPr>
  <p:slideViewPr>
    <p:cSldViewPr>
      <p:cViewPr varScale="1">
        <p:scale>
          <a:sx n="84" d="100"/>
          <a:sy n="84" d="100"/>
        </p:scale>
        <p:origin x="-1140" y="-72"/>
      </p:cViewPr>
      <p:guideLst>
        <p:guide orient="horz" pos="2160"/>
        <p:guide pos="2880"/>
      </p:guideLst>
    </p:cSldViewPr>
  </p:slideViewPr>
  <p:outlineViewPr>
    <p:cViewPr>
      <p:scale>
        <a:sx n="33" d="100"/>
        <a:sy n="33" d="100"/>
      </p:scale>
      <p:origin x="36"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945093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654070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364544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981224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63101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12060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90969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419715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130563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78748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19180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8B00E-0BA3-49B1-A64D-279CCF27EB08}" type="datetimeFigureOut">
              <a:rPr lang="en-US" smtClean="0"/>
              <a:t>10/7/2011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AB34D-4837-4A7F-B89E-ECC886902CF2}" type="slidenum">
              <a:rPr lang="en-US" smtClean="0"/>
              <a:t>‹#›</a:t>
            </a:fld>
            <a:endParaRPr lang="en-US" dirty="0"/>
          </a:p>
        </p:txBody>
      </p:sp>
    </p:spTree>
    <p:extLst>
      <p:ext uri="{BB962C8B-B14F-4D97-AF65-F5344CB8AC3E}">
        <p14:creationId xmlns:p14="http://schemas.microsoft.com/office/powerpoint/2010/main" val="1737812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awn McCracken\Documents\My Dropbox\Sermons &amp; Teachings\2011 (WP)\2) Bite-sized\Artwork\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Shawn McCracken\Documents\My Dropbox\Sermons &amp; Teachings\2011 (WP)\2) Bite-sized\Artwork\logo-tex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78" y="2438400"/>
            <a:ext cx="6473778" cy="3173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521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r>
              <a:rPr lang="en-US" sz="4800" i="1" dirty="0" err="1">
                <a:solidFill>
                  <a:schemeClr val="bg1"/>
                </a:solidFill>
              </a:rPr>
              <a:t>K</a:t>
            </a:r>
            <a:r>
              <a:rPr lang="en-US" sz="4800" i="1" dirty="0" err="1" smtClean="0">
                <a:solidFill>
                  <a:schemeClr val="bg1"/>
                </a:solidFill>
              </a:rPr>
              <a:t>oinonia</a:t>
            </a:r>
            <a:endParaRPr lang="en-US" sz="4800" dirty="0"/>
          </a:p>
        </p:txBody>
      </p:sp>
      <p:sp>
        <p:nvSpPr>
          <p:cNvPr id="4" name="Content Placeholder 3"/>
          <p:cNvSpPr>
            <a:spLocks noGrp="1"/>
          </p:cNvSpPr>
          <p:nvPr>
            <p:ph idx="1"/>
          </p:nvPr>
        </p:nvSpPr>
        <p:spPr>
          <a:xfrm>
            <a:off x="304800" y="762000"/>
            <a:ext cx="8686800" cy="2971801"/>
          </a:xfrm>
        </p:spPr>
        <p:txBody>
          <a:bodyPr>
            <a:noAutofit/>
          </a:bodyPr>
          <a:lstStyle/>
          <a:p>
            <a:pPr marL="0" indent="0">
              <a:spcBef>
                <a:spcPts val="0"/>
              </a:spcBef>
              <a:buNone/>
            </a:pPr>
            <a:r>
              <a:rPr lang="en-US" sz="4800" dirty="0">
                <a:solidFill>
                  <a:schemeClr val="bg1"/>
                </a:solidFill>
              </a:rPr>
              <a:t>The Greek word for fellowship comes from a root meaning </a:t>
            </a:r>
            <a:r>
              <a:rPr lang="en-US" sz="4800" dirty="0">
                <a:solidFill>
                  <a:srgbClr val="FFFF66"/>
                </a:solidFill>
              </a:rPr>
              <a:t>common</a:t>
            </a:r>
            <a:r>
              <a:rPr lang="en-US" sz="4800" dirty="0">
                <a:solidFill>
                  <a:schemeClr val="bg1"/>
                </a:solidFill>
              </a:rPr>
              <a:t> or </a:t>
            </a:r>
            <a:r>
              <a:rPr lang="en-US" sz="4800" dirty="0">
                <a:solidFill>
                  <a:srgbClr val="FFFF66"/>
                </a:solidFill>
              </a:rPr>
              <a:t>shared</a:t>
            </a:r>
            <a:r>
              <a:rPr lang="en-US" sz="4800" dirty="0">
                <a:solidFill>
                  <a:schemeClr val="bg1"/>
                </a:solidFill>
              </a:rPr>
              <a:t>. So fellowship means common </a:t>
            </a:r>
            <a:r>
              <a:rPr lang="en-US" sz="4800" dirty="0" smtClean="0">
                <a:solidFill>
                  <a:srgbClr val="FFFF66"/>
                </a:solidFill>
              </a:rPr>
              <a:t>participation </a:t>
            </a:r>
            <a:r>
              <a:rPr lang="en-US" sz="4800" dirty="0" smtClean="0">
                <a:solidFill>
                  <a:schemeClr val="bg1"/>
                </a:solidFill>
              </a:rPr>
              <a:t>and</a:t>
            </a:r>
            <a:r>
              <a:rPr lang="en-US" sz="4800" dirty="0" smtClean="0">
                <a:solidFill>
                  <a:srgbClr val="FFFF66"/>
                </a:solidFill>
              </a:rPr>
              <a:t> partnership</a:t>
            </a:r>
            <a:r>
              <a:rPr lang="en-US" sz="4800" dirty="0" smtClean="0">
                <a:solidFill>
                  <a:schemeClr val="bg1"/>
                </a:solidFill>
              </a:rPr>
              <a:t> </a:t>
            </a:r>
            <a:r>
              <a:rPr lang="en-US" sz="4800" dirty="0">
                <a:solidFill>
                  <a:schemeClr val="bg1"/>
                </a:solidFill>
              </a:rPr>
              <a:t>in something either by </a:t>
            </a:r>
            <a:r>
              <a:rPr lang="en-US" sz="4800" dirty="0">
                <a:solidFill>
                  <a:srgbClr val="FFFF66"/>
                </a:solidFill>
              </a:rPr>
              <a:t>giving what you have</a:t>
            </a:r>
            <a:r>
              <a:rPr lang="en-US" sz="4800" dirty="0">
                <a:solidFill>
                  <a:schemeClr val="bg1"/>
                </a:solidFill>
              </a:rPr>
              <a:t> to the other person or </a:t>
            </a:r>
            <a:r>
              <a:rPr lang="en-US" sz="4800" dirty="0">
                <a:solidFill>
                  <a:srgbClr val="FFFF66"/>
                </a:solidFill>
              </a:rPr>
              <a:t>receiving what </a:t>
            </a:r>
            <a:r>
              <a:rPr lang="en-US" sz="4800" dirty="0" smtClean="0">
                <a:solidFill>
                  <a:srgbClr val="FFFF66"/>
                </a:solidFill>
              </a:rPr>
              <a:t/>
            </a:r>
            <a:br>
              <a:rPr lang="en-US" sz="4800" dirty="0" smtClean="0">
                <a:solidFill>
                  <a:srgbClr val="FFFF66"/>
                </a:solidFill>
              </a:rPr>
            </a:br>
            <a:r>
              <a:rPr lang="en-US" sz="4800" dirty="0" smtClean="0">
                <a:solidFill>
                  <a:srgbClr val="FFFF66"/>
                </a:solidFill>
              </a:rPr>
              <a:t>he </a:t>
            </a:r>
            <a:r>
              <a:rPr lang="en-US" sz="4800" dirty="0">
                <a:solidFill>
                  <a:srgbClr val="FFFF66"/>
                </a:solidFill>
              </a:rPr>
              <a:t>or she has</a:t>
            </a:r>
            <a:r>
              <a:rPr lang="en-US" sz="4800" dirty="0">
                <a:solidFill>
                  <a:schemeClr val="bg1"/>
                </a:solidFill>
              </a:rPr>
              <a:t>.</a:t>
            </a:r>
          </a:p>
        </p:txBody>
      </p:sp>
    </p:spTree>
    <p:extLst>
      <p:ext uri="{BB962C8B-B14F-4D97-AF65-F5344CB8AC3E}">
        <p14:creationId xmlns:p14="http://schemas.microsoft.com/office/powerpoint/2010/main" val="225552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pPr lvl="0"/>
            <a:r>
              <a:rPr lang="en-US" sz="4800" dirty="0" smtClean="0">
                <a:solidFill>
                  <a:schemeClr val="bg1"/>
                </a:solidFill>
              </a:rPr>
              <a:t>Give and Take</a:t>
            </a:r>
            <a:endParaRPr lang="en-US" sz="4800" dirty="0">
              <a:solidFill>
                <a:schemeClr val="bg1"/>
              </a:solidFill>
            </a:endParaRPr>
          </a:p>
        </p:txBody>
      </p:sp>
      <p:sp>
        <p:nvSpPr>
          <p:cNvPr id="4" name="Content Placeholder 3"/>
          <p:cNvSpPr>
            <a:spLocks noGrp="1"/>
          </p:cNvSpPr>
          <p:nvPr>
            <p:ph idx="1"/>
          </p:nvPr>
        </p:nvSpPr>
        <p:spPr>
          <a:xfrm>
            <a:off x="304800" y="838200"/>
            <a:ext cx="8686800" cy="2971801"/>
          </a:xfrm>
        </p:spPr>
        <p:txBody>
          <a:bodyPr>
            <a:noAutofit/>
          </a:bodyPr>
          <a:lstStyle/>
          <a:p>
            <a:pPr marL="0" indent="0">
              <a:buNone/>
            </a:pPr>
            <a:r>
              <a:rPr lang="en-US" sz="4800" dirty="0">
                <a:solidFill>
                  <a:schemeClr val="bg1"/>
                </a:solidFill>
              </a:rPr>
              <a:t>As iron sharpens iron, </a:t>
            </a:r>
            <a:br>
              <a:rPr lang="en-US" sz="4800" dirty="0">
                <a:solidFill>
                  <a:schemeClr val="bg1"/>
                </a:solidFill>
              </a:rPr>
            </a:br>
            <a:r>
              <a:rPr lang="en-US" sz="4800" dirty="0">
                <a:solidFill>
                  <a:schemeClr val="bg1"/>
                </a:solidFill>
              </a:rPr>
              <a:t>   so one person sharpens another</a:t>
            </a:r>
            <a:r>
              <a:rPr lang="en-US" sz="4800" dirty="0" smtClean="0">
                <a:solidFill>
                  <a:schemeClr val="bg1"/>
                </a:solidFill>
              </a:rPr>
              <a:t>.</a:t>
            </a:r>
          </a:p>
          <a:p>
            <a:pPr marL="0" indent="0" algn="r">
              <a:buNone/>
            </a:pPr>
            <a:r>
              <a:rPr lang="en-US" sz="4800" dirty="0" smtClean="0">
                <a:solidFill>
                  <a:schemeClr val="bg1"/>
                </a:solidFill>
              </a:rPr>
              <a:t>Proverbs 27:17</a:t>
            </a:r>
          </a:p>
          <a:p>
            <a:pPr marL="0" indent="0">
              <a:buNone/>
            </a:pPr>
            <a:endParaRPr lang="en-US" sz="2000" dirty="0" smtClean="0">
              <a:solidFill>
                <a:schemeClr val="bg1"/>
              </a:solidFill>
            </a:endParaRPr>
          </a:p>
          <a:p>
            <a:pPr marL="0" indent="0">
              <a:buNone/>
            </a:pPr>
            <a:r>
              <a:rPr lang="en-US" sz="4800" dirty="0" smtClean="0">
                <a:solidFill>
                  <a:schemeClr val="bg1"/>
                </a:solidFill>
              </a:rPr>
              <a:t>“One </a:t>
            </a:r>
            <a:r>
              <a:rPr lang="en-US" sz="4800" dirty="0">
                <a:solidFill>
                  <a:schemeClr val="bg1"/>
                </a:solidFill>
              </a:rPr>
              <a:t>can acquire anything in solitude except character.” </a:t>
            </a:r>
            <a:r>
              <a:rPr lang="en-US" sz="4800" dirty="0" smtClean="0">
                <a:solidFill>
                  <a:schemeClr val="bg1"/>
                </a:solidFill>
              </a:rPr>
              <a:t> </a:t>
            </a:r>
            <a:br>
              <a:rPr lang="en-US" sz="4800" dirty="0" smtClean="0">
                <a:solidFill>
                  <a:schemeClr val="bg1"/>
                </a:solidFill>
              </a:rPr>
            </a:br>
            <a:r>
              <a:rPr lang="en-US" sz="4800" dirty="0" smtClean="0">
                <a:solidFill>
                  <a:schemeClr val="bg1"/>
                </a:solidFill>
              </a:rPr>
              <a:t>                                 ~</a:t>
            </a:r>
            <a:r>
              <a:rPr lang="en-US" sz="4800" dirty="0">
                <a:solidFill>
                  <a:schemeClr val="bg1"/>
                </a:solidFill>
              </a:rPr>
              <a:t>Unknown </a:t>
            </a:r>
            <a:r>
              <a:rPr lang="en-US" sz="4800" dirty="0" smtClean="0">
                <a:solidFill>
                  <a:schemeClr val="bg1"/>
                </a:solidFill>
              </a:rPr>
              <a:t> </a:t>
            </a:r>
            <a:endParaRPr lang="en-US" sz="4800" dirty="0">
              <a:solidFill>
                <a:schemeClr val="bg1"/>
              </a:solidFill>
            </a:endParaRPr>
          </a:p>
        </p:txBody>
      </p:sp>
    </p:spTree>
    <p:extLst>
      <p:ext uri="{BB962C8B-B14F-4D97-AF65-F5344CB8AC3E}">
        <p14:creationId xmlns:p14="http://schemas.microsoft.com/office/powerpoint/2010/main" val="2652047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822"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pPr lvl="0"/>
            <a:r>
              <a:rPr lang="en-US" sz="4800" dirty="0" smtClean="0">
                <a:solidFill>
                  <a:schemeClr val="bg1"/>
                </a:solidFill>
              </a:rPr>
              <a:t>Give and Take</a:t>
            </a:r>
            <a:endParaRPr lang="en-US" sz="4800" dirty="0">
              <a:solidFill>
                <a:schemeClr val="bg1"/>
              </a:solidFill>
            </a:endParaRPr>
          </a:p>
        </p:txBody>
      </p:sp>
      <p:sp>
        <p:nvSpPr>
          <p:cNvPr id="4" name="Content Placeholder 3"/>
          <p:cNvSpPr>
            <a:spLocks noGrp="1"/>
          </p:cNvSpPr>
          <p:nvPr>
            <p:ph idx="1"/>
          </p:nvPr>
        </p:nvSpPr>
        <p:spPr>
          <a:xfrm>
            <a:off x="381000" y="1066800"/>
            <a:ext cx="8686800" cy="2971801"/>
          </a:xfrm>
        </p:spPr>
        <p:txBody>
          <a:bodyPr>
            <a:noAutofit/>
          </a:bodyPr>
          <a:lstStyle/>
          <a:p>
            <a:pPr marL="0" indent="0">
              <a:buNone/>
            </a:pPr>
            <a:r>
              <a:rPr lang="en-US" sz="4800" i="1" dirty="0" smtClean="0">
                <a:solidFill>
                  <a:schemeClr val="bg1"/>
                </a:solidFill>
              </a:rPr>
              <a:t>“</a:t>
            </a:r>
            <a:r>
              <a:rPr lang="en-US" sz="4800" dirty="0" smtClean="0">
                <a:solidFill>
                  <a:schemeClr val="bg1"/>
                </a:solidFill>
              </a:rPr>
              <a:t>Sanctification </a:t>
            </a:r>
            <a:r>
              <a:rPr lang="en-US" sz="4800" dirty="0">
                <a:solidFill>
                  <a:schemeClr val="bg1"/>
                </a:solidFill>
              </a:rPr>
              <a:t>is usually a corporate process in the New Testament. It is something </a:t>
            </a:r>
            <a:r>
              <a:rPr lang="en-US" sz="4800" dirty="0" smtClean="0">
                <a:solidFill>
                  <a:schemeClr val="bg1"/>
                </a:solidFill>
              </a:rPr>
              <a:t>that happens </a:t>
            </a:r>
            <a:r>
              <a:rPr lang="en-US" sz="4800" dirty="0">
                <a:solidFill>
                  <a:schemeClr val="bg1"/>
                </a:solidFill>
              </a:rPr>
              <a:t>in community</a:t>
            </a:r>
            <a:r>
              <a:rPr lang="en-US" sz="4800" dirty="0" smtClean="0">
                <a:solidFill>
                  <a:schemeClr val="bg1"/>
                </a:solidFill>
              </a:rPr>
              <a:t>.” </a:t>
            </a:r>
            <a:br>
              <a:rPr lang="en-US" sz="4800" dirty="0" smtClean="0">
                <a:solidFill>
                  <a:schemeClr val="bg1"/>
                </a:solidFill>
              </a:rPr>
            </a:br>
            <a:r>
              <a:rPr lang="en-US" sz="4800" dirty="0" smtClean="0">
                <a:solidFill>
                  <a:schemeClr val="bg1"/>
                </a:solidFill>
              </a:rPr>
              <a:t>                              ~</a:t>
            </a:r>
            <a:r>
              <a:rPr lang="en-US" sz="4800" dirty="0">
                <a:solidFill>
                  <a:schemeClr val="bg1"/>
                </a:solidFill>
              </a:rPr>
              <a:t>Wayne </a:t>
            </a:r>
            <a:r>
              <a:rPr lang="en-US" sz="4800" dirty="0" err="1" smtClean="0">
                <a:solidFill>
                  <a:schemeClr val="bg1"/>
                </a:solidFill>
              </a:rPr>
              <a:t>Grudem</a:t>
            </a:r>
            <a:r>
              <a:rPr lang="en-US" sz="4800" dirty="0" smtClean="0">
                <a:solidFill>
                  <a:schemeClr val="bg1"/>
                </a:solidFill>
              </a:rPr>
              <a:t> </a:t>
            </a:r>
            <a:endParaRPr lang="en-US" sz="4800" dirty="0">
              <a:solidFill>
                <a:schemeClr val="bg1"/>
              </a:solidFill>
            </a:endParaRPr>
          </a:p>
        </p:txBody>
      </p:sp>
    </p:spTree>
    <p:extLst>
      <p:ext uri="{BB962C8B-B14F-4D97-AF65-F5344CB8AC3E}">
        <p14:creationId xmlns:p14="http://schemas.microsoft.com/office/powerpoint/2010/main" val="5890399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822"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28600" y="2438400"/>
            <a:ext cx="8553450" cy="818444"/>
          </a:xfrm>
        </p:spPr>
        <p:txBody>
          <a:bodyPr>
            <a:noAutofit/>
          </a:bodyPr>
          <a:lstStyle/>
          <a:p>
            <a:pPr lvl="0"/>
            <a:r>
              <a:rPr lang="en-US" sz="8000" dirty="0" smtClean="0">
                <a:solidFill>
                  <a:schemeClr val="bg1"/>
                </a:solidFill>
              </a:rPr>
              <a:t>Ecclesiastes 4:9-12</a:t>
            </a:r>
            <a:endParaRPr lang="en-US" sz="8000" dirty="0">
              <a:solidFill>
                <a:schemeClr val="bg1"/>
              </a:solidFill>
            </a:endParaRPr>
          </a:p>
        </p:txBody>
      </p:sp>
    </p:spTree>
    <p:extLst>
      <p:ext uri="{BB962C8B-B14F-4D97-AF65-F5344CB8AC3E}">
        <p14:creationId xmlns:p14="http://schemas.microsoft.com/office/powerpoint/2010/main" val="38051926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pPr lvl="0"/>
            <a:r>
              <a:rPr lang="en-US" sz="4800" dirty="0" smtClean="0">
                <a:solidFill>
                  <a:schemeClr val="bg1"/>
                </a:solidFill>
              </a:rPr>
              <a:t>3 Fundamental Needs</a:t>
            </a:r>
            <a:endParaRPr lang="en-US" sz="4800" dirty="0">
              <a:solidFill>
                <a:schemeClr val="bg1"/>
              </a:solidFill>
            </a:endParaRPr>
          </a:p>
        </p:txBody>
      </p:sp>
      <p:sp>
        <p:nvSpPr>
          <p:cNvPr id="4" name="Content Placeholder 3"/>
          <p:cNvSpPr>
            <a:spLocks noGrp="1"/>
          </p:cNvSpPr>
          <p:nvPr>
            <p:ph idx="1"/>
          </p:nvPr>
        </p:nvSpPr>
        <p:spPr>
          <a:xfrm>
            <a:off x="152400" y="838200"/>
            <a:ext cx="8915400" cy="3200401"/>
          </a:xfrm>
        </p:spPr>
        <p:txBody>
          <a:bodyPr>
            <a:noAutofit/>
          </a:bodyPr>
          <a:lstStyle/>
          <a:p>
            <a:pPr>
              <a:buClr>
                <a:schemeClr val="bg1"/>
              </a:buClr>
            </a:pPr>
            <a:r>
              <a:rPr lang="en-US" sz="4500" dirty="0" smtClean="0">
                <a:solidFill>
                  <a:srgbClr val="FFFF66"/>
                </a:solidFill>
              </a:rPr>
              <a:t>transcendence</a:t>
            </a:r>
            <a:r>
              <a:rPr lang="en-US" sz="4500" dirty="0" smtClean="0">
                <a:solidFill>
                  <a:schemeClr val="bg1"/>
                </a:solidFill>
              </a:rPr>
              <a:t> </a:t>
            </a:r>
            <a:r>
              <a:rPr lang="en-US" sz="4500" dirty="0">
                <a:solidFill>
                  <a:schemeClr val="bg1"/>
                </a:solidFill>
              </a:rPr>
              <a:t>(the need to connect with the Creator</a:t>
            </a:r>
            <a:r>
              <a:rPr lang="en-US" sz="4500" dirty="0" smtClean="0">
                <a:solidFill>
                  <a:schemeClr val="bg1"/>
                </a:solidFill>
              </a:rPr>
              <a:t>)</a:t>
            </a:r>
          </a:p>
          <a:p>
            <a:pPr>
              <a:buClr>
                <a:schemeClr val="bg1"/>
              </a:buClr>
            </a:pPr>
            <a:r>
              <a:rPr lang="en-US" sz="4500" dirty="0" smtClean="0">
                <a:solidFill>
                  <a:srgbClr val="FFFF66"/>
                </a:solidFill>
              </a:rPr>
              <a:t>significance</a:t>
            </a:r>
            <a:r>
              <a:rPr lang="en-US" sz="4500" dirty="0" smtClean="0">
                <a:solidFill>
                  <a:schemeClr val="bg1"/>
                </a:solidFill>
              </a:rPr>
              <a:t> </a:t>
            </a:r>
            <a:r>
              <a:rPr lang="en-US" sz="4500" dirty="0">
                <a:solidFill>
                  <a:schemeClr val="bg1"/>
                </a:solidFill>
              </a:rPr>
              <a:t>(the need to have a purpose in life and do something </a:t>
            </a:r>
            <a:r>
              <a:rPr lang="en-US" sz="4500" dirty="0" smtClean="0">
                <a:solidFill>
                  <a:schemeClr val="bg1"/>
                </a:solidFill>
              </a:rPr>
              <a:t>meaningful)</a:t>
            </a:r>
          </a:p>
          <a:p>
            <a:pPr>
              <a:buClr>
                <a:schemeClr val="bg1"/>
              </a:buClr>
            </a:pPr>
            <a:r>
              <a:rPr lang="en-US" sz="4500" dirty="0" smtClean="0">
                <a:solidFill>
                  <a:srgbClr val="FFFF66"/>
                </a:solidFill>
              </a:rPr>
              <a:t>community</a:t>
            </a:r>
            <a:r>
              <a:rPr lang="en-US" sz="4500" dirty="0" smtClean="0">
                <a:solidFill>
                  <a:schemeClr val="bg1"/>
                </a:solidFill>
              </a:rPr>
              <a:t> </a:t>
            </a:r>
            <a:r>
              <a:rPr lang="en-US" sz="4500" dirty="0">
                <a:solidFill>
                  <a:schemeClr val="bg1"/>
                </a:solidFill>
              </a:rPr>
              <a:t>(the need to connect with others through deeply satisfying relationships)</a:t>
            </a:r>
            <a:r>
              <a:rPr lang="en-US" sz="4500" dirty="0" smtClean="0">
                <a:solidFill>
                  <a:schemeClr val="bg1"/>
                </a:solidFill>
              </a:rPr>
              <a:t> </a:t>
            </a:r>
            <a:endParaRPr lang="en-US" sz="4500" dirty="0">
              <a:solidFill>
                <a:schemeClr val="bg1"/>
              </a:solidFill>
            </a:endParaRPr>
          </a:p>
        </p:txBody>
      </p:sp>
    </p:spTree>
    <p:extLst>
      <p:ext uri="{BB962C8B-B14F-4D97-AF65-F5344CB8AC3E}">
        <p14:creationId xmlns:p14="http://schemas.microsoft.com/office/powerpoint/2010/main" val="1533226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pPr lvl="0"/>
            <a:r>
              <a:rPr lang="en-US" sz="4800" dirty="0" smtClean="0">
                <a:solidFill>
                  <a:schemeClr val="bg1"/>
                </a:solidFill>
              </a:rPr>
              <a:t>Life Groups…</a:t>
            </a:r>
            <a:endParaRPr lang="en-US" sz="4800" dirty="0">
              <a:solidFill>
                <a:schemeClr val="bg1"/>
              </a:solidFill>
            </a:endParaRPr>
          </a:p>
        </p:txBody>
      </p:sp>
      <p:sp>
        <p:nvSpPr>
          <p:cNvPr id="4" name="Content Placeholder 3"/>
          <p:cNvSpPr>
            <a:spLocks noGrp="1"/>
          </p:cNvSpPr>
          <p:nvPr>
            <p:ph idx="1"/>
          </p:nvPr>
        </p:nvSpPr>
        <p:spPr>
          <a:xfrm>
            <a:off x="114300" y="685800"/>
            <a:ext cx="8915400" cy="3200401"/>
          </a:xfrm>
        </p:spPr>
        <p:txBody>
          <a:bodyPr>
            <a:noAutofit/>
          </a:bodyPr>
          <a:lstStyle/>
          <a:p>
            <a:pPr marL="0" indent="0">
              <a:buClr>
                <a:schemeClr val="bg1"/>
              </a:buClr>
              <a:buNone/>
            </a:pPr>
            <a:r>
              <a:rPr lang="en-US" sz="4800" dirty="0" smtClean="0">
                <a:solidFill>
                  <a:schemeClr val="bg1"/>
                </a:solidFill>
              </a:rPr>
              <a:t>…enable </a:t>
            </a:r>
            <a:r>
              <a:rPr lang="en-US" sz="4800" dirty="0">
                <a:solidFill>
                  <a:schemeClr val="bg1"/>
                </a:solidFill>
              </a:rPr>
              <a:t>the entering into one another’s life and sharing the life of Christ together; </a:t>
            </a:r>
            <a:r>
              <a:rPr lang="en-US" sz="4800" dirty="0">
                <a:solidFill>
                  <a:srgbClr val="FFFF66"/>
                </a:solidFill>
              </a:rPr>
              <a:t>authentic community</a:t>
            </a:r>
            <a:r>
              <a:rPr lang="en-US" sz="4800" dirty="0">
                <a:solidFill>
                  <a:schemeClr val="bg1"/>
                </a:solidFill>
              </a:rPr>
              <a:t>. </a:t>
            </a:r>
          </a:p>
          <a:p>
            <a:pPr marL="0" indent="0">
              <a:buClr>
                <a:schemeClr val="bg1"/>
              </a:buClr>
              <a:buNone/>
            </a:pPr>
            <a:r>
              <a:rPr lang="en-US" sz="4800" dirty="0" smtClean="0">
                <a:solidFill>
                  <a:schemeClr val="bg1"/>
                </a:solidFill>
              </a:rPr>
              <a:t>…are </a:t>
            </a:r>
            <a:r>
              <a:rPr lang="en-US" sz="4800" dirty="0">
                <a:solidFill>
                  <a:schemeClr val="bg1"/>
                </a:solidFill>
              </a:rPr>
              <a:t>our primary environment </a:t>
            </a:r>
            <a:r>
              <a:rPr lang="en-US" sz="4800" dirty="0" smtClean="0">
                <a:solidFill>
                  <a:schemeClr val="bg1"/>
                </a:solidFill>
              </a:rPr>
              <a:t/>
            </a:r>
            <a:br>
              <a:rPr lang="en-US" sz="4800" dirty="0" smtClean="0">
                <a:solidFill>
                  <a:schemeClr val="bg1"/>
                </a:solidFill>
              </a:rPr>
            </a:br>
            <a:r>
              <a:rPr lang="en-US" sz="4800" dirty="0" smtClean="0">
                <a:solidFill>
                  <a:schemeClr val="bg1"/>
                </a:solidFill>
              </a:rPr>
              <a:t>for </a:t>
            </a:r>
            <a:r>
              <a:rPr lang="en-US" sz="4800" dirty="0">
                <a:solidFill>
                  <a:schemeClr val="bg1"/>
                </a:solidFill>
              </a:rPr>
              <a:t>fellowship, developing deep relationships, and discipleship</a:t>
            </a:r>
            <a:r>
              <a:rPr lang="en-US" sz="4800" dirty="0" smtClean="0">
                <a:solidFill>
                  <a:schemeClr val="bg1"/>
                </a:solidFill>
              </a:rPr>
              <a:t>.</a:t>
            </a:r>
            <a:br>
              <a:rPr lang="en-US" sz="4800" dirty="0" smtClean="0">
                <a:solidFill>
                  <a:schemeClr val="bg1"/>
                </a:solidFill>
              </a:rPr>
            </a:br>
            <a:r>
              <a:rPr lang="en-US" sz="4800" dirty="0" smtClean="0">
                <a:solidFill>
                  <a:schemeClr val="bg1"/>
                </a:solidFill>
              </a:rPr>
              <a:t>It’s how we </a:t>
            </a:r>
            <a:r>
              <a:rPr lang="en-US" sz="4800" i="1" dirty="0" smtClean="0">
                <a:solidFill>
                  <a:schemeClr val="bg1"/>
                </a:solidFill>
              </a:rPr>
              <a:t>do </a:t>
            </a:r>
            <a:r>
              <a:rPr lang="en-US" sz="4800" dirty="0" smtClean="0">
                <a:solidFill>
                  <a:schemeClr val="bg1"/>
                </a:solidFill>
              </a:rPr>
              <a:t>church! </a:t>
            </a:r>
            <a:endParaRPr lang="en-US" sz="4500" dirty="0">
              <a:solidFill>
                <a:schemeClr val="bg1"/>
              </a:solidFill>
            </a:endParaRPr>
          </a:p>
        </p:txBody>
      </p:sp>
    </p:spTree>
    <p:extLst>
      <p:ext uri="{BB962C8B-B14F-4D97-AF65-F5344CB8AC3E}">
        <p14:creationId xmlns:p14="http://schemas.microsoft.com/office/powerpoint/2010/main" val="3521694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awn McCracken\Documents\My Dropbox\Sermons &amp; Teachings\2011 (WP)\2) Bite-sized\Artwork\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694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9" name="Picture 17" descr="C:\Users\Shawn McCracken\Desktop\Week On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343" y="0"/>
            <a:ext cx="932221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83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1 </a:t>
            </a:r>
            <a:r>
              <a:rPr lang="en-US" sz="4500" dirty="0">
                <a:solidFill>
                  <a:schemeClr val="bg1"/>
                </a:solidFill>
              </a:rPr>
              <a:t>John 1 </a:t>
            </a:r>
            <a:r>
              <a:rPr lang="en-US" sz="3000" dirty="0">
                <a:solidFill>
                  <a:schemeClr val="bg1"/>
                </a:solidFill>
              </a:rPr>
              <a:t>(NIRV</a:t>
            </a:r>
            <a:r>
              <a:rPr lang="en-US" sz="3000" dirty="0" smtClean="0">
                <a:solidFill>
                  <a:schemeClr val="bg1"/>
                </a:solidFill>
              </a:rPr>
              <a:t>)</a:t>
            </a:r>
            <a:endParaRPr lang="en-US" sz="3000" dirty="0">
              <a:solidFill>
                <a:schemeClr val="bg1"/>
              </a:solidFill>
            </a:endParaRPr>
          </a:p>
        </p:txBody>
      </p:sp>
      <p:sp>
        <p:nvSpPr>
          <p:cNvPr id="9" name="Content Placeholder 8"/>
          <p:cNvSpPr>
            <a:spLocks noGrp="1"/>
          </p:cNvSpPr>
          <p:nvPr>
            <p:ph idx="1"/>
          </p:nvPr>
        </p:nvSpPr>
        <p:spPr>
          <a:xfrm>
            <a:off x="914400" y="228600"/>
            <a:ext cx="7924800" cy="5897563"/>
          </a:xfrm>
        </p:spPr>
        <p:txBody>
          <a:bodyPr>
            <a:noAutofit/>
          </a:bodyPr>
          <a:lstStyle/>
          <a:p>
            <a:pPr marL="0" indent="0">
              <a:buNone/>
            </a:pPr>
            <a:r>
              <a:rPr lang="en-US" sz="4800" baseline="30000" dirty="0">
                <a:solidFill>
                  <a:schemeClr val="bg1"/>
                </a:solidFill>
              </a:rPr>
              <a:t>1</a:t>
            </a:r>
            <a:r>
              <a:rPr lang="en-US" sz="4800" dirty="0">
                <a:solidFill>
                  <a:schemeClr val="bg1"/>
                </a:solidFill>
              </a:rPr>
              <a:t> Here is what we announce to everyone about the Word of life. He was already here from the </a:t>
            </a:r>
            <a:r>
              <a:rPr lang="en-US" sz="4800" dirty="0" smtClean="0">
                <a:solidFill>
                  <a:srgbClr val="FFFF66"/>
                </a:solidFill>
              </a:rPr>
              <a:t>beginning</a:t>
            </a:r>
            <a:r>
              <a:rPr lang="en-US" sz="4800" dirty="0" smtClean="0">
                <a:solidFill>
                  <a:schemeClr val="bg1"/>
                </a:solidFill>
              </a:rPr>
              <a:t>. We </a:t>
            </a:r>
            <a:r>
              <a:rPr lang="en-US" sz="4800" dirty="0">
                <a:solidFill>
                  <a:schemeClr val="bg1"/>
                </a:solidFill>
              </a:rPr>
              <a:t>have heard him. We have seen him with our eyes. We have looked at him. Our hands have touched him. </a:t>
            </a:r>
          </a:p>
        </p:txBody>
      </p:sp>
    </p:spTree>
    <p:extLst>
      <p:ext uri="{BB962C8B-B14F-4D97-AF65-F5344CB8AC3E}">
        <p14:creationId xmlns:p14="http://schemas.microsoft.com/office/powerpoint/2010/main" val="42681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1 </a:t>
            </a:r>
            <a:r>
              <a:rPr lang="en-US" sz="4500" dirty="0">
                <a:solidFill>
                  <a:schemeClr val="bg1"/>
                </a:solidFill>
              </a:rPr>
              <a:t>John 1 </a:t>
            </a:r>
            <a:r>
              <a:rPr lang="en-US" sz="3000" dirty="0">
                <a:solidFill>
                  <a:schemeClr val="bg1"/>
                </a:solidFill>
              </a:rPr>
              <a:t>(NIRV</a:t>
            </a:r>
            <a:r>
              <a:rPr lang="en-US" sz="3000" dirty="0" smtClean="0">
                <a:solidFill>
                  <a:schemeClr val="bg1"/>
                </a:solidFill>
              </a:rPr>
              <a:t>)</a:t>
            </a:r>
            <a:endParaRPr lang="en-US" sz="3000" dirty="0">
              <a:solidFill>
                <a:schemeClr val="bg1"/>
              </a:solidFill>
            </a:endParaRPr>
          </a:p>
        </p:txBody>
      </p:sp>
      <p:sp>
        <p:nvSpPr>
          <p:cNvPr id="9" name="Content Placeholder 8"/>
          <p:cNvSpPr>
            <a:spLocks noGrp="1"/>
          </p:cNvSpPr>
          <p:nvPr>
            <p:ph idx="1"/>
          </p:nvPr>
        </p:nvSpPr>
        <p:spPr>
          <a:xfrm>
            <a:off x="914400" y="228600"/>
            <a:ext cx="7924800" cy="5897563"/>
          </a:xfrm>
        </p:spPr>
        <p:txBody>
          <a:bodyPr>
            <a:noAutofit/>
          </a:bodyPr>
          <a:lstStyle/>
          <a:p>
            <a:pPr marL="0" indent="0">
              <a:buNone/>
            </a:pPr>
            <a:r>
              <a:rPr lang="en-US" sz="4800" baseline="30000" dirty="0">
                <a:solidFill>
                  <a:schemeClr val="bg1"/>
                </a:solidFill>
              </a:rPr>
              <a:t>2</a:t>
            </a:r>
            <a:r>
              <a:rPr lang="en-US" sz="4800" dirty="0">
                <a:solidFill>
                  <a:schemeClr val="bg1"/>
                </a:solidFill>
              </a:rPr>
              <a:t> That </a:t>
            </a:r>
            <a:r>
              <a:rPr lang="en-US" sz="4800" dirty="0">
                <a:solidFill>
                  <a:srgbClr val="FFFF66"/>
                </a:solidFill>
              </a:rPr>
              <a:t>life</a:t>
            </a:r>
            <a:r>
              <a:rPr lang="en-US" sz="4800" dirty="0">
                <a:solidFill>
                  <a:schemeClr val="bg1"/>
                </a:solidFill>
              </a:rPr>
              <a:t> has appeared. We have seen him. We give witness about him. And we announce to you that same eternal life. He was already with the Father. He has appeared to us. </a:t>
            </a:r>
          </a:p>
        </p:txBody>
      </p:sp>
    </p:spTree>
    <p:extLst>
      <p:ext uri="{BB962C8B-B14F-4D97-AF65-F5344CB8AC3E}">
        <p14:creationId xmlns:p14="http://schemas.microsoft.com/office/powerpoint/2010/main" val="2212343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1"/>
          </p:nvPr>
        </p:nvSpPr>
        <p:spPr>
          <a:xfrm>
            <a:off x="457200" y="533400"/>
            <a:ext cx="7772400" cy="5592763"/>
          </a:xfrm>
        </p:spPr>
        <p:txBody>
          <a:bodyPr>
            <a:noAutofit/>
          </a:bodyPr>
          <a:lstStyle/>
          <a:p>
            <a:pPr marL="0" indent="0">
              <a:buNone/>
            </a:pPr>
            <a:r>
              <a:rPr lang="en-US" sz="4800" dirty="0">
                <a:solidFill>
                  <a:schemeClr val="bg1"/>
                </a:solidFill>
              </a:rPr>
              <a:t>When Jesus went about announcing the “Gospel of the Kingdom,” He was inviting fragmented humanity to enter into something it could not experience elsewhere.</a:t>
            </a:r>
          </a:p>
        </p:txBody>
      </p:sp>
    </p:spTree>
    <p:extLst>
      <p:ext uri="{BB962C8B-B14F-4D97-AF65-F5344CB8AC3E}">
        <p14:creationId xmlns:p14="http://schemas.microsoft.com/office/powerpoint/2010/main" val="173063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1 </a:t>
            </a:r>
            <a:r>
              <a:rPr lang="en-US" sz="4500" dirty="0">
                <a:solidFill>
                  <a:schemeClr val="bg1"/>
                </a:solidFill>
              </a:rPr>
              <a:t>John 1 </a:t>
            </a:r>
            <a:r>
              <a:rPr lang="en-US" sz="3000" dirty="0">
                <a:solidFill>
                  <a:schemeClr val="bg1"/>
                </a:solidFill>
              </a:rPr>
              <a:t>(NIRV</a:t>
            </a:r>
            <a:r>
              <a:rPr lang="en-US" sz="3000" dirty="0" smtClean="0">
                <a:solidFill>
                  <a:schemeClr val="bg1"/>
                </a:solidFill>
              </a:rPr>
              <a:t>)</a:t>
            </a:r>
            <a:endParaRPr lang="en-US" sz="3000" dirty="0">
              <a:solidFill>
                <a:schemeClr val="bg1"/>
              </a:solidFill>
            </a:endParaRPr>
          </a:p>
        </p:txBody>
      </p:sp>
      <p:sp>
        <p:nvSpPr>
          <p:cNvPr id="9" name="Content Placeholder 8"/>
          <p:cNvSpPr>
            <a:spLocks noGrp="1"/>
          </p:cNvSpPr>
          <p:nvPr>
            <p:ph idx="1"/>
          </p:nvPr>
        </p:nvSpPr>
        <p:spPr>
          <a:xfrm>
            <a:off x="914400" y="228600"/>
            <a:ext cx="7924800" cy="5897563"/>
          </a:xfrm>
        </p:spPr>
        <p:txBody>
          <a:bodyPr>
            <a:noAutofit/>
          </a:bodyPr>
          <a:lstStyle/>
          <a:p>
            <a:pPr marL="0" indent="0">
              <a:buNone/>
            </a:pPr>
            <a:r>
              <a:rPr lang="en-US" sz="4800" baseline="30000" dirty="0">
                <a:solidFill>
                  <a:schemeClr val="bg1"/>
                </a:solidFill>
              </a:rPr>
              <a:t>3</a:t>
            </a:r>
            <a:r>
              <a:rPr lang="en-US" sz="4800" dirty="0">
                <a:solidFill>
                  <a:schemeClr val="bg1"/>
                </a:solidFill>
              </a:rPr>
              <a:t> We announce to you what we have seen and heard. We do it so you can </a:t>
            </a:r>
            <a:r>
              <a:rPr lang="en-US" sz="4800" dirty="0">
                <a:solidFill>
                  <a:srgbClr val="FFFF66"/>
                </a:solidFill>
              </a:rPr>
              <a:t>share life </a:t>
            </a:r>
            <a:r>
              <a:rPr lang="en-US" sz="4800" dirty="0" smtClean="0">
                <a:solidFill>
                  <a:srgbClr val="FFFF66"/>
                </a:solidFill>
              </a:rPr>
              <a:t>together </a:t>
            </a:r>
            <a:r>
              <a:rPr lang="en-US" sz="4800" dirty="0" smtClean="0">
                <a:solidFill>
                  <a:schemeClr val="bg1"/>
                </a:solidFill>
              </a:rPr>
              <a:t>with </a:t>
            </a:r>
            <a:r>
              <a:rPr lang="en-US" sz="4800" dirty="0">
                <a:solidFill>
                  <a:schemeClr val="bg1"/>
                </a:solidFill>
              </a:rPr>
              <a:t>us. And we </a:t>
            </a:r>
            <a:r>
              <a:rPr lang="en-US" sz="4800" dirty="0">
                <a:solidFill>
                  <a:srgbClr val="FFFF66"/>
                </a:solidFill>
              </a:rPr>
              <a:t>share life </a:t>
            </a:r>
            <a:r>
              <a:rPr lang="en-US" sz="4800" dirty="0">
                <a:solidFill>
                  <a:schemeClr val="bg1"/>
                </a:solidFill>
              </a:rPr>
              <a:t>with the Father and with his Son, Jesus Christ. </a:t>
            </a:r>
            <a:r>
              <a:rPr lang="en-US" sz="4800" baseline="30000" dirty="0">
                <a:solidFill>
                  <a:schemeClr val="bg1"/>
                </a:solidFill>
              </a:rPr>
              <a:t>4</a:t>
            </a:r>
            <a:r>
              <a:rPr lang="en-US" sz="4800" dirty="0">
                <a:solidFill>
                  <a:schemeClr val="bg1"/>
                </a:solidFill>
              </a:rPr>
              <a:t> We are writing this to make our </a:t>
            </a:r>
            <a:r>
              <a:rPr lang="en-US" sz="4800" dirty="0">
                <a:solidFill>
                  <a:srgbClr val="FFFF66"/>
                </a:solidFill>
              </a:rPr>
              <a:t>joy complete</a:t>
            </a:r>
            <a:r>
              <a:rPr lang="en-US" sz="4800" dirty="0">
                <a:solidFill>
                  <a:schemeClr val="bg1"/>
                </a:solidFill>
              </a:rPr>
              <a:t>. </a:t>
            </a:r>
          </a:p>
        </p:txBody>
      </p:sp>
    </p:spTree>
    <p:extLst>
      <p:ext uri="{BB962C8B-B14F-4D97-AF65-F5344CB8AC3E}">
        <p14:creationId xmlns:p14="http://schemas.microsoft.com/office/powerpoint/2010/main" val="1449272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1 </a:t>
            </a:r>
            <a:r>
              <a:rPr lang="en-US" sz="4500" dirty="0">
                <a:solidFill>
                  <a:schemeClr val="bg1"/>
                </a:solidFill>
              </a:rPr>
              <a:t>John 1 </a:t>
            </a:r>
            <a:r>
              <a:rPr lang="en-US" sz="3000" dirty="0">
                <a:solidFill>
                  <a:schemeClr val="bg1"/>
                </a:solidFill>
              </a:rPr>
              <a:t>(NIRV</a:t>
            </a:r>
            <a:r>
              <a:rPr lang="en-US" sz="3000" dirty="0" smtClean="0">
                <a:solidFill>
                  <a:schemeClr val="bg1"/>
                </a:solidFill>
              </a:rPr>
              <a:t>)</a:t>
            </a:r>
            <a:endParaRPr lang="en-US" sz="3000" dirty="0">
              <a:solidFill>
                <a:schemeClr val="bg1"/>
              </a:solidFill>
            </a:endParaRPr>
          </a:p>
        </p:txBody>
      </p:sp>
      <p:sp>
        <p:nvSpPr>
          <p:cNvPr id="9" name="Content Placeholder 8"/>
          <p:cNvSpPr>
            <a:spLocks noGrp="1"/>
          </p:cNvSpPr>
          <p:nvPr>
            <p:ph idx="1"/>
          </p:nvPr>
        </p:nvSpPr>
        <p:spPr>
          <a:xfrm>
            <a:off x="914400" y="152400"/>
            <a:ext cx="7924800" cy="5897563"/>
          </a:xfrm>
        </p:spPr>
        <p:txBody>
          <a:bodyPr>
            <a:noAutofit/>
          </a:bodyPr>
          <a:lstStyle/>
          <a:p>
            <a:pPr marL="0" indent="0">
              <a:buNone/>
            </a:pPr>
            <a:r>
              <a:rPr lang="en-US" sz="4600" baseline="30000" dirty="0">
                <a:solidFill>
                  <a:schemeClr val="bg1"/>
                </a:solidFill>
              </a:rPr>
              <a:t>5</a:t>
            </a:r>
            <a:r>
              <a:rPr lang="en-US" sz="4600" dirty="0">
                <a:solidFill>
                  <a:schemeClr val="bg1"/>
                </a:solidFill>
              </a:rPr>
              <a:t> Here is the message we have heard from him and announce to you. God is light. There is no darkness in him at all. </a:t>
            </a:r>
            <a:r>
              <a:rPr lang="en-US" sz="4600" baseline="30000" dirty="0">
                <a:solidFill>
                  <a:schemeClr val="bg1"/>
                </a:solidFill>
              </a:rPr>
              <a:t>6</a:t>
            </a:r>
            <a:r>
              <a:rPr lang="en-US" sz="4600" dirty="0">
                <a:solidFill>
                  <a:schemeClr val="bg1"/>
                </a:solidFill>
              </a:rPr>
              <a:t> Suppose we say that we share life with God but still walk in the darkness. Then we are lying. We are not living by the truth.</a:t>
            </a:r>
          </a:p>
        </p:txBody>
      </p:sp>
    </p:spTree>
    <p:extLst>
      <p:ext uri="{BB962C8B-B14F-4D97-AF65-F5344CB8AC3E}">
        <p14:creationId xmlns:p14="http://schemas.microsoft.com/office/powerpoint/2010/main" val="31535528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historyofjihad.org/franc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6724"/>
            <a:ext cx="5638800" cy="6911448"/>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Shawn McCracken\Documents\My Dropbox\Sermons &amp; Teachings\2011 (WP)\2) Bite-sized\Artwork\bite-sized_background_2 by sel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738031" y="4935039"/>
            <a:ext cx="1343192" cy="2514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344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1 </a:t>
            </a:r>
            <a:r>
              <a:rPr lang="en-US" sz="4500" dirty="0">
                <a:solidFill>
                  <a:schemeClr val="bg1"/>
                </a:solidFill>
              </a:rPr>
              <a:t>John 1 </a:t>
            </a:r>
            <a:r>
              <a:rPr lang="en-US" sz="3000" dirty="0">
                <a:solidFill>
                  <a:schemeClr val="bg1"/>
                </a:solidFill>
              </a:rPr>
              <a:t>(NIRV</a:t>
            </a:r>
            <a:r>
              <a:rPr lang="en-US" sz="3000" dirty="0" smtClean="0">
                <a:solidFill>
                  <a:schemeClr val="bg1"/>
                </a:solidFill>
              </a:rPr>
              <a:t>)</a:t>
            </a:r>
            <a:endParaRPr lang="en-US" sz="3000" dirty="0">
              <a:solidFill>
                <a:schemeClr val="bg1"/>
              </a:solidFill>
            </a:endParaRPr>
          </a:p>
        </p:txBody>
      </p:sp>
      <p:sp>
        <p:nvSpPr>
          <p:cNvPr id="9" name="Content Placeholder 8"/>
          <p:cNvSpPr>
            <a:spLocks noGrp="1"/>
          </p:cNvSpPr>
          <p:nvPr>
            <p:ph idx="1"/>
          </p:nvPr>
        </p:nvSpPr>
        <p:spPr>
          <a:xfrm>
            <a:off x="914400" y="152400"/>
            <a:ext cx="7924800" cy="5897563"/>
          </a:xfrm>
        </p:spPr>
        <p:txBody>
          <a:bodyPr>
            <a:noAutofit/>
          </a:bodyPr>
          <a:lstStyle/>
          <a:p>
            <a:pPr marL="0" indent="0">
              <a:buNone/>
            </a:pPr>
            <a:r>
              <a:rPr lang="en-US" sz="4800" baseline="30000" dirty="0">
                <a:solidFill>
                  <a:schemeClr val="bg1"/>
                </a:solidFill>
              </a:rPr>
              <a:t>7</a:t>
            </a:r>
            <a:r>
              <a:rPr lang="en-US" sz="4800" dirty="0">
                <a:solidFill>
                  <a:schemeClr val="bg1"/>
                </a:solidFill>
              </a:rPr>
              <a:t> But suppose we walk in the light, just as he is in the light. </a:t>
            </a:r>
            <a:r>
              <a:rPr lang="en-US" sz="4800" dirty="0">
                <a:solidFill>
                  <a:srgbClr val="FFFF66"/>
                </a:solidFill>
              </a:rPr>
              <a:t>Then we share life with one another.</a:t>
            </a:r>
            <a:r>
              <a:rPr lang="en-US" sz="4800" dirty="0">
                <a:solidFill>
                  <a:schemeClr val="bg1"/>
                </a:solidFill>
              </a:rPr>
              <a:t> And the blood of Jesus, his Son, makes us pure from all sin. </a:t>
            </a:r>
          </a:p>
        </p:txBody>
      </p:sp>
    </p:spTree>
    <p:extLst>
      <p:ext uri="{BB962C8B-B14F-4D97-AF65-F5344CB8AC3E}">
        <p14:creationId xmlns:p14="http://schemas.microsoft.com/office/powerpoint/2010/main" val="2661143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8328</TotalTime>
  <Words>431</Words>
  <Application>Microsoft Office PowerPoint</Application>
  <PresentationFormat>On-screen Show (4:3)</PresentationFormat>
  <Paragraphs>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1 John 1 (NIRV)</vt:lpstr>
      <vt:lpstr>1 John 1 (NIRV)</vt:lpstr>
      <vt:lpstr>PowerPoint Presentation</vt:lpstr>
      <vt:lpstr>1 John 1 (NIRV)</vt:lpstr>
      <vt:lpstr>1 John 1 (NIRV)</vt:lpstr>
      <vt:lpstr>PowerPoint Presentation</vt:lpstr>
      <vt:lpstr>1 John 1 (NIRV)</vt:lpstr>
      <vt:lpstr>Koinonia</vt:lpstr>
      <vt:lpstr>Give and Take</vt:lpstr>
      <vt:lpstr>Give and Take</vt:lpstr>
      <vt:lpstr>Ecclesiastes 4:9-12</vt:lpstr>
      <vt:lpstr>3 Fundamental Needs</vt:lpstr>
      <vt:lpstr>Life Groups…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 McCracken</cp:lastModifiedBy>
  <cp:revision>130</cp:revision>
  <cp:lastPrinted>2011-09-11T11:05:20Z</cp:lastPrinted>
  <dcterms:created xsi:type="dcterms:W3CDTF">2011-08-19T17:22:51Z</dcterms:created>
  <dcterms:modified xsi:type="dcterms:W3CDTF">2011-10-07T18:33:37Z</dcterms:modified>
</cp:coreProperties>
</file>