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3" r:id="rId3"/>
    <p:sldId id="258" r:id="rId4"/>
    <p:sldId id="257" r:id="rId5"/>
    <p:sldId id="259" r:id="rId6"/>
    <p:sldId id="260" r:id="rId7"/>
    <p:sldId id="262" r:id="rId8"/>
    <p:sldId id="265" r:id="rId9"/>
    <p:sldId id="263" r:id="rId10"/>
    <p:sldId id="271" r:id="rId11"/>
    <p:sldId id="272" r:id="rId12"/>
    <p:sldId id="270" r:id="rId13"/>
    <p:sldId id="264" r:id="rId14"/>
    <p:sldId id="267"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7A8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5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BC44E-109C-468A-8BDA-5DD62760EC21}"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168351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BC44E-109C-468A-8BDA-5DD62760EC21}"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314552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BC44E-109C-468A-8BDA-5DD62760EC21}"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75212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BC44E-109C-468A-8BDA-5DD62760EC21}"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425485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BC44E-109C-468A-8BDA-5DD62760EC21}"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36774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BC44E-109C-468A-8BDA-5DD62760EC21}"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144127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BC44E-109C-468A-8BDA-5DD62760EC21}" type="datetimeFigureOut">
              <a:rPr lang="en-US" smtClean="0"/>
              <a:t>6/23/2013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172154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BC44E-109C-468A-8BDA-5DD62760EC21}" type="datetimeFigureOut">
              <a:rPr lang="en-US" smtClean="0"/>
              <a:t>6/23/2013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117778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BC44E-109C-468A-8BDA-5DD62760EC21}" type="datetimeFigureOut">
              <a:rPr lang="en-US" smtClean="0"/>
              <a:t>6/23/2013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211644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BC44E-109C-468A-8BDA-5DD62760EC21}"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242139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BC44E-109C-468A-8BDA-5DD62760EC21}"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3F632-19D6-49D3-9A03-9E9F5E0F62FE}" type="slidenum">
              <a:rPr lang="en-US" smtClean="0"/>
              <a:t>‹#›</a:t>
            </a:fld>
            <a:endParaRPr lang="en-US"/>
          </a:p>
        </p:txBody>
      </p:sp>
    </p:spTree>
    <p:extLst>
      <p:ext uri="{BB962C8B-B14F-4D97-AF65-F5344CB8AC3E}">
        <p14:creationId xmlns:p14="http://schemas.microsoft.com/office/powerpoint/2010/main" val="303090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BC44E-109C-468A-8BDA-5DD62760EC21}" type="datetimeFigureOut">
              <a:rPr lang="en-US" smtClean="0"/>
              <a:t>6/23/2013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3F632-19D6-49D3-9A03-9E9F5E0F62FE}" type="slidenum">
              <a:rPr lang="en-US" smtClean="0"/>
              <a:t>‹#›</a:t>
            </a:fld>
            <a:endParaRPr lang="en-US"/>
          </a:p>
        </p:txBody>
      </p:sp>
    </p:spTree>
    <p:extLst>
      <p:ext uri="{BB962C8B-B14F-4D97-AF65-F5344CB8AC3E}">
        <p14:creationId xmlns:p14="http://schemas.microsoft.com/office/powerpoint/2010/main" val="2622646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6890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3048000" y="-12700"/>
            <a:ext cx="0" cy="68865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011716"/>
            <a:ext cx="304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147381"/>
            <a:ext cx="5715000" cy="6566413"/>
          </a:xfrm>
          <a:prstGeom prst="rect">
            <a:avLst/>
          </a:prstGeom>
          <a:noFill/>
        </p:spPr>
        <p:txBody>
          <a:bodyPr wrap="square" rtlCol="0">
            <a:spAutoFit/>
          </a:bodyPr>
          <a:lstStyle/>
          <a:p>
            <a:pPr>
              <a:lnSpc>
                <a:spcPct val="80000"/>
              </a:lnSpc>
            </a:pPr>
            <a:r>
              <a:rPr lang="en-US" sz="3500" b="1" baseline="30000" dirty="0" smtClean="0">
                <a:solidFill>
                  <a:schemeClr val="bg1"/>
                </a:solidFill>
                <a:effectLst>
                  <a:glow rad="76200">
                    <a:schemeClr val="tx2">
                      <a:alpha val="40000"/>
                    </a:schemeClr>
                  </a:glow>
                  <a:outerShdw blurRad="38100" dist="38100" dir="2700000" algn="tl">
                    <a:srgbClr val="000000"/>
                  </a:outerShdw>
                </a:effectLst>
              </a:rPr>
              <a:t>4</a:t>
            </a:r>
            <a:r>
              <a:rPr lang="en-US" sz="3500" b="1" dirty="0" smtClean="0">
                <a:solidFill>
                  <a:schemeClr val="bg1"/>
                </a:solidFill>
                <a:effectLst>
                  <a:glow rad="76200">
                    <a:schemeClr val="tx2">
                      <a:alpha val="40000"/>
                    </a:schemeClr>
                  </a:glow>
                  <a:outerShdw blurRad="38100" dist="38100" dir="2700000" algn="tl">
                    <a:srgbClr val="000000"/>
                  </a:outerShdw>
                </a:effectLst>
              </a:rPr>
              <a:t> </a:t>
            </a:r>
            <a:r>
              <a:rPr lang="en-US" sz="3500" b="1" dirty="0">
                <a:solidFill>
                  <a:schemeClr val="bg1"/>
                </a:solidFill>
                <a:effectLst>
                  <a:glow rad="76200">
                    <a:schemeClr val="tx2">
                      <a:alpha val="40000"/>
                    </a:schemeClr>
                  </a:glow>
                  <a:outerShdw blurRad="38100" dist="38100" dir="2700000" algn="tl">
                    <a:srgbClr val="000000"/>
                  </a:outerShdw>
                </a:effectLst>
              </a:rPr>
              <a:t>Now there are varieties of gifts, but the same Spirit. </a:t>
            </a:r>
            <a:r>
              <a:rPr lang="en-US" sz="3500" b="1" baseline="30000" dirty="0" smtClean="0">
                <a:solidFill>
                  <a:schemeClr val="bg1"/>
                </a:solidFill>
                <a:effectLst>
                  <a:glow rad="76200">
                    <a:schemeClr val="tx2">
                      <a:alpha val="40000"/>
                    </a:schemeClr>
                  </a:glow>
                  <a:outerShdw blurRad="38100" dist="38100" dir="2700000" algn="tl">
                    <a:srgbClr val="000000"/>
                  </a:outerShdw>
                </a:effectLst>
              </a:rPr>
              <a:t>5</a:t>
            </a:r>
            <a:r>
              <a:rPr lang="en-US" sz="3500" b="1" dirty="0" smtClean="0">
                <a:solidFill>
                  <a:schemeClr val="bg1"/>
                </a:solidFill>
                <a:effectLst>
                  <a:glow rad="76200">
                    <a:schemeClr val="tx2">
                      <a:alpha val="40000"/>
                    </a:schemeClr>
                  </a:glow>
                  <a:outerShdw blurRad="38100" dist="38100" dir="2700000" algn="tl">
                    <a:srgbClr val="000000"/>
                  </a:outerShdw>
                </a:effectLst>
              </a:rPr>
              <a:t> </a:t>
            </a:r>
            <a:r>
              <a:rPr lang="en-US" sz="3500" b="1" dirty="0">
                <a:solidFill>
                  <a:schemeClr val="bg1"/>
                </a:solidFill>
                <a:effectLst>
                  <a:glow rad="76200">
                    <a:schemeClr val="tx2">
                      <a:alpha val="40000"/>
                    </a:schemeClr>
                  </a:glow>
                  <a:outerShdw blurRad="38100" dist="38100" dir="2700000" algn="tl">
                    <a:srgbClr val="000000"/>
                  </a:outerShdw>
                </a:effectLst>
              </a:rPr>
              <a:t>And there are varieties of ministries, and the same Lord. </a:t>
            </a:r>
            <a:r>
              <a:rPr lang="en-US" sz="3500" b="1" baseline="30000" dirty="0">
                <a:solidFill>
                  <a:schemeClr val="bg1"/>
                </a:solidFill>
                <a:effectLst>
                  <a:glow rad="76200">
                    <a:schemeClr val="tx2">
                      <a:alpha val="40000"/>
                    </a:schemeClr>
                  </a:glow>
                  <a:outerShdw blurRad="38100" dist="38100" dir="2700000" algn="tl">
                    <a:srgbClr val="000000"/>
                  </a:outerShdw>
                </a:effectLst>
              </a:rPr>
              <a:t>6</a:t>
            </a:r>
            <a:r>
              <a:rPr lang="en-US" sz="3500" b="1" dirty="0">
                <a:solidFill>
                  <a:schemeClr val="bg1"/>
                </a:solidFill>
                <a:effectLst>
                  <a:glow rad="76200">
                    <a:schemeClr val="tx2">
                      <a:alpha val="40000"/>
                    </a:schemeClr>
                  </a:glow>
                  <a:outerShdw blurRad="38100" dist="38100" dir="2700000" algn="tl">
                    <a:srgbClr val="000000"/>
                  </a:outerShdw>
                </a:effectLst>
              </a:rPr>
              <a:t> There are varieties of effects, but the same God who works all things in all persons. </a:t>
            </a:r>
            <a:r>
              <a:rPr lang="en-US" sz="3500" b="1" baseline="30000" dirty="0">
                <a:solidFill>
                  <a:schemeClr val="bg1"/>
                </a:solidFill>
                <a:effectLst>
                  <a:glow rad="76200">
                    <a:schemeClr val="tx2">
                      <a:alpha val="40000"/>
                    </a:schemeClr>
                  </a:glow>
                  <a:outerShdw blurRad="38100" dist="38100" dir="2700000" algn="tl">
                    <a:srgbClr val="000000"/>
                  </a:outerShdw>
                </a:effectLst>
              </a:rPr>
              <a:t>7</a:t>
            </a:r>
            <a:r>
              <a:rPr lang="en-US" sz="3500" b="1" dirty="0">
                <a:solidFill>
                  <a:schemeClr val="bg1"/>
                </a:solidFill>
                <a:effectLst>
                  <a:glow rad="76200">
                    <a:schemeClr val="tx2">
                      <a:alpha val="40000"/>
                    </a:schemeClr>
                  </a:glow>
                  <a:outerShdw blurRad="38100" dist="38100" dir="2700000" algn="tl">
                    <a:srgbClr val="000000"/>
                  </a:outerShdw>
                </a:effectLst>
              </a:rPr>
              <a:t> But to each one is given the manifestation of the Spirit for the common good. </a:t>
            </a:r>
            <a:r>
              <a:rPr lang="en-US" sz="3500" b="1" baseline="30000" dirty="0">
                <a:solidFill>
                  <a:schemeClr val="bg1"/>
                </a:solidFill>
                <a:effectLst>
                  <a:glow rad="76200">
                    <a:schemeClr val="tx2">
                      <a:alpha val="40000"/>
                    </a:schemeClr>
                  </a:glow>
                  <a:outerShdw blurRad="38100" dist="38100" dir="2700000" algn="tl">
                    <a:srgbClr val="000000"/>
                  </a:outerShdw>
                </a:effectLst>
              </a:rPr>
              <a:t>8</a:t>
            </a:r>
            <a:r>
              <a:rPr lang="en-US" sz="3500" b="1" dirty="0">
                <a:solidFill>
                  <a:schemeClr val="bg1"/>
                </a:solidFill>
                <a:effectLst>
                  <a:glow rad="76200">
                    <a:schemeClr val="tx2">
                      <a:alpha val="40000"/>
                    </a:schemeClr>
                  </a:glow>
                  <a:outerShdw blurRad="38100" dist="38100" dir="2700000" algn="tl">
                    <a:srgbClr val="000000"/>
                  </a:outerShdw>
                </a:effectLst>
              </a:rPr>
              <a:t> For to one is given the word of wisdom through the Spirit, and to another the word of knowledge according to the same Spirit; </a:t>
            </a:r>
            <a:endParaRPr lang="en-US" sz="3500" dirty="0"/>
          </a:p>
        </p:txBody>
      </p:sp>
      <p:sp>
        <p:nvSpPr>
          <p:cNvPr id="10" name="Content Placeholder 2"/>
          <p:cNvSpPr txBox="1">
            <a:spLocks/>
          </p:cNvSpPr>
          <p:nvPr/>
        </p:nvSpPr>
        <p:spPr>
          <a:xfrm>
            <a:off x="76200" y="76201"/>
            <a:ext cx="3124200" cy="6811964"/>
          </a:xfrm>
          <a:prstGeom prst="rect">
            <a:avLst/>
          </a:prstGeom>
        </p:spPr>
        <p:txBody>
          <a:bodyPr vert="horz" lIns="91440" tIns="45720" rIns="91440" bIns="45720" numCol="1"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Arial" pitchFamily="34" charset="0"/>
              <a:buNone/>
            </a:pPr>
            <a:r>
              <a:rPr lang="en-US" sz="5300" b="1" dirty="0" smtClean="0">
                <a:solidFill>
                  <a:schemeClr val="bg1"/>
                </a:solidFill>
                <a:effectLst>
                  <a:glow rad="76200">
                    <a:schemeClr val="tx2">
                      <a:alpha val="40000"/>
                    </a:schemeClr>
                  </a:glow>
                  <a:outerShdw blurRad="38100" dist="38100" dir="2700000" algn="tl">
                    <a:srgbClr val="000000"/>
                  </a:outerShdw>
                </a:effectLst>
              </a:rPr>
              <a:t>Manifestation </a:t>
            </a:r>
          </a:p>
          <a:p>
            <a:pPr marL="0" indent="0">
              <a:lnSpc>
                <a:spcPct val="110000"/>
              </a:lnSpc>
              <a:spcBef>
                <a:spcPts val="0"/>
              </a:spcBef>
              <a:buFont typeface="Arial" pitchFamily="34" charset="0"/>
              <a:buNone/>
            </a:pPr>
            <a:r>
              <a:rPr lang="en-US" sz="4800" b="1" dirty="0" smtClean="0">
                <a:solidFill>
                  <a:schemeClr val="bg1"/>
                </a:solidFill>
                <a:effectLst>
                  <a:glow rad="76200">
                    <a:schemeClr val="tx2">
                      <a:alpha val="40000"/>
                    </a:schemeClr>
                  </a:glow>
                  <a:outerShdw blurRad="38100" dist="38100" dir="2700000" algn="tl">
                    <a:srgbClr val="000000"/>
                  </a:outerShdw>
                </a:effectLst>
              </a:rPr>
              <a:t>(1 Cor. </a:t>
            </a:r>
            <a:r>
              <a:rPr lang="en-US" sz="4800" b="1" dirty="0" smtClean="0">
                <a:solidFill>
                  <a:schemeClr val="bg1"/>
                </a:solidFill>
                <a:effectLst>
                  <a:glow rad="76200">
                    <a:schemeClr val="tx2">
                      <a:alpha val="40000"/>
                    </a:schemeClr>
                  </a:glow>
                  <a:outerShdw blurRad="38100" dist="38100" dir="2700000" algn="tl">
                    <a:srgbClr val="000000"/>
                  </a:outerShdw>
                </a:effectLst>
              </a:rPr>
              <a:t>12:4-11</a:t>
            </a:r>
            <a:r>
              <a:rPr lang="en-US" sz="4800" b="1" dirty="0" smtClean="0">
                <a:solidFill>
                  <a:schemeClr val="bg1"/>
                </a:solidFill>
                <a:effectLst>
                  <a:glow rad="76200">
                    <a:schemeClr val="tx2">
                      <a:alpha val="40000"/>
                    </a:schemeClr>
                  </a:glow>
                  <a:outerShdw blurRad="38100" dist="38100" dir="2700000" algn="tl">
                    <a:srgbClr val="000000"/>
                  </a:outerShdw>
                </a:effectLst>
              </a:rPr>
              <a:t>)</a:t>
            </a:r>
          </a:p>
          <a:p>
            <a:pPr marL="0" indent="0">
              <a:lnSpc>
                <a:spcPct val="110000"/>
              </a:lnSpc>
              <a:spcBef>
                <a:spcPts val="50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Word </a:t>
            </a:r>
            <a:r>
              <a:rPr lang="en-US" sz="3700" b="1" dirty="0">
                <a:solidFill>
                  <a:srgbClr val="FFFF66"/>
                </a:solidFill>
                <a:effectLst>
                  <a:glow rad="76200">
                    <a:schemeClr val="tx2">
                      <a:alpha val="40000"/>
                    </a:schemeClr>
                  </a:glow>
                  <a:outerShdw blurRad="38100" dist="38100" dir="2700000" algn="tl">
                    <a:srgbClr val="000000"/>
                  </a:outerShdw>
                </a:effectLst>
              </a:rPr>
              <a:t>of Wisdom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Word </a:t>
            </a:r>
            <a:r>
              <a:rPr lang="en-US" sz="3700" b="1" dirty="0">
                <a:solidFill>
                  <a:srgbClr val="FFFF66"/>
                </a:solidFill>
                <a:effectLst>
                  <a:glow rad="76200">
                    <a:schemeClr val="tx2">
                      <a:alpha val="40000"/>
                    </a:schemeClr>
                  </a:glow>
                  <a:outerShdw blurRad="38100" dist="38100" dir="2700000" algn="tl">
                    <a:srgbClr val="000000"/>
                  </a:outerShdw>
                </a:effectLst>
              </a:rPr>
              <a:t>of Knowledge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Faith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Healing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Miracles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Prophecy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Discerning </a:t>
            </a:r>
            <a:r>
              <a:rPr lang="en-US" sz="3700" b="1" dirty="0">
                <a:solidFill>
                  <a:srgbClr val="FFFF66"/>
                </a:solidFill>
                <a:effectLst>
                  <a:glow rad="76200">
                    <a:schemeClr val="tx2">
                      <a:alpha val="40000"/>
                    </a:schemeClr>
                  </a:glow>
                  <a:outerShdw blurRad="38100" dist="38100" dir="2700000" algn="tl">
                    <a:srgbClr val="000000"/>
                  </a:outerShdw>
                </a:effectLst>
              </a:rPr>
              <a:t>of Spirits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Tongues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Interpretation Tongues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2600" b="1" dirty="0" smtClean="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3500" b="1" dirty="0" smtClean="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8034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3048000" y="-12700"/>
            <a:ext cx="0" cy="68865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011716"/>
            <a:ext cx="304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147381"/>
            <a:ext cx="5715000" cy="6135526"/>
          </a:xfrm>
          <a:prstGeom prst="rect">
            <a:avLst/>
          </a:prstGeom>
          <a:noFill/>
        </p:spPr>
        <p:txBody>
          <a:bodyPr wrap="square" rtlCol="0">
            <a:spAutoFit/>
          </a:bodyPr>
          <a:lstStyle/>
          <a:p>
            <a:pPr>
              <a:lnSpc>
                <a:spcPct val="80000"/>
              </a:lnSpc>
            </a:pPr>
            <a:r>
              <a:rPr lang="en-US" sz="3500" b="1" baseline="30000" dirty="0">
                <a:solidFill>
                  <a:schemeClr val="bg1"/>
                </a:solidFill>
                <a:effectLst>
                  <a:glow rad="76200">
                    <a:schemeClr val="tx2">
                      <a:alpha val="40000"/>
                    </a:schemeClr>
                  </a:glow>
                  <a:outerShdw blurRad="38100" dist="38100" dir="2700000" algn="tl">
                    <a:srgbClr val="000000"/>
                  </a:outerShdw>
                </a:effectLst>
              </a:rPr>
              <a:t>9</a:t>
            </a:r>
            <a:r>
              <a:rPr lang="en-US" sz="3500" b="1" dirty="0">
                <a:solidFill>
                  <a:schemeClr val="bg1"/>
                </a:solidFill>
                <a:effectLst>
                  <a:glow rad="76200">
                    <a:schemeClr val="tx2">
                      <a:alpha val="40000"/>
                    </a:schemeClr>
                  </a:glow>
                  <a:outerShdw blurRad="38100" dist="38100" dir="2700000" algn="tl">
                    <a:srgbClr val="000000"/>
                  </a:outerShdw>
                </a:effectLst>
              </a:rPr>
              <a:t> to another faith by the same Spirit, and to another gifts of healing by the one Spirit, </a:t>
            </a:r>
            <a:r>
              <a:rPr lang="en-US" sz="3500" b="1" baseline="30000" dirty="0">
                <a:solidFill>
                  <a:schemeClr val="bg1"/>
                </a:solidFill>
                <a:effectLst>
                  <a:glow rad="76200">
                    <a:schemeClr val="tx2">
                      <a:alpha val="40000"/>
                    </a:schemeClr>
                  </a:glow>
                  <a:outerShdw blurRad="38100" dist="38100" dir="2700000" algn="tl">
                    <a:srgbClr val="000000"/>
                  </a:outerShdw>
                </a:effectLst>
              </a:rPr>
              <a:t>10</a:t>
            </a:r>
            <a:r>
              <a:rPr lang="en-US" sz="3500" b="1" dirty="0">
                <a:solidFill>
                  <a:schemeClr val="bg1"/>
                </a:solidFill>
                <a:effectLst>
                  <a:glow rad="76200">
                    <a:schemeClr val="tx2">
                      <a:alpha val="40000"/>
                    </a:schemeClr>
                  </a:glow>
                  <a:outerShdw blurRad="38100" dist="38100" dir="2700000" algn="tl">
                    <a:srgbClr val="000000"/>
                  </a:outerShdw>
                </a:effectLst>
              </a:rPr>
              <a:t> and to another the effecting of miracles, and to another prophecy, and to another the distinguishing of spirits, to another various kinds of tongues, and to another the interpretation of tongues. </a:t>
            </a:r>
            <a:r>
              <a:rPr lang="en-US" sz="3500" b="1" baseline="30000" dirty="0">
                <a:solidFill>
                  <a:schemeClr val="bg1"/>
                </a:solidFill>
                <a:effectLst>
                  <a:glow rad="76200">
                    <a:schemeClr val="tx2">
                      <a:alpha val="40000"/>
                    </a:schemeClr>
                  </a:glow>
                  <a:outerShdw blurRad="38100" dist="38100" dir="2700000" algn="tl">
                    <a:srgbClr val="000000"/>
                  </a:outerShdw>
                </a:effectLst>
              </a:rPr>
              <a:t>11</a:t>
            </a:r>
            <a:r>
              <a:rPr lang="en-US" sz="3500" b="1" dirty="0">
                <a:solidFill>
                  <a:schemeClr val="bg1"/>
                </a:solidFill>
                <a:effectLst>
                  <a:glow rad="76200">
                    <a:schemeClr val="tx2">
                      <a:alpha val="40000"/>
                    </a:schemeClr>
                  </a:glow>
                  <a:outerShdw blurRad="38100" dist="38100" dir="2700000" algn="tl">
                    <a:srgbClr val="000000"/>
                  </a:outerShdw>
                </a:effectLst>
              </a:rPr>
              <a:t> But one and the same Spirit works all these things, distributing to each one individually just as He wills.</a:t>
            </a:r>
            <a:endParaRPr lang="en-US" sz="3500" dirty="0"/>
          </a:p>
        </p:txBody>
      </p:sp>
      <p:sp>
        <p:nvSpPr>
          <p:cNvPr id="10" name="Content Placeholder 2"/>
          <p:cNvSpPr txBox="1">
            <a:spLocks/>
          </p:cNvSpPr>
          <p:nvPr/>
        </p:nvSpPr>
        <p:spPr>
          <a:xfrm>
            <a:off x="76200" y="76201"/>
            <a:ext cx="3124200" cy="6811964"/>
          </a:xfrm>
          <a:prstGeom prst="rect">
            <a:avLst/>
          </a:prstGeom>
        </p:spPr>
        <p:txBody>
          <a:bodyPr vert="horz" lIns="91440" tIns="45720" rIns="91440" bIns="45720" numCol="1"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Arial" pitchFamily="34" charset="0"/>
              <a:buNone/>
            </a:pPr>
            <a:r>
              <a:rPr lang="en-US" sz="5300" b="1" dirty="0" smtClean="0">
                <a:solidFill>
                  <a:schemeClr val="bg1"/>
                </a:solidFill>
                <a:effectLst>
                  <a:glow rad="76200">
                    <a:schemeClr val="tx2">
                      <a:alpha val="40000"/>
                    </a:schemeClr>
                  </a:glow>
                  <a:outerShdw blurRad="38100" dist="38100" dir="2700000" algn="tl">
                    <a:srgbClr val="000000"/>
                  </a:outerShdw>
                </a:effectLst>
              </a:rPr>
              <a:t>Manifestation </a:t>
            </a:r>
          </a:p>
          <a:p>
            <a:pPr marL="0" indent="0">
              <a:lnSpc>
                <a:spcPct val="110000"/>
              </a:lnSpc>
              <a:spcBef>
                <a:spcPts val="0"/>
              </a:spcBef>
              <a:buFont typeface="Arial" pitchFamily="34" charset="0"/>
              <a:buNone/>
            </a:pPr>
            <a:r>
              <a:rPr lang="en-US" sz="4800" b="1" dirty="0" smtClean="0">
                <a:solidFill>
                  <a:schemeClr val="bg1"/>
                </a:solidFill>
                <a:effectLst>
                  <a:glow rad="76200">
                    <a:schemeClr val="tx2">
                      <a:alpha val="40000"/>
                    </a:schemeClr>
                  </a:glow>
                  <a:outerShdw blurRad="38100" dist="38100" dir="2700000" algn="tl">
                    <a:srgbClr val="000000"/>
                  </a:outerShdw>
                </a:effectLst>
              </a:rPr>
              <a:t>(1 Cor. </a:t>
            </a:r>
            <a:r>
              <a:rPr lang="en-US" sz="4800" b="1" dirty="0" smtClean="0">
                <a:solidFill>
                  <a:schemeClr val="bg1"/>
                </a:solidFill>
                <a:effectLst>
                  <a:glow rad="76200">
                    <a:schemeClr val="tx2">
                      <a:alpha val="40000"/>
                    </a:schemeClr>
                  </a:glow>
                  <a:outerShdw blurRad="38100" dist="38100" dir="2700000" algn="tl">
                    <a:srgbClr val="000000"/>
                  </a:outerShdw>
                </a:effectLst>
              </a:rPr>
              <a:t>12:4-11</a:t>
            </a:r>
            <a:r>
              <a:rPr lang="en-US" sz="4800" b="1" dirty="0" smtClean="0">
                <a:solidFill>
                  <a:schemeClr val="bg1"/>
                </a:solidFill>
                <a:effectLst>
                  <a:glow rad="76200">
                    <a:schemeClr val="tx2">
                      <a:alpha val="40000"/>
                    </a:schemeClr>
                  </a:glow>
                  <a:outerShdw blurRad="38100" dist="38100" dir="2700000" algn="tl">
                    <a:srgbClr val="000000"/>
                  </a:outerShdw>
                </a:effectLst>
              </a:rPr>
              <a:t>)</a:t>
            </a:r>
          </a:p>
          <a:p>
            <a:pPr marL="0" indent="0">
              <a:lnSpc>
                <a:spcPct val="110000"/>
              </a:lnSpc>
              <a:spcBef>
                <a:spcPts val="50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Word </a:t>
            </a:r>
            <a:r>
              <a:rPr lang="en-US" sz="3700" b="1" dirty="0">
                <a:solidFill>
                  <a:srgbClr val="FFFF66"/>
                </a:solidFill>
                <a:effectLst>
                  <a:glow rad="76200">
                    <a:schemeClr val="tx2">
                      <a:alpha val="40000"/>
                    </a:schemeClr>
                  </a:glow>
                  <a:outerShdw blurRad="38100" dist="38100" dir="2700000" algn="tl">
                    <a:srgbClr val="000000"/>
                  </a:outerShdw>
                </a:effectLst>
              </a:rPr>
              <a:t>of Wisdom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Word </a:t>
            </a:r>
            <a:r>
              <a:rPr lang="en-US" sz="3700" b="1" dirty="0">
                <a:solidFill>
                  <a:srgbClr val="FFFF66"/>
                </a:solidFill>
                <a:effectLst>
                  <a:glow rad="76200">
                    <a:schemeClr val="tx2">
                      <a:alpha val="40000"/>
                    </a:schemeClr>
                  </a:glow>
                  <a:outerShdw blurRad="38100" dist="38100" dir="2700000" algn="tl">
                    <a:srgbClr val="000000"/>
                  </a:outerShdw>
                </a:effectLst>
              </a:rPr>
              <a:t>of Knowledge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Faith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Healing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Miracles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Prophecy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Discerning </a:t>
            </a:r>
            <a:r>
              <a:rPr lang="en-US" sz="3700" b="1" dirty="0">
                <a:solidFill>
                  <a:srgbClr val="FFFF66"/>
                </a:solidFill>
                <a:effectLst>
                  <a:glow rad="76200">
                    <a:schemeClr val="tx2">
                      <a:alpha val="40000"/>
                    </a:schemeClr>
                  </a:glow>
                  <a:outerShdw blurRad="38100" dist="38100" dir="2700000" algn="tl">
                    <a:srgbClr val="000000"/>
                  </a:outerShdw>
                </a:effectLst>
              </a:rPr>
              <a:t>of Spirits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Tongues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Interpretation Tongues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2600" b="1" dirty="0" smtClean="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3500" b="1" dirty="0" smtClean="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26003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52400"/>
            <a:ext cx="3124200" cy="6627812"/>
          </a:xfrm>
        </p:spPr>
        <p:txBody>
          <a:bodyPr numCol="1">
            <a:normAutofit lnSpcReduction="10000"/>
          </a:bodyPr>
          <a:lstStyle/>
          <a:p>
            <a:pPr marL="0" indent="0">
              <a:lnSpc>
                <a:spcPct val="90000"/>
              </a:lnSpc>
              <a:spcBef>
                <a:spcPts val="0"/>
              </a:spcBef>
              <a:buNone/>
            </a:pPr>
            <a:r>
              <a:rPr lang="en-US" sz="3300" b="1" dirty="0" smtClean="0">
                <a:solidFill>
                  <a:schemeClr val="bg1"/>
                </a:solidFill>
                <a:effectLst>
                  <a:glow rad="76200">
                    <a:schemeClr val="tx2">
                      <a:alpha val="40000"/>
                    </a:schemeClr>
                  </a:glow>
                  <a:outerShdw blurRad="38100" dist="38100" dir="2700000" algn="tl">
                    <a:srgbClr val="000000"/>
                  </a:outerShdw>
                </a:effectLst>
              </a:rPr>
              <a:t>Motivational </a:t>
            </a:r>
            <a:r>
              <a:rPr lang="en-US" sz="3000" b="1" dirty="0" smtClean="0">
                <a:solidFill>
                  <a:schemeClr val="bg1"/>
                </a:solidFill>
                <a:effectLst>
                  <a:glow rad="76200">
                    <a:schemeClr val="tx2">
                      <a:alpha val="40000"/>
                    </a:schemeClr>
                  </a:glow>
                  <a:outerShdw blurRad="38100" dist="38100" dir="2700000" algn="tl">
                    <a:srgbClr val="000000"/>
                  </a:outerShdw>
                </a:effectLst>
              </a:rPr>
              <a:t>(Rom. </a:t>
            </a:r>
            <a:r>
              <a:rPr lang="en-US" sz="3000" b="1" dirty="0" smtClean="0">
                <a:solidFill>
                  <a:schemeClr val="bg1"/>
                </a:solidFill>
                <a:effectLst>
                  <a:glow rad="76200">
                    <a:schemeClr val="tx2">
                      <a:alpha val="40000"/>
                    </a:schemeClr>
                  </a:glow>
                  <a:outerShdw blurRad="38100" dist="38100" dir="2700000" algn="tl">
                    <a:srgbClr val="000000"/>
                  </a:outerShdw>
                </a:effectLst>
              </a:rPr>
              <a:t>12:4-8</a:t>
            </a:r>
            <a:r>
              <a:rPr lang="en-US" sz="3000" b="1" dirty="0" smtClean="0">
                <a:solidFill>
                  <a:schemeClr val="bg1"/>
                </a:solidFill>
                <a:effectLst>
                  <a:glow rad="76200">
                    <a:schemeClr val="tx2">
                      <a:alpha val="40000"/>
                    </a:schemeClr>
                  </a:glow>
                  <a:outerShdw blurRad="38100" dist="38100" dir="2700000" algn="tl">
                    <a:srgbClr val="000000"/>
                  </a:outerShdw>
                </a:effectLst>
              </a:rPr>
              <a:t>)</a:t>
            </a:r>
            <a:endParaRPr lang="en-US" sz="30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12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Prophecy</a:t>
            </a:r>
            <a:r>
              <a:rPr lang="en-US" sz="2800" b="1" dirty="0" smtClean="0">
                <a:solidFill>
                  <a:schemeClr val="bg1"/>
                </a:solidFill>
                <a:effectLst>
                  <a:glow rad="76200">
                    <a:schemeClr val="tx2">
                      <a:alpha val="40000"/>
                    </a:schemeClr>
                  </a:glow>
                  <a:outerShdw blurRad="38100" dist="38100" dir="2700000" algn="tl">
                    <a:srgbClr val="000000"/>
                  </a:outerShdw>
                </a:effectLst>
              </a:rPr>
              <a:t> (communication)</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Serving/helps</a:t>
            </a:r>
            <a:r>
              <a:rPr lang="en-US" sz="2800" b="1" dirty="0" smtClean="0">
                <a:solidFill>
                  <a:schemeClr val="bg1"/>
                </a:solidFill>
                <a:effectLst>
                  <a:glow rad="76200">
                    <a:schemeClr val="tx2">
                      <a:alpha val="40000"/>
                    </a:schemeClr>
                  </a:glow>
                  <a:outerShdw blurRad="38100" dist="38100" dir="2700000" algn="tl">
                    <a:srgbClr val="000000"/>
                  </a:outerShdw>
                </a:effectLst>
              </a:rPr>
              <a:t> </a:t>
            </a:r>
            <a:r>
              <a:rPr lang="en-US" sz="2800" b="1" dirty="0">
                <a:solidFill>
                  <a:schemeClr val="bg1"/>
                </a:solidFill>
                <a:effectLst>
                  <a:glow rad="76200">
                    <a:schemeClr val="tx2">
                      <a:alpha val="40000"/>
                    </a:schemeClr>
                  </a:glow>
                  <a:outerShdw blurRad="38100" dist="38100" dir="2700000" algn="tl">
                    <a:srgbClr val="000000"/>
                  </a:outerShdw>
                </a:effectLst>
              </a:rPr>
              <a:t>(service gift)</a:t>
            </a: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Teaching</a:t>
            </a:r>
            <a:r>
              <a:rPr lang="en-US" sz="2800" b="1" dirty="0" smtClean="0">
                <a:solidFill>
                  <a:schemeClr val="bg1"/>
                </a:solidFill>
                <a:effectLst>
                  <a:glow rad="76200">
                    <a:schemeClr val="tx2">
                      <a:alpha val="40000"/>
                    </a:schemeClr>
                  </a:glow>
                  <a:outerShdw blurRad="38100" dist="38100" dir="2700000" algn="tl">
                    <a:srgbClr val="000000"/>
                  </a:outerShdw>
                </a:effectLst>
              </a:rPr>
              <a:t> </a:t>
            </a:r>
            <a:r>
              <a:rPr lang="en-US" sz="2800" b="1" dirty="0">
                <a:solidFill>
                  <a:schemeClr val="bg1"/>
                </a:solidFill>
                <a:effectLst>
                  <a:glow rad="76200">
                    <a:schemeClr val="tx2">
                      <a:alpha val="40000"/>
                    </a:schemeClr>
                  </a:glow>
                  <a:outerShdw blurRad="38100" dist="38100" dir="2700000" algn="tl">
                    <a:srgbClr val="000000"/>
                  </a:outerShdw>
                </a:effectLst>
              </a:rPr>
              <a:t>(</a:t>
            </a:r>
            <a:r>
              <a:rPr lang="en-US" sz="2800" b="1" dirty="0" smtClean="0">
                <a:solidFill>
                  <a:schemeClr val="bg1"/>
                </a:solidFill>
                <a:effectLst>
                  <a:glow rad="76200">
                    <a:schemeClr val="tx2">
                      <a:alpha val="40000"/>
                    </a:schemeClr>
                  </a:glow>
                  <a:outerShdw blurRad="38100" dist="38100" dir="2700000" algn="tl">
                    <a:srgbClr val="000000"/>
                  </a:outerShdw>
                </a:effectLst>
              </a:rPr>
              <a:t>communication)</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Exhortation</a:t>
            </a:r>
            <a:r>
              <a:rPr lang="en-US" sz="2800" b="1" dirty="0" smtClean="0">
                <a:solidFill>
                  <a:schemeClr val="bg1"/>
                </a:solidFill>
                <a:effectLst>
                  <a:glow rad="76200">
                    <a:schemeClr val="tx2">
                      <a:alpha val="40000"/>
                    </a:schemeClr>
                  </a:glow>
                  <a:outerShdw blurRad="38100" dist="38100" dir="2700000" algn="tl">
                    <a:srgbClr val="000000"/>
                  </a:outerShdw>
                </a:effectLst>
              </a:rPr>
              <a:t> (communication)</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Giving</a:t>
            </a:r>
            <a:r>
              <a:rPr lang="en-US" sz="2800" b="1" dirty="0" smtClean="0">
                <a:solidFill>
                  <a:schemeClr val="bg1"/>
                </a:solidFill>
                <a:effectLst>
                  <a:glow rad="76200">
                    <a:schemeClr val="tx2">
                      <a:alpha val="40000"/>
                    </a:schemeClr>
                  </a:glow>
                  <a:outerShdw blurRad="38100" dist="38100" dir="2700000" algn="tl">
                    <a:srgbClr val="000000"/>
                  </a:outerShdw>
                </a:effectLst>
              </a:rPr>
              <a:t> </a:t>
            </a:r>
            <a:br>
              <a:rPr lang="en-US" sz="2800" b="1" dirty="0" smtClean="0">
                <a:solidFill>
                  <a:schemeClr val="bg1"/>
                </a:solidFill>
                <a:effectLst>
                  <a:glow rad="76200">
                    <a:schemeClr val="tx2">
                      <a:alpha val="40000"/>
                    </a:schemeClr>
                  </a:glow>
                  <a:outerShdw blurRad="38100" dist="38100" dir="2700000" algn="tl">
                    <a:srgbClr val="000000"/>
                  </a:outerShdw>
                </a:effectLst>
              </a:rPr>
            </a:br>
            <a:r>
              <a:rPr lang="en-US" sz="2800" b="1" dirty="0" smtClean="0">
                <a:solidFill>
                  <a:schemeClr val="bg1"/>
                </a:solidFill>
                <a:effectLst>
                  <a:glow rad="76200">
                    <a:schemeClr val="tx2">
                      <a:alpha val="40000"/>
                    </a:schemeClr>
                  </a:glow>
                  <a:outerShdw blurRad="38100" dist="38100" dir="2700000" algn="tl">
                    <a:srgbClr val="000000"/>
                  </a:outerShdw>
                </a:effectLst>
              </a:rPr>
              <a:t>(</a:t>
            </a:r>
            <a:r>
              <a:rPr lang="en-US" sz="2800" b="1" dirty="0">
                <a:solidFill>
                  <a:schemeClr val="bg1"/>
                </a:solidFill>
                <a:effectLst>
                  <a:glow rad="76200">
                    <a:schemeClr val="tx2">
                      <a:alpha val="40000"/>
                    </a:schemeClr>
                  </a:glow>
                  <a:outerShdw blurRad="38100" dist="38100" dir="2700000" algn="tl">
                    <a:srgbClr val="000000"/>
                  </a:outerShdw>
                </a:effectLst>
              </a:rPr>
              <a:t>service gift)</a:t>
            </a: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Leadership/ administration </a:t>
            </a:r>
            <a:r>
              <a:rPr lang="en-US" sz="2800" b="1" dirty="0">
                <a:solidFill>
                  <a:schemeClr val="bg1"/>
                </a:solidFill>
                <a:effectLst>
                  <a:glow rad="76200">
                    <a:schemeClr val="tx2">
                      <a:alpha val="40000"/>
                    </a:schemeClr>
                  </a:glow>
                  <a:outerShdw blurRad="38100" dist="38100" dir="2700000" algn="tl">
                    <a:srgbClr val="000000"/>
                  </a:outerShdw>
                </a:effectLst>
              </a:rPr>
              <a:t>(</a:t>
            </a:r>
            <a:r>
              <a:rPr lang="en-US" sz="2800" b="1" dirty="0" smtClean="0">
                <a:solidFill>
                  <a:schemeClr val="bg1"/>
                </a:solidFill>
                <a:effectLst>
                  <a:glow rad="76200">
                    <a:schemeClr val="tx2">
                      <a:alpha val="40000"/>
                    </a:schemeClr>
                  </a:glow>
                  <a:outerShdw blurRad="38100" dist="38100" dir="2700000" algn="tl">
                    <a:srgbClr val="000000"/>
                  </a:outerShdw>
                </a:effectLst>
              </a:rPr>
              <a:t>service gift)</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Mercy</a:t>
            </a:r>
            <a:r>
              <a:rPr lang="en-US" sz="2800" b="1" dirty="0" smtClean="0">
                <a:solidFill>
                  <a:schemeClr val="bg1"/>
                </a:solidFill>
                <a:effectLst>
                  <a:glow rad="76200">
                    <a:schemeClr val="tx2">
                      <a:alpha val="40000"/>
                    </a:schemeClr>
                  </a:glow>
                  <a:outerShdw blurRad="38100" dist="38100" dir="2700000" algn="tl">
                    <a:srgbClr val="000000"/>
                  </a:outerShdw>
                </a:effectLst>
              </a:rPr>
              <a:t> </a:t>
            </a:r>
            <a:br>
              <a:rPr lang="en-US" sz="2800" b="1" dirty="0" smtClean="0">
                <a:solidFill>
                  <a:schemeClr val="bg1"/>
                </a:solidFill>
                <a:effectLst>
                  <a:glow rad="76200">
                    <a:schemeClr val="tx2">
                      <a:alpha val="40000"/>
                    </a:schemeClr>
                  </a:glow>
                  <a:outerShdw blurRad="38100" dist="38100" dir="2700000" algn="tl">
                    <a:srgbClr val="000000"/>
                  </a:outerShdw>
                </a:effectLst>
              </a:rPr>
            </a:br>
            <a:r>
              <a:rPr lang="en-US" sz="2800" b="1" dirty="0" smtClean="0">
                <a:solidFill>
                  <a:schemeClr val="bg1"/>
                </a:solidFill>
                <a:effectLst>
                  <a:glow rad="76200">
                    <a:schemeClr val="tx2">
                      <a:alpha val="40000"/>
                    </a:schemeClr>
                  </a:glow>
                  <a:outerShdw blurRad="38100" dist="38100" dir="2700000" algn="tl">
                    <a:srgbClr val="000000"/>
                  </a:outerShdw>
                </a:effectLst>
              </a:rPr>
              <a:t>(</a:t>
            </a:r>
            <a:r>
              <a:rPr lang="en-US" sz="2800" b="1" dirty="0">
                <a:solidFill>
                  <a:schemeClr val="bg1"/>
                </a:solidFill>
                <a:effectLst>
                  <a:glow rad="76200">
                    <a:schemeClr val="tx2">
                      <a:alpha val="40000"/>
                    </a:schemeClr>
                  </a:glow>
                  <a:outerShdw blurRad="38100" dist="38100" dir="2700000" algn="tl">
                    <a:srgbClr val="000000"/>
                  </a:outerShdw>
                </a:effectLst>
              </a:rPr>
              <a:t>service gift</a:t>
            </a:r>
            <a:r>
              <a:rPr lang="en-US" sz="2800" b="1" dirty="0" smtClean="0">
                <a:solidFill>
                  <a:schemeClr val="bg1"/>
                </a:solidFill>
                <a:effectLst>
                  <a:glow rad="76200">
                    <a:schemeClr val="tx2">
                      <a:alpha val="40000"/>
                    </a:schemeClr>
                  </a:glow>
                  <a:outerShdw blurRad="38100" dist="38100" dir="2700000" algn="tl">
                    <a:srgbClr val="000000"/>
                  </a:outerShdw>
                </a:effectLst>
              </a:rPr>
              <a:t>)</a:t>
            </a:r>
          </a:p>
          <a:p>
            <a:pPr marL="0" indent="0">
              <a:lnSpc>
                <a:spcPct val="90000"/>
              </a:lnSpc>
              <a:spcBef>
                <a:spcPts val="0"/>
              </a:spcBef>
              <a:buNone/>
            </a:pPr>
            <a:endParaRPr lang="en-US" sz="26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None/>
            </a:pPr>
            <a:endParaRPr lang="en-US" sz="3500" b="1" dirty="0" smtClean="0">
              <a:solidFill>
                <a:schemeClr val="bg1"/>
              </a:solidFill>
              <a:effectLst>
                <a:glow rad="76200">
                  <a:schemeClr val="tx2">
                    <a:alpha val="40000"/>
                  </a:schemeClr>
                </a:glow>
                <a:outerShdw blurRad="38100" dist="38100" dir="2700000" algn="tl">
                  <a:srgbClr val="000000"/>
                </a:outerShdw>
              </a:effectLst>
            </a:endParaRPr>
          </a:p>
        </p:txBody>
      </p:sp>
      <p:sp>
        <p:nvSpPr>
          <p:cNvPr id="6" name="Content Placeholder 2"/>
          <p:cNvSpPr txBox="1">
            <a:spLocks/>
          </p:cNvSpPr>
          <p:nvPr/>
        </p:nvSpPr>
        <p:spPr>
          <a:xfrm>
            <a:off x="3200400" y="76201"/>
            <a:ext cx="3048000" cy="6811964"/>
          </a:xfrm>
          <a:prstGeom prst="rect">
            <a:avLst/>
          </a:prstGeom>
        </p:spPr>
        <p:txBody>
          <a:bodyPr vert="horz" lIns="91440" tIns="45720" rIns="91440" bIns="45720" numCol="1"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Arial" pitchFamily="34" charset="0"/>
              <a:buNone/>
            </a:pPr>
            <a:r>
              <a:rPr lang="en-US" sz="5300" b="1" dirty="0" smtClean="0">
                <a:solidFill>
                  <a:schemeClr val="bg1"/>
                </a:solidFill>
                <a:effectLst>
                  <a:glow rad="76200">
                    <a:schemeClr val="tx2">
                      <a:alpha val="40000"/>
                    </a:schemeClr>
                  </a:glow>
                  <a:outerShdw blurRad="38100" dist="38100" dir="2700000" algn="tl">
                    <a:srgbClr val="000000"/>
                  </a:outerShdw>
                </a:effectLst>
              </a:rPr>
              <a:t>Manifestation </a:t>
            </a:r>
          </a:p>
          <a:p>
            <a:pPr marL="0" indent="0">
              <a:lnSpc>
                <a:spcPct val="110000"/>
              </a:lnSpc>
              <a:spcBef>
                <a:spcPts val="0"/>
              </a:spcBef>
              <a:buFont typeface="Arial" pitchFamily="34" charset="0"/>
              <a:buNone/>
            </a:pPr>
            <a:r>
              <a:rPr lang="en-US" sz="4800" b="1" dirty="0" smtClean="0">
                <a:solidFill>
                  <a:schemeClr val="bg1"/>
                </a:solidFill>
                <a:effectLst>
                  <a:glow rad="76200">
                    <a:schemeClr val="tx2">
                      <a:alpha val="40000"/>
                    </a:schemeClr>
                  </a:glow>
                  <a:outerShdw blurRad="38100" dist="38100" dir="2700000" algn="tl">
                    <a:srgbClr val="000000"/>
                  </a:outerShdw>
                </a:effectLst>
              </a:rPr>
              <a:t>(1 Cor. </a:t>
            </a:r>
            <a:r>
              <a:rPr lang="en-US" sz="4800" b="1" dirty="0" smtClean="0">
                <a:solidFill>
                  <a:schemeClr val="bg1"/>
                </a:solidFill>
                <a:effectLst>
                  <a:glow rad="76200">
                    <a:schemeClr val="tx2">
                      <a:alpha val="40000"/>
                    </a:schemeClr>
                  </a:glow>
                  <a:outerShdw blurRad="38100" dist="38100" dir="2700000" algn="tl">
                    <a:srgbClr val="000000"/>
                  </a:outerShdw>
                </a:effectLst>
              </a:rPr>
              <a:t>12:4-11</a:t>
            </a:r>
            <a:r>
              <a:rPr lang="en-US" sz="4800" b="1" dirty="0" smtClean="0">
                <a:solidFill>
                  <a:schemeClr val="bg1"/>
                </a:solidFill>
                <a:effectLst>
                  <a:glow rad="76200">
                    <a:schemeClr val="tx2">
                      <a:alpha val="40000"/>
                    </a:schemeClr>
                  </a:glow>
                  <a:outerShdw blurRad="38100" dist="38100" dir="2700000" algn="tl">
                    <a:srgbClr val="000000"/>
                  </a:outerShdw>
                </a:effectLst>
              </a:rPr>
              <a:t>)</a:t>
            </a:r>
          </a:p>
          <a:p>
            <a:pPr marL="0" indent="0">
              <a:lnSpc>
                <a:spcPct val="110000"/>
              </a:lnSpc>
              <a:spcBef>
                <a:spcPts val="50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Word </a:t>
            </a:r>
            <a:r>
              <a:rPr lang="en-US" sz="3700" b="1" dirty="0">
                <a:solidFill>
                  <a:srgbClr val="FFFF66"/>
                </a:solidFill>
                <a:effectLst>
                  <a:glow rad="76200">
                    <a:schemeClr val="tx2">
                      <a:alpha val="40000"/>
                    </a:schemeClr>
                  </a:glow>
                  <a:outerShdw blurRad="38100" dist="38100" dir="2700000" algn="tl">
                    <a:srgbClr val="000000"/>
                  </a:outerShdw>
                </a:effectLst>
              </a:rPr>
              <a:t>of Wisdom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Word </a:t>
            </a:r>
            <a:r>
              <a:rPr lang="en-US" sz="3700" b="1" dirty="0">
                <a:solidFill>
                  <a:srgbClr val="FFFF66"/>
                </a:solidFill>
                <a:effectLst>
                  <a:glow rad="76200">
                    <a:schemeClr val="tx2">
                      <a:alpha val="40000"/>
                    </a:schemeClr>
                  </a:glow>
                  <a:outerShdw blurRad="38100" dist="38100" dir="2700000" algn="tl">
                    <a:srgbClr val="000000"/>
                  </a:outerShdw>
                </a:effectLst>
              </a:rPr>
              <a:t>of Knowledge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Faith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Healing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Miracles </a:t>
            </a:r>
          </a:p>
          <a:p>
            <a:pPr marL="0" indent="0">
              <a:lnSpc>
                <a:spcPct val="110000"/>
              </a:lnSpc>
              <a:spcBef>
                <a:spcPts val="0"/>
              </a:spcBef>
              <a:buNone/>
            </a:pPr>
            <a:r>
              <a:rPr lang="en-US" sz="3700" b="1" dirty="0" smtClean="0">
                <a:solidFill>
                  <a:schemeClr val="bg1"/>
                </a:solidFill>
                <a:effectLst>
                  <a:glow rad="76200">
                    <a:schemeClr val="tx2">
                      <a:alpha val="40000"/>
                    </a:schemeClr>
                  </a:glow>
                  <a:outerShdw blurRad="38100" dist="38100" dir="2700000" algn="tl">
                    <a:srgbClr val="000000"/>
                  </a:outerShdw>
                </a:effectLst>
              </a:rPr>
              <a:t>(power-working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Prophecy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Discerning </a:t>
            </a:r>
            <a:r>
              <a:rPr lang="en-US" sz="3700" b="1" dirty="0">
                <a:solidFill>
                  <a:srgbClr val="FFFF66"/>
                </a:solidFill>
                <a:effectLst>
                  <a:glow rad="76200">
                    <a:schemeClr val="tx2">
                      <a:alpha val="40000"/>
                    </a:schemeClr>
                  </a:glow>
                  <a:outerShdw blurRad="38100" dist="38100" dir="2700000" algn="tl">
                    <a:srgbClr val="000000"/>
                  </a:outerShdw>
                </a:effectLst>
              </a:rPr>
              <a:t>of Spirits </a:t>
            </a:r>
            <a:r>
              <a:rPr lang="en-US" sz="3700" b="1" dirty="0" smtClean="0">
                <a:solidFill>
                  <a:schemeClr val="bg1"/>
                </a:solidFill>
                <a:effectLst>
                  <a:glow rad="76200">
                    <a:schemeClr val="tx2">
                      <a:alpha val="40000"/>
                    </a:schemeClr>
                  </a:glow>
                  <a:outerShdw blurRad="38100" dist="38100" dir="2700000" algn="tl">
                    <a:srgbClr val="000000"/>
                  </a:outerShdw>
                </a:effectLst>
              </a:rPr>
              <a:t>(revelation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Tongues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110000"/>
              </a:lnSpc>
              <a:spcBef>
                <a:spcPts val="0"/>
              </a:spcBef>
              <a:buNone/>
            </a:pPr>
            <a:r>
              <a:rPr lang="en-US" sz="3700" b="1" dirty="0" smtClean="0">
                <a:solidFill>
                  <a:srgbClr val="FFFF66"/>
                </a:solidFill>
                <a:effectLst>
                  <a:glow rad="76200">
                    <a:schemeClr val="tx2">
                      <a:alpha val="40000"/>
                    </a:schemeClr>
                  </a:glow>
                  <a:outerShdw blurRad="38100" dist="38100" dir="2700000" algn="tl">
                    <a:srgbClr val="000000"/>
                  </a:outerShdw>
                </a:effectLst>
              </a:rPr>
              <a:t>Interpretation Tongues </a:t>
            </a:r>
            <a:r>
              <a:rPr lang="en-US" sz="3700" b="1" dirty="0" smtClean="0">
                <a:solidFill>
                  <a:schemeClr val="bg1"/>
                </a:solidFill>
                <a:effectLst>
                  <a:glow rad="76200">
                    <a:schemeClr val="tx2">
                      <a:alpha val="40000"/>
                    </a:schemeClr>
                  </a:glow>
                  <a:outerShdw blurRad="38100" dist="38100" dir="2700000" algn="tl">
                    <a:srgbClr val="000000"/>
                  </a:outerShdw>
                </a:effectLst>
              </a:rPr>
              <a:t>(communication gift)</a:t>
            </a:r>
            <a:endParaRPr lang="en-US" sz="37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2600" b="1" dirty="0" smtClean="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3500" b="1" dirty="0" smtClean="0">
              <a:solidFill>
                <a:schemeClr val="bg1"/>
              </a:solidFill>
              <a:effectLst>
                <a:glow rad="76200">
                  <a:schemeClr val="tx2">
                    <a:alpha val="40000"/>
                  </a:schemeClr>
                </a:glow>
                <a:outerShdw blurRad="38100" dist="38100" dir="2700000" algn="tl">
                  <a:srgbClr val="000000"/>
                </a:outerShdw>
              </a:effectLst>
            </a:endParaRPr>
          </a:p>
        </p:txBody>
      </p:sp>
      <p:sp>
        <p:nvSpPr>
          <p:cNvPr id="7" name="Content Placeholder 2"/>
          <p:cNvSpPr txBox="1">
            <a:spLocks/>
          </p:cNvSpPr>
          <p:nvPr/>
        </p:nvSpPr>
        <p:spPr>
          <a:xfrm>
            <a:off x="6270434" y="56921"/>
            <a:ext cx="2873566" cy="6640512"/>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Font typeface="Arial" pitchFamily="34" charset="0"/>
              <a:buNone/>
            </a:pPr>
            <a:r>
              <a:rPr lang="en-US" sz="3300" b="1" dirty="0" smtClean="0">
                <a:solidFill>
                  <a:schemeClr val="bg1"/>
                </a:solidFill>
                <a:effectLst>
                  <a:glow rad="76200">
                    <a:schemeClr val="tx2">
                      <a:alpha val="40000"/>
                    </a:schemeClr>
                  </a:glow>
                  <a:outerShdw blurRad="38100" dist="38100" dir="2700000" algn="tl">
                    <a:srgbClr val="000000"/>
                  </a:outerShdw>
                </a:effectLst>
              </a:rPr>
              <a:t>Ministry </a:t>
            </a:r>
            <a:r>
              <a:rPr lang="en-US" sz="2800" b="1" dirty="0" smtClean="0">
                <a:solidFill>
                  <a:schemeClr val="bg1"/>
                </a:solidFill>
                <a:effectLst>
                  <a:glow rad="76200">
                    <a:schemeClr val="tx2">
                      <a:alpha val="40000"/>
                    </a:schemeClr>
                  </a:glow>
                  <a:outerShdw blurRad="38100" dist="38100" dir="2700000" algn="tl">
                    <a:srgbClr val="000000"/>
                  </a:outerShdw>
                </a:effectLst>
              </a:rPr>
              <a:t>(5 fold) </a:t>
            </a:r>
          </a:p>
          <a:p>
            <a:pPr marL="0" indent="0">
              <a:lnSpc>
                <a:spcPct val="90000"/>
              </a:lnSpc>
              <a:spcBef>
                <a:spcPts val="0"/>
              </a:spcBef>
              <a:buFont typeface="Arial" pitchFamily="34" charset="0"/>
              <a:buNone/>
            </a:pPr>
            <a:r>
              <a:rPr lang="en-US" sz="3000" b="1" dirty="0" smtClean="0">
                <a:solidFill>
                  <a:schemeClr val="bg1"/>
                </a:solidFill>
                <a:effectLst>
                  <a:glow rad="76200">
                    <a:schemeClr val="tx2">
                      <a:alpha val="40000"/>
                    </a:schemeClr>
                  </a:glow>
                  <a:outerShdw blurRad="38100" dist="38100" dir="2700000" algn="tl">
                    <a:srgbClr val="000000"/>
                  </a:outerShdw>
                </a:effectLst>
              </a:rPr>
              <a:t>(Eph. 4:11-13)</a:t>
            </a:r>
          </a:p>
          <a:p>
            <a:pPr marL="0" indent="0">
              <a:lnSpc>
                <a:spcPct val="80000"/>
              </a:lnSpc>
              <a:spcBef>
                <a:spcPts val="1200"/>
              </a:spcBef>
              <a:buFont typeface="Arial" pitchFamily="34" charset="0"/>
              <a:buNone/>
            </a:pPr>
            <a:r>
              <a:rPr lang="en-US" sz="2800" b="1" dirty="0" smtClean="0">
                <a:solidFill>
                  <a:srgbClr val="FFFF66"/>
                </a:solidFill>
                <a:effectLst>
                  <a:glow rad="76200">
                    <a:schemeClr val="tx2">
                      <a:alpha val="40000"/>
                    </a:schemeClr>
                  </a:glow>
                  <a:outerShdw blurRad="38100" dist="38100" dir="2700000" algn="tl">
                    <a:srgbClr val="000000"/>
                  </a:outerShdw>
                </a:effectLst>
              </a:rPr>
              <a:t>Apostle</a:t>
            </a:r>
          </a:p>
          <a:p>
            <a:pPr marL="0" indent="0">
              <a:lnSpc>
                <a:spcPct val="80000"/>
              </a:lnSpc>
              <a:spcBef>
                <a:spcPts val="0"/>
              </a:spcBef>
              <a:buFont typeface="Arial" pitchFamily="34" charset="0"/>
              <a:buNone/>
            </a:pPr>
            <a:r>
              <a:rPr lang="en-US" sz="2800" b="1" dirty="0" smtClean="0">
                <a:solidFill>
                  <a:schemeClr val="bg1"/>
                </a:solidFill>
                <a:effectLst>
                  <a:glow rad="76200">
                    <a:schemeClr val="tx2">
                      <a:alpha val="40000"/>
                    </a:schemeClr>
                  </a:glow>
                  <a:outerShdw blurRad="38100" dist="38100" dir="2700000" algn="tl">
                    <a:srgbClr val="000000"/>
                  </a:outerShdw>
                </a:effectLst>
              </a:rPr>
              <a:t>(they govern) </a:t>
            </a:r>
          </a:p>
          <a:p>
            <a:pPr marL="0" indent="0">
              <a:lnSpc>
                <a:spcPct val="80000"/>
              </a:lnSpc>
              <a:spcBef>
                <a:spcPts val="600"/>
              </a:spcBef>
              <a:buFont typeface="Arial" pitchFamily="34" charset="0"/>
              <a:buNone/>
            </a:pPr>
            <a:r>
              <a:rPr lang="en-US" sz="2800" b="1" dirty="0" smtClean="0">
                <a:solidFill>
                  <a:srgbClr val="FFFF66"/>
                </a:solidFill>
                <a:effectLst>
                  <a:glow rad="76200">
                    <a:schemeClr val="tx2">
                      <a:alpha val="40000"/>
                    </a:schemeClr>
                  </a:glow>
                  <a:outerShdw blurRad="38100" dist="38100" dir="2700000" algn="tl">
                    <a:srgbClr val="000000"/>
                  </a:outerShdw>
                </a:effectLst>
              </a:rPr>
              <a:t>Prophet</a:t>
            </a:r>
          </a:p>
          <a:p>
            <a:pPr marL="0" indent="0">
              <a:lnSpc>
                <a:spcPct val="80000"/>
              </a:lnSpc>
              <a:spcBef>
                <a:spcPts val="0"/>
              </a:spcBef>
              <a:buFont typeface="Arial" pitchFamily="34" charset="0"/>
              <a:buNone/>
            </a:pPr>
            <a:r>
              <a:rPr lang="en-US" sz="2800" b="1" dirty="0" smtClean="0">
                <a:solidFill>
                  <a:schemeClr val="bg1"/>
                </a:solidFill>
                <a:effectLst>
                  <a:glow rad="76200">
                    <a:schemeClr val="tx2">
                      <a:alpha val="40000"/>
                    </a:schemeClr>
                  </a:glow>
                  <a:outerShdw blurRad="38100" dist="38100" dir="2700000" algn="tl">
                    <a:srgbClr val="000000"/>
                  </a:outerShdw>
                </a:effectLst>
              </a:rPr>
              <a:t>(they guide)</a:t>
            </a:r>
          </a:p>
          <a:p>
            <a:pPr marL="0" indent="0">
              <a:lnSpc>
                <a:spcPct val="80000"/>
              </a:lnSpc>
              <a:spcBef>
                <a:spcPts val="600"/>
              </a:spcBef>
              <a:buFont typeface="Arial" pitchFamily="34" charset="0"/>
              <a:buNone/>
            </a:pPr>
            <a:r>
              <a:rPr lang="en-US" sz="2800" b="1" dirty="0" smtClean="0">
                <a:solidFill>
                  <a:srgbClr val="FFFF66"/>
                </a:solidFill>
                <a:effectLst>
                  <a:glow rad="76200">
                    <a:schemeClr val="tx2">
                      <a:alpha val="40000"/>
                    </a:schemeClr>
                  </a:glow>
                  <a:outerShdw blurRad="38100" dist="38100" dir="2700000" algn="tl">
                    <a:srgbClr val="000000"/>
                  </a:outerShdw>
                </a:effectLst>
              </a:rPr>
              <a:t>Evangelist</a:t>
            </a:r>
          </a:p>
          <a:p>
            <a:pPr marL="0" indent="0">
              <a:lnSpc>
                <a:spcPct val="80000"/>
              </a:lnSpc>
              <a:spcBef>
                <a:spcPts val="0"/>
              </a:spcBef>
              <a:buFont typeface="Arial" pitchFamily="34" charset="0"/>
              <a:buNone/>
            </a:pPr>
            <a:r>
              <a:rPr lang="en-US" sz="2800" b="1" dirty="0" smtClean="0">
                <a:solidFill>
                  <a:schemeClr val="bg1"/>
                </a:solidFill>
                <a:effectLst>
                  <a:glow rad="76200">
                    <a:schemeClr val="tx2">
                      <a:alpha val="40000"/>
                    </a:schemeClr>
                  </a:glow>
                  <a:outerShdw blurRad="38100" dist="38100" dir="2700000" algn="tl">
                    <a:srgbClr val="000000"/>
                  </a:outerShdw>
                </a:effectLst>
              </a:rPr>
              <a:t>(they gather)</a:t>
            </a:r>
          </a:p>
          <a:p>
            <a:pPr marL="0" indent="0">
              <a:lnSpc>
                <a:spcPct val="80000"/>
              </a:lnSpc>
              <a:spcBef>
                <a:spcPts val="600"/>
              </a:spcBef>
              <a:buFont typeface="Arial" pitchFamily="34" charset="0"/>
              <a:buNone/>
            </a:pPr>
            <a:r>
              <a:rPr lang="en-US" sz="2800" b="1" dirty="0" smtClean="0">
                <a:solidFill>
                  <a:srgbClr val="FFFF66"/>
                </a:solidFill>
                <a:effectLst>
                  <a:glow rad="76200">
                    <a:schemeClr val="tx2">
                      <a:alpha val="40000"/>
                    </a:schemeClr>
                  </a:glow>
                  <a:outerShdw blurRad="38100" dist="38100" dir="2700000" algn="tl">
                    <a:srgbClr val="000000"/>
                  </a:outerShdw>
                </a:effectLst>
              </a:rPr>
              <a:t>Pastor</a:t>
            </a:r>
          </a:p>
          <a:p>
            <a:pPr marL="0" indent="0">
              <a:lnSpc>
                <a:spcPct val="80000"/>
              </a:lnSpc>
              <a:spcBef>
                <a:spcPts val="0"/>
              </a:spcBef>
              <a:buFont typeface="Arial" pitchFamily="34" charset="0"/>
              <a:buNone/>
            </a:pPr>
            <a:r>
              <a:rPr lang="en-US" sz="2800" b="1" dirty="0" smtClean="0">
                <a:solidFill>
                  <a:schemeClr val="bg1"/>
                </a:solidFill>
                <a:effectLst>
                  <a:glow rad="76200">
                    <a:schemeClr val="tx2">
                      <a:alpha val="40000"/>
                    </a:schemeClr>
                  </a:glow>
                  <a:outerShdw blurRad="38100" dist="38100" dir="2700000" algn="tl">
                    <a:srgbClr val="000000"/>
                  </a:outerShdw>
                </a:effectLst>
              </a:rPr>
              <a:t>(they guard)</a:t>
            </a:r>
          </a:p>
          <a:p>
            <a:pPr marL="0" indent="0">
              <a:lnSpc>
                <a:spcPct val="80000"/>
              </a:lnSpc>
              <a:spcBef>
                <a:spcPts val="600"/>
              </a:spcBef>
              <a:buFont typeface="Arial" pitchFamily="34" charset="0"/>
              <a:buNone/>
            </a:pPr>
            <a:r>
              <a:rPr lang="en-US" sz="2800" b="1" dirty="0" smtClean="0">
                <a:solidFill>
                  <a:srgbClr val="FFFF66"/>
                </a:solidFill>
                <a:effectLst>
                  <a:glow rad="76200">
                    <a:schemeClr val="tx2">
                      <a:alpha val="40000"/>
                    </a:schemeClr>
                  </a:glow>
                  <a:outerShdw blurRad="38100" dist="38100" dir="2700000" algn="tl">
                    <a:srgbClr val="000000"/>
                  </a:outerShdw>
                </a:effectLst>
              </a:rPr>
              <a:t>Teacher</a:t>
            </a:r>
          </a:p>
          <a:p>
            <a:pPr marL="0" indent="0">
              <a:lnSpc>
                <a:spcPct val="80000"/>
              </a:lnSpc>
              <a:spcBef>
                <a:spcPts val="0"/>
              </a:spcBef>
              <a:buFont typeface="Arial" pitchFamily="34" charset="0"/>
              <a:buNone/>
            </a:pPr>
            <a:r>
              <a:rPr lang="en-US" sz="2800" b="1" dirty="0" smtClean="0">
                <a:solidFill>
                  <a:schemeClr val="bg1"/>
                </a:solidFill>
                <a:effectLst>
                  <a:glow rad="76200">
                    <a:schemeClr val="tx2">
                      <a:alpha val="40000"/>
                    </a:schemeClr>
                  </a:glow>
                  <a:outerShdw blurRad="38100" dist="38100" dir="2700000" algn="tl">
                    <a:srgbClr val="000000"/>
                  </a:outerShdw>
                </a:effectLst>
              </a:rPr>
              <a:t>(they ground)</a:t>
            </a:r>
          </a:p>
          <a:p>
            <a:pPr marL="0" indent="0">
              <a:lnSpc>
                <a:spcPct val="90000"/>
              </a:lnSpc>
              <a:spcBef>
                <a:spcPts val="0"/>
              </a:spcBef>
              <a:buFont typeface="Arial" pitchFamily="34" charset="0"/>
              <a:buNone/>
            </a:pPr>
            <a:endParaRPr lang="en-US" sz="2600" b="1" dirty="0" smtClean="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Font typeface="Arial" pitchFamily="34" charset="0"/>
              <a:buNone/>
            </a:pPr>
            <a:endParaRPr lang="en-US" sz="3500" b="1" dirty="0" smtClean="0">
              <a:solidFill>
                <a:schemeClr val="bg1"/>
              </a:solidFill>
              <a:effectLst>
                <a:glow rad="76200">
                  <a:schemeClr val="tx2">
                    <a:alpha val="40000"/>
                  </a:schemeClr>
                </a:glow>
                <a:outerShdw blurRad="38100" dist="38100" dir="2700000" algn="tl">
                  <a:srgbClr val="000000"/>
                </a:outerShdw>
              </a:effectLst>
            </a:endParaRPr>
          </a:p>
        </p:txBody>
      </p:sp>
      <p:cxnSp>
        <p:nvCxnSpPr>
          <p:cNvPr id="8" name="Straight Connector 7"/>
          <p:cNvCxnSpPr/>
          <p:nvPr/>
        </p:nvCxnSpPr>
        <p:spPr>
          <a:xfrm>
            <a:off x="3048000" y="-12700"/>
            <a:ext cx="0" cy="68865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26988"/>
            <a:ext cx="0" cy="68865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01171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7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14600"/>
            <a:ext cx="7772400" cy="1470025"/>
          </a:xfrm>
        </p:spPr>
        <p:txBody>
          <a:bodyPr>
            <a:normAutofit/>
          </a:bodyPr>
          <a:lstStyle/>
          <a:p>
            <a:r>
              <a:rPr lang="en-US" sz="6500" b="1" dirty="0" smtClean="0">
                <a:solidFill>
                  <a:schemeClr val="bg1"/>
                </a:solidFill>
                <a:effectLst>
                  <a:glow rad="76200">
                    <a:schemeClr val="tx2">
                      <a:alpha val="40000"/>
                    </a:schemeClr>
                  </a:glow>
                  <a:outerShdw blurRad="38100" dist="38100" dir="2700000" algn="tl">
                    <a:srgbClr val="000000"/>
                  </a:outerShdw>
                </a:effectLst>
              </a:rPr>
              <a:t>The Gift of Prophecy</a:t>
            </a:r>
            <a:endParaRPr lang="en-US" sz="6500" b="1" dirty="0">
              <a:solidFill>
                <a:schemeClr val="bg1"/>
              </a:solidFill>
              <a:effectLst>
                <a:glow rad="76200">
                  <a:schemeClr val="tx2">
                    <a:alpha val="40000"/>
                  </a:schemeClr>
                </a:glow>
                <a:outerShdw blurRad="38100" dist="38100" dir="2700000" algn="tl">
                  <a:srgbClr val="000000"/>
                </a:outerShdw>
              </a:effectLst>
            </a:endParaRPr>
          </a:p>
        </p:txBody>
      </p:sp>
      <p:sp>
        <p:nvSpPr>
          <p:cNvPr id="3" name="Subtitle 2"/>
          <p:cNvSpPr>
            <a:spLocks noGrp="1"/>
          </p:cNvSpPr>
          <p:nvPr>
            <p:ph type="subTitle" idx="1"/>
          </p:nvPr>
        </p:nvSpPr>
        <p:spPr/>
        <p:txBody>
          <a:bodyPr>
            <a:noAutofit/>
          </a:bodyPr>
          <a:lstStyle/>
          <a:p>
            <a:pPr>
              <a:spcBef>
                <a:spcPts val="0"/>
              </a:spcBef>
            </a:pPr>
            <a:r>
              <a:rPr lang="en-US" sz="5500" b="1" dirty="0" smtClean="0">
                <a:solidFill>
                  <a:schemeClr val="bg1"/>
                </a:solidFill>
                <a:effectLst>
                  <a:glow rad="76200">
                    <a:schemeClr val="tx2">
                      <a:alpha val="40000"/>
                    </a:schemeClr>
                  </a:glow>
                  <a:outerShdw blurRad="38100" dist="38100" dir="2700000" algn="tl">
                    <a:schemeClr val="tx1"/>
                  </a:outerShdw>
                </a:effectLst>
              </a:rPr>
              <a:t>Frequently Asked Questions</a:t>
            </a:r>
            <a:endParaRPr lang="en-US" sz="5500" b="1" u="sng" dirty="0">
              <a:solidFill>
                <a:schemeClr val="bg1"/>
              </a:solidFill>
              <a:effectLst>
                <a:glow rad="76200">
                  <a:schemeClr val="tx2">
                    <a:alpha val="40000"/>
                  </a:schemeClr>
                </a:glow>
                <a:outerShdw blurRad="38100" dist="38100" dir="2700000" algn="tl">
                  <a:schemeClr val="tx1"/>
                </a:outerShdw>
              </a:effectLst>
            </a:endParaRPr>
          </a:p>
        </p:txBody>
      </p:sp>
    </p:spTree>
    <p:extLst>
      <p:ext uri="{BB962C8B-B14F-4D97-AF65-F5344CB8AC3E}">
        <p14:creationId xmlns:p14="http://schemas.microsoft.com/office/powerpoint/2010/main" val="27280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a:xfrm>
            <a:off x="457200" y="1295400"/>
            <a:ext cx="8229600" cy="5257800"/>
          </a:xfrm>
        </p:spPr>
        <p:txBody>
          <a:bodyPr>
            <a:noAutofit/>
          </a:bodyPr>
          <a:lstStyle/>
          <a:p>
            <a:pPr marL="0" indent="0">
              <a:lnSpc>
                <a:spcPct val="80000"/>
              </a:lnSpc>
              <a:buNone/>
            </a:pPr>
            <a:r>
              <a:rPr lang="en-US" sz="4000" b="1" dirty="0" smtClean="0">
                <a:solidFill>
                  <a:schemeClr val="bg1"/>
                </a:solidFill>
                <a:effectLst>
                  <a:glow rad="76200">
                    <a:schemeClr val="tx2">
                      <a:alpha val="40000"/>
                    </a:schemeClr>
                  </a:glow>
                  <a:outerShdw blurRad="38100" dist="38100" dir="2700000" algn="tl">
                    <a:srgbClr val="000000"/>
                  </a:outerShdw>
                </a:effectLst>
              </a:rPr>
              <a:t>Turn to </a:t>
            </a:r>
            <a:r>
              <a:rPr lang="en-US" sz="4000" b="1" u="sng" dirty="0" smtClean="0">
                <a:solidFill>
                  <a:schemeClr val="bg1"/>
                </a:solidFill>
                <a:effectLst>
                  <a:glow rad="76200">
                    <a:schemeClr val="tx2">
                      <a:alpha val="40000"/>
                    </a:schemeClr>
                  </a:glow>
                  <a:outerShdw blurRad="38100" dist="38100" dir="2700000" algn="tl">
                    <a:srgbClr val="000000"/>
                  </a:outerShdw>
                </a:effectLst>
              </a:rPr>
              <a:t>Numbers 11:24-29</a:t>
            </a:r>
            <a:endParaRPr lang="en-US" sz="4000" b="1" dirty="0" smtClean="0">
              <a:solidFill>
                <a:schemeClr val="bg1"/>
              </a:solidFill>
              <a:effectLst>
                <a:glow rad="76200">
                  <a:schemeClr val="tx2">
                    <a:alpha val="40000"/>
                  </a:schemeClr>
                </a:glow>
                <a:outerShdw blurRad="38100" dist="38100" dir="2700000" algn="tl">
                  <a:srgbClr val="000000"/>
                </a:outerShdw>
              </a:effectLst>
            </a:endParaRPr>
          </a:p>
          <a:p>
            <a:pPr>
              <a:lnSpc>
                <a:spcPct val="80000"/>
              </a:lnSpc>
              <a:spcBef>
                <a:spcPts val="1200"/>
              </a:spcBef>
            </a:pPr>
            <a:r>
              <a:rPr lang="en-US" sz="4000" b="1" dirty="0" smtClean="0">
                <a:solidFill>
                  <a:schemeClr val="bg1"/>
                </a:solidFill>
                <a:effectLst>
                  <a:glow rad="76200">
                    <a:schemeClr val="tx2">
                      <a:alpha val="40000"/>
                    </a:schemeClr>
                  </a:glow>
                  <a:outerShdw blurRad="38100" dist="38100" dir="2700000" algn="tl">
                    <a:srgbClr val="000000"/>
                  </a:outerShdw>
                </a:effectLst>
              </a:rPr>
              <a:t>Prophecy is not exclusive</a:t>
            </a:r>
          </a:p>
          <a:p>
            <a:pPr>
              <a:lnSpc>
                <a:spcPct val="80000"/>
              </a:lnSpc>
              <a:spcBef>
                <a:spcPts val="1200"/>
              </a:spcBef>
            </a:pPr>
            <a:r>
              <a:rPr lang="en-US" sz="4000" b="1" dirty="0" smtClean="0">
                <a:solidFill>
                  <a:schemeClr val="bg1"/>
                </a:solidFill>
                <a:effectLst>
                  <a:glow rad="76200">
                    <a:schemeClr val="tx2">
                      <a:alpha val="40000"/>
                    </a:schemeClr>
                  </a:glow>
                  <a:outerShdw blurRad="38100" dist="38100" dir="2700000" algn="tl">
                    <a:srgbClr val="000000"/>
                  </a:outerShdw>
                </a:effectLst>
              </a:rPr>
              <a:t>The gift of prophecy is </a:t>
            </a:r>
            <a:r>
              <a:rPr lang="en-US" sz="4000" b="1" dirty="0" smtClean="0">
                <a:solidFill>
                  <a:srgbClr val="FFFF66"/>
                </a:solidFill>
                <a:effectLst>
                  <a:glow rad="76200">
                    <a:schemeClr val="tx2">
                      <a:alpha val="40000"/>
                    </a:schemeClr>
                  </a:glow>
                  <a:outerShdw blurRad="38100" dist="38100" dir="2700000" algn="tl">
                    <a:srgbClr val="000000"/>
                  </a:outerShdw>
                </a:effectLst>
              </a:rPr>
              <a:t>imparted</a:t>
            </a:r>
            <a:r>
              <a:rPr lang="en-US" sz="4000" b="1" dirty="0" smtClean="0">
                <a:solidFill>
                  <a:schemeClr val="bg1"/>
                </a:solidFill>
                <a:effectLst>
                  <a:glow rad="76200">
                    <a:schemeClr val="tx2">
                      <a:alpha val="40000"/>
                    </a:schemeClr>
                  </a:glow>
                  <a:outerShdw blurRad="38100" dist="38100" dir="2700000" algn="tl">
                    <a:srgbClr val="000000"/>
                  </a:outerShdw>
                </a:effectLst>
              </a:rPr>
              <a:t> </a:t>
            </a:r>
          </a:p>
          <a:p>
            <a:pPr lvl="1">
              <a:lnSpc>
                <a:spcPct val="80000"/>
              </a:lnSpc>
              <a:spcBef>
                <a:spcPts val="600"/>
              </a:spcBef>
            </a:pPr>
            <a:r>
              <a:rPr lang="en-US" sz="4000" b="1" dirty="0">
                <a:solidFill>
                  <a:schemeClr val="bg1"/>
                </a:solidFill>
                <a:effectLst>
                  <a:glow rad="76200">
                    <a:schemeClr val="tx2">
                      <a:alpha val="40000"/>
                    </a:schemeClr>
                  </a:glow>
                  <a:outerShdw blurRad="38100" dist="38100" dir="2700000" algn="tl">
                    <a:srgbClr val="000000"/>
                  </a:outerShdw>
                </a:effectLst>
              </a:rPr>
              <a:t> </a:t>
            </a:r>
            <a:r>
              <a:rPr lang="en-US" sz="4000" b="1" dirty="0" smtClean="0">
                <a:solidFill>
                  <a:schemeClr val="bg1"/>
                </a:solidFill>
                <a:effectLst>
                  <a:glow rad="76200">
                    <a:schemeClr val="tx2">
                      <a:alpha val="40000"/>
                    </a:schemeClr>
                  </a:glow>
                  <a:outerShdw blurRad="38100" dist="38100" dir="2700000" algn="tl">
                    <a:srgbClr val="000000"/>
                  </a:outerShdw>
                </a:effectLst>
              </a:rPr>
              <a:t>“I </a:t>
            </a:r>
            <a:r>
              <a:rPr lang="en-US" sz="4000" b="1" dirty="0">
                <a:solidFill>
                  <a:schemeClr val="bg1"/>
                </a:solidFill>
                <a:effectLst>
                  <a:glow rad="76200">
                    <a:schemeClr val="tx2">
                      <a:alpha val="40000"/>
                    </a:schemeClr>
                  </a:glow>
                  <a:outerShdw blurRad="38100" dist="38100" dir="2700000" algn="tl">
                    <a:srgbClr val="000000"/>
                  </a:outerShdw>
                </a:effectLst>
              </a:rPr>
              <a:t>long to see you so that I may impart to you some spiritual gift to make you </a:t>
            </a:r>
            <a:r>
              <a:rPr lang="en-US" sz="4000" b="1" dirty="0" smtClean="0">
                <a:solidFill>
                  <a:schemeClr val="bg1"/>
                </a:solidFill>
                <a:effectLst>
                  <a:glow rad="76200">
                    <a:schemeClr val="tx2">
                      <a:alpha val="40000"/>
                    </a:schemeClr>
                  </a:glow>
                  <a:outerShdw blurRad="38100" dist="38100" dir="2700000" algn="tl">
                    <a:srgbClr val="000000"/>
                  </a:outerShdw>
                </a:effectLst>
              </a:rPr>
              <a:t>strong” (Rom 1:11</a:t>
            </a:r>
            <a:r>
              <a:rPr lang="en-US" sz="4000" b="1" dirty="0" smtClean="0">
                <a:solidFill>
                  <a:schemeClr val="bg1"/>
                </a:solidFill>
                <a:effectLst>
                  <a:glow rad="76200">
                    <a:schemeClr val="tx2">
                      <a:alpha val="40000"/>
                    </a:schemeClr>
                  </a:glow>
                  <a:outerShdw blurRad="38100" dist="38100" dir="2700000" algn="tl">
                    <a:srgbClr val="000000"/>
                  </a:outerShdw>
                </a:effectLst>
              </a:rPr>
              <a:t>)</a:t>
            </a:r>
          </a:p>
          <a:p>
            <a:pPr lvl="1">
              <a:lnSpc>
                <a:spcPct val="80000"/>
              </a:lnSpc>
              <a:spcBef>
                <a:spcPts val="600"/>
              </a:spcBef>
            </a:pPr>
            <a:r>
              <a:rPr lang="en-US" sz="4000" b="1" dirty="0" smtClean="0">
                <a:solidFill>
                  <a:schemeClr val="bg1"/>
                </a:solidFill>
                <a:effectLst>
                  <a:glow rad="76200">
                    <a:schemeClr val="tx2">
                      <a:alpha val="40000"/>
                    </a:schemeClr>
                  </a:glow>
                  <a:outerShdw blurRad="38100" dist="38100" dir="2700000" algn="tl">
                    <a:srgbClr val="000000"/>
                  </a:outerShdw>
                </a:effectLst>
              </a:rPr>
              <a:t> “This </a:t>
            </a:r>
            <a:r>
              <a:rPr lang="en-US" sz="4000" b="1" dirty="0">
                <a:solidFill>
                  <a:schemeClr val="bg1"/>
                </a:solidFill>
                <a:effectLst>
                  <a:glow rad="76200">
                    <a:schemeClr val="tx2">
                      <a:alpha val="40000"/>
                    </a:schemeClr>
                  </a:glow>
                  <a:outerShdw blurRad="38100" dist="38100" dir="2700000" algn="tl">
                    <a:srgbClr val="000000"/>
                  </a:outerShdw>
                </a:effectLst>
              </a:rPr>
              <a:t>is why I remind you to fan into flames the spiritual gift God gave you when I laid my hands on </a:t>
            </a:r>
            <a:r>
              <a:rPr lang="en-US" sz="4000" b="1" dirty="0" smtClean="0">
                <a:solidFill>
                  <a:schemeClr val="bg1"/>
                </a:solidFill>
                <a:effectLst>
                  <a:glow rad="76200">
                    <a:schemeClr val="tx2">
                      <a:alpha val="40000"/>
                    </a:schemeClr>
                  </a:glow>
                  <a:outerShdw blurRad="38100" dist="38100" dir="2700000" algn="tl">
                    <a:srgbClr val="000000"/>
                  </a:outerShdw>
                </a:effectLst>
              </a:rPr>
              <a:t>you” (2 Tim 1:6)</a:t>
            </a:r>
            <a:endParaRPr lang="en-US" sz="4000" b="1" dirty="0" smtClean="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14359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a:xfrm>
            <a:off x="457200" y="1371600"/>
            <a:ext cx="8229600" cy="5181600"/>
          </a:xfrm>
        </p:spPr>
        <p:txBody>
          <a:bodyPr>
            <a:noAutofit/>
          </a:bodyPr>
          <a:lstStyle/>
          <a:p>
            <a:pPr>
              <a:lnSpc>
                <a:spcPct val="80000"/>
              </a:lnSpc>
            </a:pPr>
            <a:r>
              <a:rPr lang="en-US" sz="4000" b="1" dirty="0">
                <a:solidFill>
                  <a:schemeClr val="bg1"/>
                </a:solidFill>
                <a:effectLst>
                  <a:glow rad="76200">
                    <a:schemeClr val="tx2">
                      <a:alpha val="40000"/>
                    </a:schemeClr>
                  </a:glow>
                  <a:outerShdw blurRad="38100" dist="38100" dir="2700000" algn="tl">
                    <a:srgbClr val="000000"/>
                  </a:outerShdw>
                </a:effectLst>
              </a:rPr>
              <a:t>Eagerly desire spiritual gifts, especially the gift of </a:t>
            </a:r>
            <a:r>
              <a:rPr lang="en-US" sz="4000" b="1" dirty="0" smtClean="0">
                <a:solidFill>
                  <a:schemeClr val="bg1"/>
                </a:solidFill>
                <a:effectLst>
                  <a:glow rad="76200">
                    <a:schemeClr val="tx2">
                      <a:alpha val="40000"/>
                    </a:schemeClr>
                  </a:glow>
                  <a:outerShdw blurRad="38100" dist="38100" dir="2700000" algn="tl">
                    <a:srgbClr val="000000"/>
                  </a:outerShdw>
                </a:effectLst>
              </a:rPr>
              <a:t>prophecy</a:t>
            </a:r>
            <a:endParaRPr lang="en-US" sz="4000" b="1" u="sng" dirty="0" smtClean="0">
              <a:solidFill>
                <a:schemeClr val="bg1"/>
              </a:solidFill>
              <a:effectLst>
                <a:glow rad="76200">
                  <a:schemeClr val="tx2">
                    <a:alpha val="40000"/>
                  </a:schemeClr>
                </a:glow>
                <a:outerShdw blurRad="38100" dist="38100" dir="2700000" algn="tl">
                  <a:srgbClr val="000000"/>
                </a:outerShdw>
              </a:effectLst>
            </a:endParaRPr>
          </a:p>
          <a:p>
            <a:pPr marL="0" indent="0">
              <a:lnSpc>
                <a:spcPct val="80000"/>
              </a:lnSpc>
              <a:spcBef>
                <a:spcPts val="2400"/>
              </a:spcBef>
              <a:buNone/>
            </a:pPr>
            <a:r>
              <a:rPr lang="en-US" sz="3600" b="1" u="sng" dirty="0" smtClean="0">
                <a:solidFill>
                  <a:schemeClr val="bg1"/>
                </a:solidFill>
                <a:effectLst>
                  <a:glow rad="76200">
                    <a:schemeClr val="tx2">
                      <a:alpha val="40000"/>
                    </a:schemeClr>
                  </a:glow>
                  <a:outerShdw blurRad="38100" dist="38100" dir="2700000" algn="tl">
                    <a:srgbClr val="000000"/>
                  </a:outerShdw>
                </a:effectLst>
              </a:rPr>
              <a:t>1 </a:t>
            </a:r>
            <a:r>
              <a:rPr lang="en-US" sz="3600" b="1" u="sng" dirty="0" smtClean="0">
                <a:solidFill>
                  <a:schemeClr val="bg1"/>
                </a:solidFill>
                <a:effectLst>
                  <a:glow rad="76200">
                    <a:schemeClr val="tx2">
                      <a:alpha val="40000"/>
                    </a:schemeClr>
                  </a:glow>
                  <a:outerShdw blurRad="38100" dist="38100" dir="2700000" algn="tl">
                    <a:srgbClr val="000000"/>
                  </a:outerShdw>
                </a:effectLst>
              </a:rPr>
              <a:t>Corinthians 14:24-25</a:t>
            </a:r>
          </a:p>
          <a:p>
            <a:pPr marL="0" indent="0">
              <a:lnSpc>
                <a:spcPct val="80000"/>
              </a:lnSpc>
              <a:spcBef>
                <a:spcPts val="600"/>
              </a:spcBef>
              <a:buNone/>
            </a:pPr>
            <a:r>
              <a:rPr lang="en-US" sz="3600" b="1" dirty="0" smtClean="0">
                <a:solidFill>
                  <a:schemeClr val="bg1"/>
                </a:solidFill>
                <a:effectLst>
                  <a:glow rad="76200">
                    <a:schemeClr val="tx2">
                      <a:alpha val="40000"/>
                    </a:schemeClr>
                  </a:glow>
                  <a:outerShdw blurRad="38100" dist="38100" dir="2700000" algn="tl">
                    <a:srgbClr val="000000"/>
                  </a:outerShdw>
                </a:effectLst>
              </a:rPr>
              <a:t>If </a:t>
            </a:r>
            <a:r>
              <a:rPr lang="en-US" sz="3600" b="1" dirty="0">
                <a:solidFill>
                  <a:schemeClr val="bg1"/>
                </a:solidFill>
                <a:effectLst>
                  <a:glow rad="76200">
                    <a:schemeClr val="tx2">
                      <a:alpha val="40000"/>
                    </a:schemeClr>
                  </a:glow>
                  <a:outerShdw blurRad="38100" dist="38100" dir="2700000" algn="tl">
                    <a:srgbClr val="000000"/>
                  </a:outerShdw>
                </a:effectLst>
              </a:rPr>
              <a:t>an unbeliever or </a:t>
            </a:r>
            <a:r>
              <a:rPr lang="en-US" sz="3600" b="1" dirty="0" smtClean="0">
                <a:solidFill>
                  <a:schemeClr val="bg1"/>
                </a:solidFill>
                <a:effectLst>
                  <a:glow rad="76200">
                    <a:schemeClr val="tx2">
                      <a:alpha val="40000"/>
                    </a:schemeClr>
                  </a:glow>
                  <a:outerShdw blurRad="38100" dist="38100" dir="2700000" algn="tl">
                    <a:srgbClr val="000000"/>
                  </a:outerShdw>
                </a:effectLst>
              </a:rPr>
              <a:t>someone who does not understand comes </a:t>
            </a:r>
            <a:r>
              <a:rPr lang="en-US" sz="3600" b="1" dirty="0">
                <a:solidFill>
                  <a:schemeClr val="bg1"/>
                </a:solidFill>
                <a:effectLst>
                  <a:glow rad="76200">
                    <a:schemeClr val="tx2">
                      <a:alpha val="40000"/>
                    </a:schemeClr>
                  </a:glow>
                  <a:outerShdw blurRad="38100" dist="38100" dir="2700000" algn="tl">
                    <a:srgbClr val="000000"/>
                  </a:outerShdw>
                </a:effectLst>
              </a:rPr>
              <a:t>in while everyone is prophesying, they are convicted of sin and are brought under judgment by all, </a:t>
            </a:r>
            <a:r>
              <a:rPr lang="en-US" sz="3600" b="1" dirty="0" smtClean="0">
                <a:solidFill>
                  <a:schemeClr val="bg1"/>
                </a:solidFill>
                <a:effectLst>
                  <a:glow rad="76200">
                    <a:schemeClr val="tx2">
                      <a:alpha val="40000"/>
                    </a:schemeClr>
                  </a:glow>
                  <a:outerShdw blurRad="38100" dist="38100" dir="2700000" algn="tl">
                    <a:srgbClr val="000000"/>
                  </a:outerShdw>
                </a:effectLst>
              </a:rPr>
              <a:t>as </a:t>
            </a:r>
            <a:r>
              <a:rPr lang="en-US" sz="3600" b="1" dirty="0">
                <a:solidFill>
                  <a:schemeClr val="bg1"/>
                </a:solidFill>
                <a:effectLst>
                  <a:glow rad="76200">
                    <a:schemeClr val="tx2">
                      <a:alpha val="40000"/>
                    </a:schemeClr>
                  </a:glow>
                  <a:outerShdw blurRad="38100" dist="38100" dir="2700000" algn="tl">
                    <a:srgbClr val="000000"/>
                  </a:outerShdw>
                </a:effectLst>
              </a:rPr>
              <a:t>the secrets of their hearts are laid bare. So they will fall down and worship God, exclaiming, “God is really among you!”</a:t>
            </a:r>
          </a:p>
        </p:txBody>
      </p:sp>
    </p:spTree>
    <p:extLst>
      <p:ext uri="{BB962C8B-B14F-4D97-AF65-F5344CB8AC3E}">
        <p14:creationId xmlns:p14="http://schemas.microsoft.com/office/powerpoint/2010/main" val="42828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14600"/>
            <a:ext cx="7772400" cy="1470025"/>
          </a:xfrm>
        </p:spPr>
        <p:txBody>
          <a:bodyPr>
            <a:normAutofit/>
          </a:bodyPr>
          <a:lstStyle/>
          <a:p>
            <a:r>
              <a:rPr lang="en-US" sz="6500" b="1" dirty="0" smtClean="0">
                <a:solidFill>
                  <a:schemeClr val="bg1"/>
                </a:solidFill>
                <a:effectLst>
                  <a:glow rad="76200">
                    <a:schemeClr val="tx2">
                      <a:alpha val="40000"/>
                    </a:schemeClr>
                  </a:glow>
                  <a:outerShdw blurRad="38100" dist="38100" dir="2700000" algn="tl">
                    <a:srgbClr val="000000"/>
                  </a:outerShdw>
                </a:effectLst>
              </a:rPr>
              <a:t>The Gift of Prophecy</a:t>
            </a:r>
            <a:endParaRPr lang="en-US" sz="6500" b="1" dirty="0">
              <a:solidFill>
                <a:schemeClr val="bg1"/>
              </a:solidFill>
              <a:effectLst>
                <a:glow rad="76200">
                  <a:schemeClr val="tx2">
                    <a:alpha val="40000"/>
                  </a:schemeClr>
                </a:glow>
                <a:outerShdw blurRad="38100" dist="38100" dir="2700000" algn="tl">
                  <a:srgbClr val="000000"/>
                </a:outerShdw>
              </a:effectLst>
            </a:endParaRPr>
          </a:p>
        </p:txBody>
      </p:sp>
      <p:sp>
        <p:nvSpPr>
          <p:cNvPr id="3" name="Subtitle 2"/>
          <p:cNvSpPr>
            <a:spLocks noGrp="1"/>
          </p:cNvSpPr>
          <p:nvPr>
            <p:ph type="subTitle" idx="1"/>
          </p:nvPr>
        </p:nvSpPr>
        <p:spPr>
          <a:xfrm>
            <a:off x="1066800" y="3886200"/>
            <a:ext cx="7086600" cy="1752600"/>
          </a:xfrm>
        </p:spPr>
        <p:txBody>
          <a:bodyPr>
            <a:normAutofit/>
          </a:bodyPr>
          <a:lstStyle/>
          <a:p>
            <a:pPr>
              <a:lnSpc>
                <a:spcPct val="80000"/>
              </a:lnSpc>
              <a:spcBef>
                <a:spcPts val="0"/>
              </a:spcBef>
            </a:pPr>
            <a:r>
              <a:rPr lang="en-US" sz="4000" b="1" dirty="0" smtClean="0">
                <a:solidFill>
                  <a:schemeClr val="bg1"/>
                </a:solidFill>
                <a:effectLst>
                  <a:glow rad="76200">
                    <a:schemeClr val="tx2">
                      <a:alpha val="40000"/>
                    </a:schemeClr>
                  </a:glow>
                  <a:outerShdw blurRad="38100" dist="38100" dir="2700000" algn="tl">
                    <a:srgbClr val="000000"/>
                  </a:outerShdw>
                </a:effectLst>
              </a:rPr>
              <a:t>Revelation and Communication </a:t>
            </a:r>
          </a:p>
          <a:p>
            <a:pPr>
              <a:lnSpc>
                <a:spcPct val="80000"/>
              </a:lnSpc>
              <a:spcBef>
                <a:spcPts val="0"/>
              </a:spcBef>
            </a:pPr>
            <a:r>
              <a:rPr lang="en-US" sz="4000" b="1" dirty="0" smtClean="0">
                <a:solidFill>
                  <a:schemeClr val="bg1"/>
                </a:solidFill>
                <a:effectLst>
                  <a:glow rad="76200">
                    <a:schemeClr val="tx2">
                      <a:alpha val="40000"/>
                    </a:schemeClr>
                  </a:glow>
                  <a:outerShdw blurRad="38100" dist="38100" dir="2700000" algn="tl">
                    <a:srgbClr val="000000"/>
                  </a:outerShdw>
                </a:effectLst>
              </a:rPr>
              <a:t>Gifts of the Spirit</a:t>
            </a:r>
            <a:endParaRPr lang="en-US" sz="4000" b="1" dirty="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11437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14600"/>
            <a:ext cx="7772400" cy="1470025"/>
          </a:xfrm>
        </p:spPr>
        <p:txBody>
          <a:bodyPr>
            <a:normAutofit/>
          </a:bodyPr>
          <a:lstStyle/>
          <a:p>
            <a:r>
              <a:rPr lang="en-US" sz="6500" b="1" dirty="0" smtClean="0">
                <a:solidFill>
                  <a:schemeClr val="bg1"/>
                </a:solidFill>
                <a:effectLst>
                  <a:glow rad="76200">
                    <a:schemeClr val="tx2">
                      <a:alpha val="40000"/>
                    </a:schemeClr>
                  </a:glow>
                  <a:outerShdw blurRad="38100" dist="38100" dir="2700000" algn="tl">
                    <a:srgbClr val="000000"/>
                  </a:outerShdw>
                </a:effectLst>
              </a:rPr>
              <a:t>The Gift of Prophecy</a:t>
            </a:r>
            <a:endParaRPr lang="en-US" sz="6500" b="1" dirty="0">
              <a:solidFill>
                <a:schemeClr val="bg1"/>
              </a:solidFill>
              <a:effectLst>
                <a:glow rad="76200">
                  <a:schemeClr val="tx2">
                    <a:alpha val="40000"/>
                  </a:schemeClr>
                </a:glow>
                <a:outerShdw blurRad="38100" dist="38100" dir="2700000" algn="tl">
                  <a:srgbClr val="000000"/>
                </a:outerShdw>
              </a:effectLst>
            </a:endParaRPr>
          </a:p>
        </p:txBody>
      </p:sp>
      <p:sp>
        <p:nvSpPr>
          <p:cNvPr id="3" name="Subtitle 2"/>
          <p:cNvSpPr>
            <a:spLocks noGrp="1"/>
          </p:cNvSpPr>
          <p:nvPr>
            <p:ph type="subTitle" idx="1"/>
          </p:nvPr>
        </p:nvSpPr>
        <p:spPr>
          <a:xfrm>
            <a:off x="1066800" y="3886200"/>
            <a:ext cx="7086600" cy="1752600"/>
          </a:xfrm>
        </p:spPr>
        <p:txBody>
          <a:bodyPr>
            <a:noAutofit/>
          </a:bodyPr>
          <a:lstStyle/>
          <a:p>
            <a:pPr>
              <a:spcBef>
                <a:spcPts val="0"/>
              </a:spcBef>
            </a:pPr>
            <a:r>
              <a:rPr lang="en-US" sz="5000" b="1" dirty="0" smtClean="0">
                <a:solidFill>
                  <a:schemeClr val="bg1"/>
                </a:solidFill>
                <a:effectLst>
                  <a:glow rad="76200">
                    <a:schemeClr val="tx2">
                      <a:alpha val="40000"/>
                    </a:schemeClr>
                  </a:glow>
                  <a:outerShdw blurRad="38100" dist="38100" dir="2700000" algn="tl">
                    <a:schemeClr val="tx1"/>
                  </a:outerShdw>
                </a:effectLst>
              </a:rPr>
              <a:t>Who desires to prophesy?</a:t>
            </a:r>
          </a:p>
          <a:p>
            <a:pPr>
              <a:spcBef>
                <a:spcPts val="0"/>
              </a:spcBef>
            </a:pPr>
            <a:r>
              <a:rPr lang="en-US" sz="5000" b="1" u="sng" dirty="0" smtClean="0">
                <a:solidFill>
                  <a:schemeClr val="bg1"/>
                </a:solidFill>
                <a:effectLst>
                  <a:glow rad="76200">
                    <a:schemeClr val="tx2">
                      <a:alpha val="40000"/>
                    </a:schemeClr>
                  </a:glow>
                  <a:outerShdw blurRad="38100" dist="38100" dir="2700000" algn="tl">
                    <a:schemeClr val="tx1"/>
                  </a:outerShdw>
                </a:effectLst>
              </a:rPr>
              <a:t>1 Corinthians 14:1-5</a:t>
            </a:r>
            <a:endParaRPr lang="en-US" sz="5000" b="1" u="sng" dirty="0">
              <a:solidFill>
                <a:schemeClr val="bg1"/>
              </a:solidFill>
              <a:effectLst>
                <a:glow rad="76200">
                  <a:schemeClr val="tx2">
                    <a:alpha val="40000"/>
                  </a:schemeClr>
                </a:glow>
                <a:outerShdw blurRad="38100" dist="38100" dir="2700000" algn="tl">
                  <a:schemeClr val="tx1"/>
                </a:outerShdw>
              </a:effectLst>
            </a:endParaRPr>
          </a:p>
        </p:txBody>
      </p:sp>
    </p:spTree>
    <p:extLst>
      <p:ext uri="{BB962C8B-B14F-4D97-AF65-F5344CB8AC3E}">
        <p14:creationId xmlns:p14="http://schemas.microsoft.com/office/powerpoint/2010/main" val="42647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p:txBody>
          <a:bodyPr>
            <a:normAutofit/>
          </a:bodyPr>
          <a:lstStyle/>
          <a:p>
            <a:r>
              <a:rPr lang="en-US" sz="4000" b="1" dirty="0" smtClean="0">
                <a:solidFill>
                  <a:schemeClr val="bg1"/>
                </a:solidFill>
                <a:effectLst>
                  <a:glow rad="76200">
                    <a:schemeClr val="tx2">
                      <a:alpha val="40000"/>
                    </a:schemeClr>
                  </a:glow>
                  <a:outerShdw blurRad="38100" dist="38100" dir="2700000" algn="tl">
                    <a:srgbClr val="000000"/>
                  </a:outerShdw>
                </a:effectLst>
              </a:rPr>
              <a:t>speaks strengthening, encouragement, and comfort</a:t>
            </a:r>
          </a:p>
          <a:p>
            <a:r>
              <a:rPr lang="en-US" sz="4000" b="1" dirty="0" smtClean="0">
                <a:solidFill>
                  <a:schemeClr val="bg1"/>
                </a:solidFill>
                <a:effectLst>
                  <a:glow rad="76200">
                    <a:schemeClr val="tx2">
                      <a:alpha val="40000"/>
                    </a:schemeClr>
                  </a:glow>
                  <a:outerShdw blurRad="38100" dist="38100" dir="2700000" algn="tl">
                    <a:srgbClr val="000000"/>
                  </a:outerShdw>
                </a:effectLst>
              </a:rPr>
              <a:t>edifies the church</a:t>
            </a:r>
          </a:p>
          <a:p>
            <a:r>
              <a:rPr lang="en-US" sz="4000" b="1" dirty="0" smtClean="0">
                <a:solidFill>
                  <a:schemeClr val="bg1"/>
                </a:solidFill>
                <a:effectLst>
                  <a:glow rad="76200">
                    <a:schemeClr val="tx2">
                      <a:alpha val="40000"/>
                    </a:schemeClr>
                  </a:glow>
                  <a:outerShdw blurRad="38100" dist="38100" dir="2700000" algn="tl">
                    <a:srgbClr val="000000"/>
                  </a:outerShdw>
                </a:effectLst>
              </a:rPr>
              <a:t>to </a:t>
            </a:r>
            <a:r>
              <a:rPr lang="en-US" sz="4000" b="1" dirty="0">
                <a:solidFill>
                  <a:schemeClr val="bg1"/>
                </a:solidFill>
                <a:effectLst>
                  <a:glow rad="76200">
                    <a:schemeClr val="tx2">
                      <a:alpha val="40000"/>
                    </a:schemeClr>
                  </a:glow>
                  <a:outerShdw blurRad="38100" dist="38100" dir="2700000" algn="tl">
                    <a:srgbClr val="000000"/>
                  </a:outerShdw>
                </a:effectLst>
              </a:rPr>
              <a:t>speak for God and to speak </a:t>
            </a:r>
            <a:r>
              <a:rPr lang="en-US" sz="4000" b="1" dirty="0" smtClean="0">
                <a:solidFill>
                  <a:schemeClr val="bg1"/>
                </a:solidFill>
                <a:effectLst>
                  <a:glow rad="76200">
                    <a:schemeClr val="tx2">
                      <a:alpha val="40000"/>
                    </a:schemeClr>
                  </a:glow>
                  <a:outerShdw blurRad="38100" dist="38100" dir="2700000" algn="tl">
                    <a:srgbClr val="000000"/>
                  </a:outerShdw>
                </a:effectLst>
              </a:rPr>
              <a:t/>
            </a:r>
            <a:br>
              <a:rPr lang="en-US" sz="4000" b="1" dirty="0" smtClean="0">
                <a:solidFill>
                  <a:schemeClr val="bg1"/>
                </a:solidFill>
                <a:effectLst>
                  <a:glow rad="76200">
                    <a:schemeClr val="tx2">
                      <a:alpha val="40000"/>
                    </a:schemeClr>
                  </a:glow>
                  <a:outerShdw blurRad="38100" dist="38100" dir="2700000" algn="tl">
                    <a:srgbClr val="000000"/>
                  </a:outerShdw>
                </a:effectLst>
              </a:rPr>
            </a:br>
            <a:r>
              <a:rPr lang="en-US" sz="4000" b="1" dirty="0" smtClean="0">
                <a:solidFill>
                  <a:schemeClr val="bg1"/>
                </a:solidFill>
                <a:effectLst>
                  <a:glow rad="76200">
                    <a:schemeClr val="tx2">
                      <a:alpha val="40000"/>
                    </a:schemeClr>
                  </a:glow>
                  <a:outerShdw blurRad="38100" dist="38100" dir="2700000" algn="tl">
                    <a:srgbClr val="000000"/>
                  </a:outerShdw>
                </a:effectLst>
              </a:rPr>
              <a:t>God forth</a:t>
            </a:r>
          </a:p>
          <a:p>
            <a:r>
              <a:rPr lang="en-US" sz="4000" b="1" dirty="0" smtClean="0">
                <a:solidFill>
                  <a:schemeClr val="bg1"/>
                </a:solidFill>
                <a:effectLst>
                  <a:glow rad="76200">
                    <a:schemeClr val="tx2">
                      <a:alpha val="40000"/>
                    </a:schemeClr>
                  </a:glow>
                  <a:outerShdw blurRad="38100" dist="38100" dir="2700000" algn="tl">
                    <a:srgbClr val="000000"/>
                  </a:outerShdw>
                </a:effectLst>
              </a:rPr>
              <a:t>to foretell and </a:t>
            </a:r>
            <a:r>
              <a:rPr lang="en-US" sz="4000" b="1" dirty="0" err="1" smtClean="0">
                <a:solidFill>
                  <a:schemeClr val="bg1"/>
                </a:solidFill>
                <a:effectLst>
                  <a:glow rad="76200">
                    <a:schemeClr val="tx2">
                      <a:alpha val="40000"/>
                    </a:schemeClr>
                  </a:glow>
                  <a:outerShdw blurRad="38100" dist="38100" dir="2700000" algn="tl">
                    <a:srgbClr val="000000"/>
                  </a:outerShdw>
                </a:effectLst>
              </a:rPr>
              <a:t>forthtell</a:t>
            </a:r>
            <a:endParaRPr lang="en-US" sz="4000" b="1" dirty="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1121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p:txBody>
          <a:bodyPr>
            <a:normAutofit/>
          </a:bodyPr>
          <a:lstStyle/>
          <a:p>
            <a:r>
              <a:rPr lang="en-US" sz="4000" b="1" u="sng" dirty="0">
                <a:solidFill>
                  <a:schemeClr val="bg1"/>
                </a:solidFill>
                <a:effectLst>
                  <a:glow rad="76200">
                    <a:schemeClr val="tx2">
                      <a:alpha val="40000"/>
                    </a:schemeClr>
                  </a:glow>
                  <a:outerShdw blurRad="38100" dist="38100" dir="2700000" algn="tl">
                    <a:srgbClr val="000000"/>
                  </a:outerShdw>
                </a:effectLst>
              </a:rPr>
              <a:t>Joel </a:t>
            </a:r>
            <a:r>
              <a:rPr lang="en-US" sz="4000" b="1" u="sng" dirty="0" smtClean="0">
                <a:solidFill>
                  <a:schemeClr val="bg1"/>
                </a:solidFill>
                <a:effectLst>
                  <a:glow rad="76200">
                    <a:schemeClr val="tx2">
                      <a:alpha val="40000"/>
                    </a:schemeClr>
                  </a:glow>
                  <a:outerShdw blurRad="38100" dist="38100" dir="2700000" algn="tl">
                    <a:srgbClr val="000000"/>
                  </a:outerShdw>
                </a:effectLst>
              </a:rPr>
              <a:t>2:28</a:t>
            </a:r>
            <a:r>
              <a:rPr lang="en-US" sz="4000" b="1" dirty="0" smtClean="0">
                <a:solidFill>
                  <a:schemeClr val="bg1"/>
                </a:solidFill>
                <a:effectLst>
                  <a:glow rad="76200">
                    <a:schemeClr val="tx2">
                      <a:alpha val="40000"/>
                    </a:schemeClr>
                  </a:glow>
                  <a:outerShdw blurRad="38100" dist="38100" dir="2700000" algn="tl">
                    <a:srgbClr val="000000"/>
                  </a:outerShdw>
                </a:effectLst>
              </a:rPr>
              <a:t> “I </a:t>
            </a:r>
            <a:r>
              <a:rPr lang="en-US" sz="4000" b="1" dirty="0">
                <a:solidFill>
                  <a:schemeClr val="bg1"/>
                </a:solidFill>
                <a:effectLst>
                  <a:glow rad="76200">
                    <a:schemeClr val="tx2">
                      <a:alpha val="40000"/>
                    </a:schemeClr>
                  </a:glow>
                  <a:outerShdw blurRad="38100" dist="38100" dir="2700000" algn="tl">
                    <a:srgbClr val="000000"/>
                  </a:outerShdw>
                </a:effectLst>
              </a:rPr>
              <a:t>will pour out my Spirit on all </a:t>
            </a:r>
            <a:r>
              <a:rPr lang="en-US" sz="4000" b="1" dirty="0" smtClean="0">
                <a:solidFill>
                  <a:schemeClr val="bg1"/>
                </a:solidFill>
                <a:effectLst>
                  <a:glow rad="76200">
                    <a:schemeClr val="tx2">
                      <a:alpha val="40000"/>
                    </a:schemeClr>
                  </a:glow>
                  <a:outerShdw blurRad="38100" dist="38100" dir="2700000" algn="tl">
                    <a:srgbClr val="000000"/>
                  </a:outerShdw>
                </a:effectLst>
              </a:rPr>
              <a:t>people. Your </a:t>
            </a:r>
            <a:r>
              <a:rPr lang="en-US" sz="4000" b="1" dirty="0">
                <a:solidFill>
                  <a:schemeClr val="bg1"/>
                </a:solidFill>
                <a:effectLst>
                  <a:glow rad="76200">
                    <a:schemeClr val="tx2">
                      <a:alpha val="40000"/>
                    </a:schemeClr>
                  </a:glow>
                  <a:outerShdw blurRad="38100" dist="38100" dir="2700000" algn="tl">
                    <a:srgbClr val="000000"/>
                  </a:outerShdw>
                </a:effectLst>
              </a:rPr>
              <a:t>sons and daughters will </a:t>
            </a:r>
            <a:r>
              <a:rPr lang="en-US" sz="4000" b="1" dirty="0" smtClean="0">
                <a:solidFill>
                  <a:srgbClr val="FFFF66"/>
                </a:solidFill>
                <a:effectLst>
                  <a:glow rad="76200">
                    <a:schemeClr val="tx2">
                      <a:alpha val="40000"/>
                    </a:schemeClr>
                  </a:glow>
                  <a:outerShdw blurRad="38100" dist="38100" dir="2700000" algn="tl">
                    <a:srgbClr val="000000"/>
                  </a:outerShdw>
                </a:effectLst>
              </a:rPr>
              <a:t>prophesy</a:t>
            </a:r>
            <a:r>
              <a:rPr lang="en-US" sz="4000" b="1" dirty="0" smtClean="0">
                <a:solidFill>
                  <a:schemeClr val="bg1"/>
                </a:solidFill>
                <a:effectLst>
                  <a:glow rad="76200">
                    <a:schemeClr val="tx2">
                      <a:alpha val="40000"/>
                    </a:schemeClr>
                  </a:glow>
                  <a:outerShdw blurRad="38100" dist="38100" dir="2700000" algn="tl">
                    <a:srgbClr val="000000"/>
                  </a:outerShdw>
                </a:effectLst>
              </a:rPr>
              <a:t>, your </a:t>
            </a:r>
            <a:r>
              <a:rPr lang="en-US" sz="4000" b="1" dirty="0">
                <a:solidFill>
                  <a:schemeClr val="bg1"/>
                </a:solidFill>
                <a:effectLst>
                  <a:glow rad="76200">
                    <a:schemeClr val="tx2">
                      <a:alpha val="40000"/>
                    </a:schemeClr>
                  </a:glow>
                  <a:outerShdw blurRad="38100" dist="38100" dir="2700000" algn="tl">
                    <a:srgbClr val="000000"/>
                  </a:outerShdw>
                </a:effectLst>
              </a:rPr>
              <a:t>old men will dream </a:t>
            </a:r>
            <a:r>
              <a:rPr lang="en-US" sz="4000" b="1" dirty="0" smtClean="0">
                <a:solidFill>
                  <a:schemeClr val="bg1"/>
                </a:solidFill>
                <a:effectLst>
                  <a:glow rad="76200">
                    <a:schemeClr val="tx2">
                      <a:alpha val="40000"/>
                    </a:schemeClr>
                  </a:glow>
                  <a:outerShdw blurRad="38100" dist="38100" dir="2700000" algn="tl">
                    <a:srgbClr val="000000"/>
                  </a:outerShdw>
                </a:effectLst>
              </a:rPr>
              <a:t>dreams, your </a:t>
            </a:r>
            <a:r>
              <a:rPr lang="en-US" sz="4000" b="1" dirty="0">
                <a:solidFill>
                  <a:schemeClr val="bg1"/>
                </a:solidFill>
                <a:effectLst>
                  <a:glow rad="76200">
                    <a:schemeClr val="tx2">
                      <a:alpha val="40000"/>
                    </a:schemeClr>
                  </a:glow>
                  <a:outerShdw blurRad="38100" dist="38100" dir="2700000" algn="tl">
                    <a:srgbClr val="000000"/>
                  </a:outerShdw>
                </a:effectLst>
              </a:rPr>
              <a:t>young men will see visions</a:t>
            </a:r>
            <a:r>
              <a:rPr lang="en-US" sz="4000" b="1" dirty="0" smtClean="0">
                <a:solidFill>
                  <a:schemeClr val="bg1"/>
                </a:solidFill>
                <a:effectLst>
                  <a:glow rad="76200">
                    <a:schemeClr val="tx2">
                      <a:alpha val="40000"/>
                    </a:schemeClr>
                  </a:glow>
                  <a:outerShdw blurRad="38100" dist="38100" dir="2700000" algn="tl">
                    <a:srgbClr val="000000"/>
                  </a:outerShdw>
                </a:effectLst>
              </a:rPr>
              <a:t>.”</a:t>
            </a:r>
          </a:p>
          <a:p>
            <a:r>
              <a:rPr lang="en-US" sz="4000" b="1" i="1" dirty="0" smtClean="0">
                <a:solidFill>
                  <a:srgbClr val="FFFF66"/>
                </a:solidFill>
                <a:effectLst>
                  <a:glow rad="76200">
                    <a:schemeClr val="tx2">
                      <a:alpha val="40000"/>
                    </a:schemeClr>
                  </a:glow>
                  <a:outerShdw blurRad="38100" dist="38100" dir="2700000" algn="tl">
                    <a:srgbClr val="000000"/>
                  </a:outerShdw>
                </a:effectLst>
              </a:rPr>
              <a:t>Naba</a:t>
            </a:r>
            <a:r>
              <a:rPr lang="en-US" sz="4000" b="1" dirty="0">
                <a:solidFill>
                  <a:schemeClr val="bg1"/>
                </a:solidFill>
                <a:effectLst>
                  <a:glow rad="76200">
                    <a:schemeClr val="tx2">
                      <a:alpha val="40000"/>
                    </a:schemeClr>
                  </a:glow>
                  <a:outerShdw blurRad="38100" dist="38100" dir="2700000" algn="tl">
                    <a:srgbClr val="000000"/>
                  </a:outerShdw>
                </a:effectLst>
              </a:rPr>
              <a:t>- means to </a:t>
            </a:r>
            <a:r>
              <a:rPr lang="en-US" sz="4000" b="1" dirty="0" smtClean="0">
                <a:solidFill>
                  <a:schemeClr val="bg1"/>
                </a:solidFill>
                <a:effectLst>
                  <a:glow rad="76200">
                    <a:schemeClr val="tx2">
                      <a:alpha val="40000"/>
                    </a:schemeClr>
                  </a:glow>
                  <a:outerShdw blurRad="38100" dist="38100" dir="2700000" algn="tl">
                    <a:srgbClr val="000000"/>
                  </a:outerShdw>
                </a:effectLst>
              </a:rPr>
              <a:t>“bubble </a:t>
            </a:r>
            <a:r>
              <a:rPr lang="en-US" sz="4000" b="1" dirty="0">
                <a:solidFill>
                  <a:schemeClr val="bg1"/>
                </a:solidFill>
                <a:effectLst>
                  <a:glow rad="76200">
                    <a:schemeClr val="tx2">
                      <a:alpha val="40000"/>
                    </a:schemeClr>
                  </a:glow>
                  <a:outerShdw blurRad="38100" dist="38100" dir="2700000" algn="tl">
                    <a:srgbClr val="000000"/>
                  </a:outerShdw>
                </a:effectLst>
              </a:rPr>
              <a:t>up, to flow forth, or to cause to drop like </a:t>
            </a:r>
            <a:r>
              <a:rPr lang="en-US" sz="4000" b="1" dirty="0" smtClean="0">
                <a:solidFill>
                  <a:schemeClr val="bg1"/>
                </a:solidFill>
                <a:effectLst>
                  <a:glow rad="76200">
                    <a:schemeClr val="tx2">
                      <a:alpha val="40000"/>
                    </a:schemeClr>
                  </a:glow>
                  <a:outerShdw blurRad="38100" dist="38100" dir="2700000" algn="tl">
                    <a:srgbClr val="000000"/>
                  </a:outerShdw>
                </a:effectLst>
              </a:rPr>
              <a:t>rain”  </a:t>
            </a:r>
            <a:endParaRPr lang="en-US" sz="4000" b="1" i="1" dirty="0" smtClean="0">
              <a:solidFill>
                <a:srgbClr val="FFFF66"/>
              </a:solidFill>
              <a:effectLst>
                <a:glow rad="76200">
                  <a:schemeClr val="tx2">
                    <a:alpha val="40000"/>
                  </a:schemeClr>
                </a:glow>
                <a:outerShdw blurRad="38100" dist="38100" dir="2700000" algn="tl">
                  <a:srgbClr val="000000"/>
                </a:outerShdw>
              </a:effectLst>
            </a:endParaRPr>
          </a:p>
          <a:p>
            <a:endParaRPr lang="en-US" sz="4000" b="1" dirty="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321095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a:xfrm>
            <a:off x="457200" y="1295400"/>
            <a:ext cx="8229600" cy="5410200"/>
          </a:xfrm>
        </p:spPr>
        <p:txBody>
          <a:bodyPr>
            <a:normAutofit/>
          </a:bodyPr>
          <a:lstStyle/>
          <a:p>
            <a:pPr>
              <a:lnSpc>
                <a:spcPct val="90000"/>
              </a:lnSpc>
              <a:spcBef>
                <a:spcPts val="0"/>
              </a:spcBef>
            </a:pPr>
            <a:r>
              <a:rPr lang="en-US" sz="4000" b="1" dirty="0" smtClean="0">
                <a:solidFill>
                  <a:schemeClr val="bg1"/>
                </a:solidFill>
                <a:effectLst>
                  <a:glow rad="76200">
                    <a:schemeClr val="tx2">
                      <a:alpha val="40000"/>
                    </a:schemeClr>
                  </a:glow>
                  <a:outerShdw blurRad="38100" dist="38100" dir="2700000" algn="tl">
                    <a:srgbClr val="000000"/>
                  </a:outerShdw>
                </a:effectLst>
              </a:rPr>
              <a:t>a communication gift; works in concert with the revelation gifts:</a:t>
            </a:r>
          </a:p>
          <a:p>
            <a:pPr marL="0" indent="0">
              <a:lnSpc>
                <a:spcPct val="90000"/>
              </a:lnSpc>
              <a:spcBef>
                <a:spcPts val="1200"/>
              </a:spcBef>
              <a:buNone/>
            </a:pPr>
            <a:r>
              <a:rPr lang="en-US" sz="3800" b="1" dirty="0" smtClean="0">
                <a:solidFill>
                  <a:srgbClr val="FFFF66"/>
                </a:solidFill>
                <a:effectLst>
                  <a:glow rad="76200">
                    <a:schemeClr val="tx2">
                      <a:alpha val="40000"/>
                    </a:schemeClr>
                  </a:glow>
                  <a:outerShdw blurRad="38100" dist="38100" dir="2700000" algn="tl">
                    <a:srgbClr val="000000"/>
                  </a:outerShdw>
                </a:effectLst>
              </a:rPr>
              <a:t>Word of </a:t>
            </a:r>
            <a:r>
              <a:rPr lang="en-US" sz="3800" b="1" dirty="0">
                <a:solidFill>
                  <a:srgbClr val="FFFF66"/>
                </a:solidFill>
                <a:effectLst>
                  <a:glow rad="76200">
                    <a:schemeClr val="tx2">
                      <a:alpha val="40000"/>
                    </a:schemeClr>
                  </a:glow>
                  <a:outerShdw blurRad="38100" dist="38100" dir="2700000" algn="tl">
                    <a:srgbClr val="000000"/>
                  </a:outerShdw>
                </a:effectLst>
              </a:rPr>
              <a:t>Knowledge- </a:t>
            </a:r>
            <a:r>
              <a:rPr lang="en-US" sz="3800" b="1" dirty="0" smtClean="0">
                <a:solidFill>
                  <a:schemeClr val="bg1"/>
                </a:solidFill>
                <a:effectLst>
                  <a:glow rad="76200">
                    <a:schemeClr val="tx2">
                      <a:alpha val="40000"/>
                    </a:schemeClr>
                  </a:glow>
                  <a:outerShdw blurRad="38100" dist="38100" dir="2700000" algn="tl">
                    <a:srgbClr val="000000"/>
                  </a:outerShdw>
                </a:effectLst>
              </a:rPr>
              <a:t>a conviction</a:t>
            </a:r>
            <a:r>
              <a:rPr lang="en-US" sz="3800" b="1" dirty="0">
                <a:solidFill>
                  <a:schemeClr val="bg1"/>
                </a:solidFill>
                <a:effectLst>
                  <a:glow rad="76200">
                    <a:schemeClr val="tx2">
                      <a:alpha val="40000"/>
                    </a:schemeClr>
                  </a:glow>
                  <a:outerShdw blurRad="38100" dist="38100" dir="2700000" algn="tl">
                    <a:srgbClr val="000000"/>
                  </a:outerShdw>
                </a:effectLst>
              </a:rPr>
              <a:t>, impression, or knowing that comes to you in a similitude (a mental picture), a dream, through a vision, or by a Scripture that is quickened to you. </a:t>
            </a:r>
            <a:r>
              <a:rPr lang="en-US" sz="3800" b="1" dirty="0" smtClean="0">
                <a:solidFill>
                  <a:schemeClr val="bg1"/>
                </a:solidFill>
                <a:effectLst>
                  <a:glow rad="76200">
                    <a:schemeClr val="tx2">
                      <a:alpha val="40000"/>
                    </a:schemeClr>
                  </a:glow>
                  <a:outerShdw blurRad="38100" dist="38100" dir="2700000" algn="tl">
                    <a:srgbClr val="000000"/>
                  </a:outerShdw>
                </a:effectLst>
              </a:rPr>
              <a:t>Knowing </a:t>
            </a:r>
            <a:r>
              <a:rPr lang="en-US" sz="3800" b="1" dirty="0">
                <a:solidFill>
                  <a:schemeClr val="bg1"/>
                </a:solidFill>
                <a:effectLst>
                  <a:glow rad="76200">
                    <a:schemeClr val="tx2">
                      <a:alpha val="40000"/>
                    </a:schemeClr>
                  </a:glow>
                  <a:outerShdw blurRad="38100" dist="38100" dir="2700000" algn="tl">
                    <a:srgbClr val="000000"/>
                  </a:outerShdw>
                </a:effectLst>
              </a:rPr>
              <a:t>something that cannot be obtained by your own ability or means </a:t>
            </a:r>
          </a:p>
          <a:p>
            <a:pPr lvl="1"/>
            <a:endParaRPr lang="en-US" sz="3600" b="1" i="1" dirty="0" smtClean="0">
              <a:solidFill>
                <a:srgbClr val="FFFF66"/>
              </a:solidFill>
              <a:effectLst>
                <a:glow rad="76200">
                  <a:schemeClr val="tx2">
                    <a:alpha val="40000"/>
                  </a:schemeClr>
                </a:glow>
                <a:outerShdw blurRad="38100" dist="38100" dir="2700000" algn="tl">
                  <a:srgbClr val="000000"/>
                </a:outerShdw>
              </a:effectLst>
            </a:endParaRPr>
          </a:p>
          <a:p>
            <a:endParaRPr lang="en-US" sz="4000" b="1" dirty="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22829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a:xfrm>
            <a:off x="457200" y="1295400"/>
            <a:ext cx="8229600" cy="5410200"/>
          </a:xfrm>
        </p:spPr>
        <p:txBody>
          <a:bodyPr>
            <a:normAutofit/>
          </a:bodyPr>
          <a:lstStyle/>
          <a:p>
            <a:pPr>
              <a:lnSpc>
                <a:spcPct val="90000"/>
              </a:lnSpc>
              <a:spcBef>
                <a:spcPts val="0"/>
              </a:spcBef>
            </a:pPr>
            <a:r>
              <a:rPr lang="en-US" sz="4000" b="1" dirty="0" smtClean="0">
                <a:solidFill>
                  <a:schemeClr val="bg1"/>
                </a:solidFill>
                <a:effectLst>
                  <a:glow rad="76200">
                    <a:schemeClr val="tx2">
                      <a:alpha val="40000"/>
                    </a:schemeClr>
                  </a:glow>
                  <a:outerShdw blurRad="38100" dist="38100" dir="2700000" algn="tl">
                    <a:srgbClr val="000000"/>
                  </a:outerShdw>
                </a:effectLst>
              </a:rPr>
              <a:t>a communication gift; works in concert with the revelation gifts:</a:t>
            </a:r>
          </a:p>
          <a:p>
            <a:pPr marL="0" indent="0">
              <a:lnSpc>
                <a:spcPct val="90000"/>
              </a:lnSpc>
              <a:spcBef>
                <a:spcPts val="1200"/>
              </a:spcBef>
              <a:buNone/>
            </a:pPr>
            <a:r>
              <a:rPr lang="en-US" sz="3800" b="1" dirty="0">
                <a:solidFill>
                  <a:srgbClr val="FFFF66"/>
                </a:solidFill>
                <a:effectLst>
                  <a:glow rad="76200">
                    <a:schemeClr val="tx2">
                      <a:alpha val="40000"/>
                    </a:schemeClr>
                  </a:glow>
                  <a:outerShdw blurRad="38100" dist="38100" dir="2700000" algn="tl">
                    <a:srgbClr val="000000"/>
                  </a:outerShdw>
                </a:effectLst>
              </a:rPr>
              <a:t>Word of Wisdom- </a:t>
            </a:r>
            <a:r>
              <a:rPr lang="en-US" sz="3800" b="1" dirty="0">
                <a:solidFill>
                  <a:schemeClr val="bg1"/>
                </a:solidFill>
                <a:effectLst>
                  <a:glow rad="76200">
                    <a:schemeClr val="tx2">
                      <a:alpha val="40000"/>
                    </a:schemeClr>
                  </a:glow>
                  <a:outerShdw blurRad="38100" dist="38100" dir="2700000" algn="tl">
                    <a:srgbClr val="000000"/>
                  </a:outerShdw>
                </a:effectLst>
              </a:rPr>
              <a:t>the application of knowledge that God supernaturally gives to you. Speaking hidden truths of what is not known; providing divinely given solutions, applying spiritual truth in specific and practical ways </a:t>
            </a:r>
            <a:endParaRPr lang="en-US" sz="3800" b="1" i="1" dirty="0" smtClean="0">
              <a:solidFill>
                <a:schemeClr val="bg1"/>
              </a:solidFill>
              <a:effectLst>
                <a:glow rad="76200">
                  <a:schemeClr val="tx2">
                    <a:alpha val="40000"/>
                  </a:schemeClr>
                </a:glow>
                <a:outerShdw blurRad="38100" dist="38100" dir="2700000" algn="tl">
                  <a:srgbClr val="000000"/>
                </a:outerShdw>
              </a:effectLst>
            </a:endParaRPr>
          </a:p>
          <a:p>
            <a:endParaRPr lang="en-US" sz="4000" b="1" dirty="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320436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solidFill>
                  <a:schemeClr val="bg1"/>
                </a:solidFill>
                <a:effectLst>
                  <a:glow rad="76200">
                    <a:schemeClr val="tx2">
                      <a:alpha val="40000"/>
                    </a:schemeClr>
                  </a:glow>
                  <a:outerShdw blurRad="38100" dist="38100" dir="2700000" algn="tl">
                    <a:srgbClr val="000000"/>
                  </a:outerShdw>
                </a:effectLst>
              </a:rPr>
              <a:t>Prophecy</a:t>
            </a:r>
            <a:endParaRPr lang="en-US" b="1" dirty="0">
              <a:solidFill>
                <a:schemeClr val="bg1"/>
              </a:solidFill>
              <a:effectLst>
                <a:glow rad="76200">
                  <a:schemeClr val="tx2">
                    <a:alpha val="40000"/>
                  </a:schemeClr>
                </a:glow>
                <a:outerShdw blurRad="38100" dist="38100" dir="2700000" algn="tl">
                  <a:srgbClr val="000000"/>
                </a:outerShdw>
              </a:effectLst>
            </a:endParaRPr>
          </a:p>
        </p:txBody>
      </p:sp>
      <p:sp>
        <p:nvSpPr>
          <p:cNvPr id="3" name="Content Placeholder 2"/>
          <p:cNvSpPr>
            <a:spLocks noGrp="1"/>
          </p:cNvSpPr>
          <p:nvPr>
            <p:ph idx="1"/>
          </p:nvPr>
        </p:nvSpPr>
        <p:spPr>
          <a:xfrm>
            <a:off x="457200" y="1295400"/>
            <a:ext cx="8229600" cy="5562600"/>
          </a:xfrm>
        </p:spPr>
        <p:txBody>
          <a:bodyPr>
            <a:normAutofit/>
          </a:bodyPr>
          <a:lstStyle/>
          <a:p>
            <a:pPr>
              <a:lnSpc>
                <a:spcPct val="90000"/>
              </a:lnSpc>
              <a:spcBef>
                <a:spcPts val="0"/>
              </a:spcBef>
            </a:pPr>
            <a:r>
              <a:rPr lang="en-US" sz="4000" b="1" dirty="0" smtClean="0">
                <a:solidFill>
                  <a:schemeClr val="bg1"/>
                </a:solidFill>
                <a:effectLst>
                  <a:glow rad="76200">
                    <a:schemeClr val="tx2">
                      <a:alpha val="40000"/>
                    </a:schemeClr>
                  </a:glow>
                  <a:outerShdw blurRad="38100" dist="38100" dir="2700000" algn="tl">
                    <a:srgbClr val="000000"/>
                  </a:outerShdw>
                </a:effectLst>
              </a:rPr>
              <a:t>a communication gift; works in concert with the revelation gifts:</a:t>
            </a:r>
          </a:p>
          <a:p>
            <a:pPr marL="0" indent="0">
              <a:lnSpc>
                <a:spcPct val="90000"/>
              </a:lnSpc>
              <a:spcBef>
                <a:spcPts val="600"/>
              </a:spcBef>
              <a:buNone/>
            </a:pPr>
            <a:r>
              <a:rPr lang="en-US" sz="3800" b="1" dirty="0">
                <a:solidFill>
                  <a:srgbClr val="FFFF66"/>
                </a:solidFill>
                <a:effectLst>
                  <a:glow rad="76200">
                    <a:schemeClr val="tx2">
                      <a:alpha val="40000"/>
                    </a:schemeClr>
                  </a:glow>
                  <a:outerShdw blurRad="38100" dist="38100" dir="2700000" algn="tl">
                    <a:srgbClr val="000000"/>
                  </a:outerShdw>
                </a:effectLst>
              </a:rPr>
              <a:t>Discerning of Spirits - </a:t>
            </a:r>
            <a:r>
              <a:rPr lang="en-US" sz="3800" b="1" dirty="0">
                <a:solidFill>
                  <a:schemeClr val="bg1"/>
                </a:solidFill>
                <a:effectLst>
                  <a:glow rad="76200">
                    <a:schemeClr val="tx2">
                      <a:alpha val="40000"/>
                    </a:schemeClr>
                  </a:glow>
                  <a:outerShdw blurRad="38100" dist="38100" dir="2700000" algn="tl">
                    <a:srgbClr val="000000"/>
                  </a:outerShdw>
                </a:effectLst>
              </a:rPr>
              <a:t>supernatural ability to perceive the source of a spiritual </a:t>
            </a:r>
            <a:r>
              <a:rPr lang="en-US" sz="3800" b="1" dirty="0" smtClean="0">
                <a:solidFill>
                  <a:schemeClr val="bg1"/>
                </a:solidFill>
                <a:effectLst>
                  <a:glow rad="76200">
                    <a:schemeClr val="tx2">
                      <a:alpha val="40000"/>
                    </a:schemeClr>
                  </a:glow>
                  <a:outerShdw blurRad="38100" dist="38100" dir="2700000" algn="tl">
                    <a:srgbClr val="000000"/>
                  </a:outerShdw>
                </a:effectLst>
              </a:rPr>
              <a:t>manifestation; detecting </a:t>
            </a:r>
            <a:r>
              <a:rPr lang="en-US" sz="3800" b="1" dirty="0">
                <a:solidFill>
                  <a:schemeClr val="bg1"/>
                </a:solidFill>
                <a:effectLst>
                  <a:glow rad="76200">
                    <a:schemeClr val="tx2">
                      <a:alpha val="40000"/>
                    </a:schemeClr>
                  </a:glow>
                  <a:outerShdw blurRad="38100" dist="38100" dir="2700000" algn="tl">
                    <a:srgbClr val="000000"/>
                  </a:outerShdw>
                </a:effectLst>
              </a:rPr>
              <a:t>the realm of spirits and their activities. It gives revelation of plans and purposes of the enemy and its forces. It is NOT mind reading, psychic phenomena, or the ability to criticize and find fault. </a:t>
            </a:r>
            <a:endParaRPr lang="en-US" sz="4000" b="1" dirty="0">
              <a:solidFill>
                <a:schemeClr val="bg1"/>
              </a:solidFill>
              <a:effectLst>
                <a:glow rad="76200">
                  <a:schemeClr val="tx2">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88538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52400"/>
            <a:ext cx="3124200" cy="6627812"/>
          </a:xfrm>
        </p:spPr>
        <p:txBody>
          <a:bodyPr numCol="1">
            <a:normAutofit lnSpcReduction="10000"/>
          </a:bodyPr>
          <a:lstStyle/>
          <a:p>
            <a:pPr marL="0" indent="0">
              <a:lnSpc>
                <a:spcPct val="90000"/>
              </a:lnSpc>
              <a:spcBef>
                <a:spcPts val="0"/>
              </a:spcBef>
              <a:buNone/>
            </a:pPr>
            <a:r>
              <a:rPr lang="en-US" sz="3300" b="1" dirty="0" smtClean="0">
                <a:solidFill>
                  <a:schemeClr val="bg1"/>
                </a:solidFill>
                <a:effectLst>
                  <a:glow rad="76200">
                    <a:schemeClr val="tx2">
                      <a:alpha val="40000"/>
                    </a:schemeClr>
                  </a:glow>
                  <a:outerShdw blurRad="38100" dist="38100" dir="2700000" algn="tl">
                    <a:srgbClr val="000000"/>
                  </a:outerShdw>
                </a:effectLst>
              </a:rPr>
              <a:t>Motivational </a:t>
            </a:r>
            <a:r>
              <a:rPr lang="en-US" sz="3000" b="1" dirty="0" smtClean="0">
                <a:solidFill>
                  <a:schemeClr val="bg1"/>
                </a:solidFill>
                <a:effectLst>
                  <a:glow rad="76200">
                    <a:schemeClr val="tx2">
                      <a:alpha val="40000"/>
                    </a:schemeClr>
                  </a:glow>
                  <a:outerShdw blurRad="38100" dist="38100" dir="2700000" algn="tl">
                    <a:srgbClr val="000000"/>
                  </a:outerShdw>
                </a:effectLst>
              </a:rPr>
              <a:t>(Rom. </a:t>
            </a:r>
            <a:r>
              <a:rPr lang="en-US" sz="3000" b="1" dirty="0" smtClean="0">
                <a:solidFill>
                  <a:schemeClr val="bg1"/>
                </a:solidFill>
                <a:effectLst>
                  <a:glow rad="76200">
                    <a:schemeClr val="tx2">
                      <a:alpha val="40000"/>
                    </a:schemeClr>
                  </a:glow>
                  <a:outerShdw blurRad="38100" dist="38100" dir="2700000" algn="tl">
                    <a:srgbClr val="000000"/>
                  </a:outerShdw>
                </a:effectLst>
              </a:rPr>
              <a:t>12:4-8</a:t>
            </a:r>
            <a:r>
              <a:rPr lang="en-US" sz="3000" b="1" dirty="0" smtClean="0">
                <a:solidFill>
                  <a:schemeClr val="bg1"/>
                </a:solidFill>
                <a:effectLst>
                  <a:glow rad="76200">
                    <a:schemeClr val="tx2">
                      <a:alpha val="40000"/>
                    </a:schemeClr>
                  </a:glow>
                  <a:outerShdw blurRad="38100" dist="38100" dir="2700000" algn="tl">
                    <a:srgbClr val="000000"/>
                  </a:outerShdw>
                </a:effectLst>
              </a:rPr>
              <a:t>)</a:t>
            </a:r>
            <a:endParaRPr lang="en-US" sz="30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12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Prophecy</a:t>
            </a:r>
            <a:r>
              <a:rPr lang="en-US" sz="2800" b="1" dirty="0" smtClean="0">
                <a:solidFill>
                  <a:schemeClr val="bg1"/>
                </a:solidFill>
                <a:effectLst>
                  <a:glow rad="76200">
                    <a:schemeClr val="tx2">
                      <a:alpha val="40000"/>
                    </a:schemeClr>
                  </a:glow>
                  <a:outerShdw blurRad="38100" dist="38100" dir="2700000" algn="tl">
                    <a:srgbClr val="000000"/>
                  </a:outerShdw>
                </a:effectLst>
              </a:rPr>
              <a:t> (communication)</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Serving/helps</a:t>
            </a:r>
            <a:r>
              <a:rPr lang="en-US" sz="2800" b="1" dirty="0" smtClean="0">
                <a:solidFill>
                  <a:schemeClr val="bg1"/>
                </a:solidFill>
                <a:effectLst>
                  <a:glow rad="76200">
                    <a:schemeClr val="tx2">
                      <a:alpha val="40000"/>
                    </a:schemeClr>
                  </a:glow>
                  <a:outerShdw blurRad="38100" dist="38100" dir="2700000" algn="tl">
                    <a:srgbClr val="000000"/>
                  </a:outerShdw>
                </a:effectLst>
              </a:rPr>
              <a:t> </a:t>
            </a:r>
            <a:r>
              <a:rPr lang="en-US" sz="2800" b="1" dirty="0">
                <a:solidFill>
                  <a:schemeClr val="bg1"/>
                </a:solidFill>
                <a:effectLst>
                  <a:glow rad="76200">
                    <a:schemeClr val="tx2">
                      <a:alpha val="40000"/>
                    </a:schemeClr>
                  </a:glow>
                  <a:outerShdw blurRad="38100" dist="38100" dir="2700000" algn="tl">
                    <a:srgbClr val="000000"/>
                  </a:outerShdw>
                </a:effectLst>
              </a:rPr>
              <a:t>(service gift)</a:t>
            </a: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Teaching</a:t>
            </a:r>
            <a:r>
              <a:rPr lang="en-US" sz="2800" b="1" dirty="0" smtClean="0">
                <a:solidFill>
                  <a:schemeClr val="bg1"/>
                </a:solidFill>
                <a:effectLst>
                  <a:glow rad="76200">
                    <a:schemeClr val="tx2">
                      <a:alpha val="40000"/>
                    </a:schemeClr>
                  </a:glow>
                  <a:outerShdw blurRad="38100" dist="38100" dir="2700000" algn="tl">
                    <a:srgbClr val="000000"/>
                  </a:outerShdw>
                </a:effectLst>
              </a:rPr>
              <a:t> </a:t>
            </a:r>
            <a:r>
              <a:rPr lang="en-US" sz="2800" b="1" dirty="0">
                <a:solidFill>
                  <a:schemeClr val="bg1"/>
                </a:solidFill>
                <a:effectLst>
                  <a:glow rad="76200">
                    <a:schemeClr val="tx2">
                      <a:alpha val="40000"/>
                    </a:schemeClr>
                  </a:glow>
                  <a:outerShdw blurRad="38100" dist="38100" dir="2700000" algn="tl">
                    <a:srgbClr val="000000"/>
                  </a:outerShdw>
                </a:effectLst>
              </a:rPr>
              <a:t>(</a:t>
            </a:r>
            <a:r>
              <a:rPr lang="en-US" sz="2800" b="1" dirty="0" smtClean="0">
                <a:solidFill>
                  <a:schemeClr val="bg1"/>
                </a:solidFill>
                <a:effectLst>
                  <a:glow rad="76200">
                    <a:schemeClr val="tx2">
                      <a:alpha val="40000"/>
                    </a:schemeClr>
                  </a:glow>
                  <a:outerShdw blurRad="38100" dist="38100" dir="2700000" algn="tl">
                    <a:srgbClr val="000000"/>
                  </a:outerShdw>
                </a:effectLst>
              </a:rPr>
              <a:t>communication)</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Exhortation</a:t>
            </a:r>
            <a:r>
              <a:rPr lang="en-US" sz="2800" b="1" dirty="0" smtClean="0">
                <a:solidFill>
                  <a:schemeClr val="bg1"/>
                </a:solidFill>
                <a:effectLst>
                  <a:glow rad="76200">
                    <a:schemeClr val="tx2">
                      <a:alpha val="40000"/>
                    </a:schemeClr>
                  </a:glow>
                  <a:outerShdw blurRad="38100" dist="38100" dir="2700000" algn="tl">
                    <a:srgbClr val="000000"/>
                  </a:outerShdw>
                </a:effectLst>
              </a:rPr>
              <a:t> (communication)</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Giving</a:t>
            </a:r>
            <a:r>
              <a:rPr lang="en-US" sz="2800" b="1" dirty="0" smtClean="0">
                <a:solidFill>
                  <a:schemeClr val="bg1"/>
                </a:solidFill>
                <a:effectLst>
                  <a:glow rad="76200">
                    <a:schemeClr val="tx2">
                      <a:alpha val="40000"/>
                    </a:schemeClr>
                  </a:glow>
                  <a:outerShdw blurRad="38100" dist="38100" dir="2700000" algn="tl">
                    <a:srgbClr val="000000"/>
                  </a:outerShdw>
                </a:effectLst>
              </a:rPr>
              <a:t> </a:t>
            </a:r>
            <a:br>
              <a:rPr lang="en-US" sz="2800" b="1" dirty="0" smtClean="0">
                <a:solidFill>
                  <a:schemeClr val="bg1"/>
                </a:solidFill>
                <a:effectLst>
                  <a:glow rad="76200">
                    <a:schemeClr val="tx2">
                      <a:alpha val="40000"/>
                    </a:schemeClr>
                  </a:glow>
                  <a:outerShdw blurRad="38100" dist="38100" dir="2700000" algn="tl">
                    <a:srgbClr val="000000"/>
                  </a:outerShdw>
                </a:effectLst>
              </a:rPr>
            </a:br>
            <a:r>
              <a:rPr lang="en-US" sz="2800" b="1" dirty="0" smtClean="0">
                <a:solidFill>
                  <a:schemeClr val="bg1"/>
                </a:solidFill>
                <a:effectLst>
                  <a:glow rad="76200">
                    <a:schemeClr val="tx2">
                      <a:alpha val="40000"/>
                    </a:schemeClr>
                  </a:glow>
                  <a:outerShdw blurRad="38100" dist="38100" dir="2700000" algn="tl">
                    <a:srgbClr val="000000"/>
                  </a:outerShdw>
                </a:effectLst>
              </a:rPr>
              <a:t>(</a:t>
            </a:r>
            <a:r>
              <a:rPr lang="en-US" sz="2800" b="1" dirty="0">
                <a:solidFill>
                  <a:schemeClr val="bg1"/>
                </a:solidFill>
                <a:effectLst>
                  <a:glow rad="76200">
                    <a:schemeClr val="tx2">
                      <a:alpha val="40000"/>
                    </a:schemeClr>
                  </a:glow>
                  <a:outerShdw blurRad="38100" dist="38100" dir="2700000" algn="tl">
                    <a:srgbClr val="000000"/>
                  </a:outerShdw>
                </a:effectLst>
              </a:rPr>
              <a:t>service gift)</a:t>
            </a: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Leadership/ administration </a:t>
            </a:r>
            <a:r>
              <a:rPr lang="en-US" sz="2800" b="1" dirty="0">
                <a:solidFill>
                  <a:schemeClr val="bg1"/>
                </a:solidFill>
                <a:effectLst>
                  <a:glow rad="76200">
                    <a:schemeClr val="tx2">
                      <a:alpha val="40000"/>
                    </a:schemeClr>
                  </a:glow>
                  <a:outerShdw blurRad="38100" dist="38100" dir="2700000" algn="tl">
                    <a:srgbClr val="000000"/>
                  </a:outerShdw>
                </a:effectLst>
              </a:rPr>
              <a:t>(</a:t>
            </a:r>
            <a:r>
              <a:rPr lang="en-US" sz="2800" b="1" dirty="0" smtClean="0">
                <a:solidFill>
                  <a:schemeClr val="bg1"/>
                </a:solidFill>
                <a:effectLst>
                  <a:glow rad="76200">
                    <a:schemeClr val="tx2">
                      <a:alpha val="40000"/>
                    </a:schemeClr>
                  </a:glow>
                  <a:outerShdw blurRad="38100" dist="38100" dir="2700000" algn="tl">
                    <a:srgbClr val="000000"/>
                  </a:outerShdw>
                </a:effectLst>
              </a:rPr>
              <a:t>service gift)</a:t>
            </a:r>
            <a:endParaRPr lang="en-US" sz="28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600"/>
              </a:spcBef>
              <a:buNone/>
            </a:pPr>
            <a:r>
              <a:rPr lang="en-US" sz="2800" b="1" dirty="0" smtClean="0">
                <a:solidFill>
                  <a:srgbClr val="FFFF66"/>
                </a:solidFill>
                <a:effectLst>
                  <a:glow rad="76200">
                    <a:schemeClr val="tx2">
                      <a:alpha val="40000"/>
                    </a:schemeClr>
                  </a:glow>
                  <a:outerShdw blurRad="38100" dist="38100" dir="2700000" algn="tl">
                    <a:srgbClr val="000000"/>
                  </a:outerShdw>
                </a:effectLst>
              </a:rPr>
              <a:t>Mercy</a:t>
            </a:r>
            <a:r>
              <a:rPr lang="en-US" sz="2800" b="1" dirty="0" smtClean="0">
                <a:solidFill>
                  <a:schemeClr val="bg1"/>
                </a:solidFill>
                <a:effectLst>
                  <a:glow rad="76200">
                    <a:schemeClr val="tx2">
                      <a:alpha val="40000"/>
                    </a:schemeClr>
                  </a:glow>
                  <a:outerShdw blurRad="38100" dist="38100" dir="2700000" algn="tl">
                    <a:srgbClr val="000000"/>
                  </a:outerShdw>
                </a:effectLst>
              </a:rPr>
              <a:t> </a:t>
            </a:r>
            <a:br>
              <a:rPr lang="en-US" sz="2800" b="1" dirty="0" smtClean="0">
                <a:solidFill>
                  <a:schemeClr val="bg1"/>
                </a:solidFill>
                <a:effectLst>
                  <a:glow rad="76200">
                    <a:schemeClr val="tx2">
                      <a:alpha val="40000"/>
                    </a:schemeClr>
                  </a:glow>
                  <a:outerShdw blurRad="38100" dist="38100" dir="2700000" algn="tl">
                    <a:srgbClr val="000000"/>
                  </a:outerShdw>
                </a:effectLst>
              </a:rPr>
            </a:br>
            <a:r>
              <a:rPr lang="en-US" sz="2800" b="1" dirty="0" smtClean="0">
                <a:solidFill>
                  <a:schemeClr val="bg1"/>
                </a:solidFill>
                <a:effectLst>
                  <a:glow rad="76200">
                    <a:schemeClr val="tx2">
                      <a:alpha val="40000"/>
                    </a:schemeClr>
                  </a:glow>
                  <a:outerShdw blurRad="38100" dist="38100" dir="2700000" algn="tl">
                    <a:srgbClr val="000000"/>
                  </a:outerShdw>
                </a:effectLst>
              </a:rPr>
              <a:t>(</a:t>
            </a:r>
            <a:r>
              <a:rPr lang="en-US" sz="2800" b="1" dirty="0">
                <a:solidFill>
                  <a:schemeClr val="bg1"/>
                </a:solidFill>
                <a:effectLst>
                  <a:glow rad="76200">
                    <a:schemeClr val="tx2">
                      <a:alpha val="40000"/>
                    </a:schemeClr>
                  </a:glow>
                  <a:outerShdw blurRad="38100" dist="38100" dir="2700000" algn="tl">
                    <a:srgbClr val="000000"/>
                  </a:outerShdw>
                </a:effectLst>
              </a:rPr>
              <a:t>service gift</a:t>
            </a:r>
            <a:r>
              <a:rPr lang="en-US" sz="2800" b="1" dirty="0" smtClean="0">
                <a:solidFill>
                  <a:schemeClr val="bg1"/>
                </a:solidFill>
                <a:effectLst>
                  <a:glow rad="76200">
                    <a:schemeClr val="tx2">
                      <a:alpha val="40000"/>
                    </a:schemeClr>
                  </a:glow>
                  <a:outerShdw blurRad="38100" dist="38100" dir="2700000" algn="tl">
                    <a:srgbClr val="000000"/>
                  </a:outerShdw>
                </a:effectLst>
              </a:rPr>
              <a:t>)</a:t>
            </a:r>
          </a:p>
          <a:p>
            <a:pPr marL="0" indent="0">
              <a:lnSpc>
                <a:spcPct val="90000"/>
              </a:lnSpc>
              <a:spcBef>
                <a:spcPts val="0"/>
              </a:spcBef>
              <a:buNone/>
            </a:pPr>
            <a:endParaRPr lang="en-US" sz="2600" b="1" dirty="0">
              <a:solidFill>
                <a:schemeClr val="bg1"/>
              </a:solidFill>
              <a:effectLst>
                <a:glow rad="76200">
                  <a:schemeClr val="tx2">
                    <a:alpha val="40000"/>
                  </a:schemeClr>
                </a:glow>
                <a:outerShdw blurRad="38100" dist="38100" dir="2700000" algn="tl">
                  <a:srgbClr val="000000"/>
                </a:outerShdw>
              </a:effectLst>
            </a:endParaRPr>
          </a:p>
          <a:p>
            <a:pPr marL="0" indent="0">
              <a:lnSpc>
                <a:spcPct val="90000"/>
              </a:lnSpc>
              <a:spcBef>
                <a:spcPts val="0"/>
              </a:spcBef>
              <a:buNone/>
            </a:pPr>
            <a:endParaRPr lang="en-US" sz="3500" b="1" dirty="0" smtClean="0">
              <a:solidFill>
                <a:schemeClr val="bg1"/>
              </a:solidFill>
              <a:effectLst>
                <a:glow rad="76200">
                  <a:schemeClr val="tx2">
                    <a:alpha val="40000"/>
                  </a:schemeClr>
                </a:glow>
                <a:outerShdw blurRad="38100" dist="38100" dir="2700000" algn="tl">
                  <a:srgbClr val="000000"/>
                </a:outerShdw>
              </a:effectLst>
            </a:endParaRPr>
          </a:p>
        </p:txBody>
      </p:sp>
      <p:cxnSp>
        <p:nvCxnSpPr>
          <p:cNvPr id="8" name="Straight Connector 7"/>
          <p:cNvCxnSpPr/>
          <p:nvPr/>
        </p:nvCxnSpPr>
        <p:spPr>
          <a:xfrm>
            <a:off x="3048000" y="-12700"/>
            <a:ext cx="0" cy="68865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011716"/>
            <a:ext cx="304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76200"/>
            <a:ext cx="5715000" cy="6971460"/>
          </a:xfrm>
          <a:prstGeom prst="rect">
            <a:avLst/>
          </a:prstGeom>
          <a:noFill/>
        </p:spPr>
        <p:txBody>
          <a:bodyPr wrap="square" rtlCol="0">
            <a:spAutoFit/>
          </a:bodyPr>
          <a:lstStyle/>
          <a:p>
            <a:pPr>
              <a:lnSpc>
                <a:spcPct val="80000"/>
              </a:lnSpc>
            </a:pPr>
            <a:r>
              <a:rPr lang="en-US" sz="3000" b="1" baseline="30000" dirty="0">
                <a:solidFill>
                  <a:schemeClr val="bg1"/>
                </a:solidFill>
                <a:effectLst>
                  <a:glow rad="76200">
                    <a:schemeClr val="tx2">
                      <a:alpha val="40000"/>
                    </a:schemeClr>
                  </a:glow>
                  <a:outerShdw blurRad="38100" dist="38100" dir="2700000" algn="tl">
                    <a:srgbClr val="000000"/>
                  </a:outerShdw>
                </a:effectLst>
              </a:rPr>
              <a:t>4</a:t>
            </a:r>
            <a:r>
              <a:rPr lang="en-US" sz="3000" b="1" dirty="0">
                <a:solidFill>
                  <a:schemeClr val="bg1"/>
                </a:solidFill>
                <a:effectLst>
                  <a:glow rad="76200">
                    <a:schemeClr val="tx2">
                      <a:alpha val="40000"/>
                    </a:schemeClr>
                  </a:glow>
                  <a:outerShdw blurRad="38100" dist="38100" dir="2700000" algn="tl">
                    <a:srgbClr val="000000"/>
                  </a:outerShdw>
                </a:effectLst>
              </a:rPr>
              <a:t> For just as each of us has one body with many members, and these members do not all have the same function, </a:t>
            </a:r>
            <a:r>
              <a:rPr lang="en-US" sz="3000" b="1" baseline="30000" dirty="0">
                <a:solidFill>
                  <a:schemeClr val="bg1"/>
                </a:solidFill>
                <a:effectLst>
                  <a:glow rad="76200">
                    <a:schemeClr val="tx2">
                      <a:alpha val="40000"/>
                    </a:schemeClr>
                  </a:glow>
                  <a:outerShdw blurRad="38100" dist="38100" dir="2700000" algn="tl">
                    <a:srgbClr val="000000"/>
                  </a:outerShdw>
                </a:effectLst>
              </a:rPr>
              <a:t>5</a:t>
            </a:r>
            <a:r>
              <a:rPr lang="en-US" sz="3000" b="1" dirty="0">
                <a:solidFill>
                  <a:schemeClr val="bg1"/>
                </a:solidFill>
                <a:effectLst>
                  <a:glow rad="76200">
                    <a:schemeClr val="tx2">
                      <a:alpha val="40000"/>
                    </a:schemeClr>
                  </a:glow>
                  <a:outerShdw blurRad="38100" dist="38100" dir="2700000" algn="tl">
                    <a:srgbClr val="000000"/>
                  </a:outerShdw>
                </a:effectLst>
              </a:rPr>
              <a:t> so in Christ we, though many, form one body, and each member belongs to all the others. </a:t>
            </a:r>
            <a:r>
              <a:rPr lang="en-US" sz="3000" b="1" baseline="30000" dirty="0">
                <a:solidFill>
                  <a:schemeClr val="bg1"/>
                </a:solidFill>
                <a:effectLst>
                  <a:glow rad="76200">
                    <a:schemeClr val="tx2">
                      <a:alpha val="40000"/>
                    </a:schemeClr>
                  </a:glow>
                  <a:outerShdw blurRad="38100" dist="38100" dir="2700000" algn="tl">
                    <a:srgbClr val="000000"/>
                  </a:outerShdw>
                </a:effectLst>
              </a:rPr>
              <a:t>6</a:t>
            </a:r>
            <a:r>
              <a:rPr lang="en-US" sz="3000" b="1" dirty="0">
                <a:solidFill>
                  <a:schemeClr val="bg1"/>
                </a:solidFill>
                <a:effectLst>
                  <a:glow rad="76200">
                    <a:schemeClr val="tx2">
                      <a:alpha val="40000"/>
                    </a:schemeClr>
                  </a:glow>
                  <a:outerShdw blurRad="38100" dist="38100" dir="2700000" algn="tl">
                    <a:srgbClr val="000000"/>
                  </a:outerShdw>
                </a:effectLst>
              </a:rPr>
              <a:t> We have different gifts, according to the grace given to each of us. If your gift is prophesying, then prophesy in accordance with </a:t>
            </a:r>
            <a:r>
              <a:rPr lang="en-US" sz="3000" b="1" dirty="0" smtClean="0">
                <a:solidFill>
                  <a:schemeClr val="bg1"/>
                </a:solidFill>
                <a:effectLst>
                  <a:glow rad="76200">
                    <a:schemeClr val="tx2">
                      <a:alpha val="40000"/>
                    </a:schemeClr>
                  </a:glow>
                  <a:outerShdw blurRad="38100" dist="38100" dir="2700000" algn="tl">
                    <a:srgbClr val="000000"/>
                  </a:outerShdw>
                </a:effectLst>
              </a:rPr>
              <a:t>your faith</a:t>
            </a:r>
            <a:r>
              <a:rPr lang="en-US" sz="3000" b="1" dirty="0">
                <a:solidFill>
                  <a:schemeClr val="bg1"/>
                </a:solidFill>
                <a:effectLst>
                  <a:glow rad="76200">
                    <a:schemeClr val="tx2">
                      <a:alpha val="40000"/>
                    </a:schemeClr>
                  </a:glow>
                  <a:outerShdw blurRad="38100" dist="38100" dir="2700000" algn="tl">
                    <a:srgbClr val="000000"/>
                  </a:outerShdw>
                </a:effectLst>
              </a:rPr>
              <a:t>; </a:t>
            </a:r>
            <a:r>
              <a:rPr lang="en-US" sz="3000" b="1" baseline="30000" dirty="0">
                <a:solidFill>
                  <a:schemeClr val="bg1"/>
                </a:solidFill>
                <a:effectLst>
                  <a:glow rad="76200">
                    <a:schemeClr val="tx2">
                      <a:alpha val="40000"/>
                    </a:schemeClr>
                  </a:glow>
                  <a:outerShdw blurRad="38100" dist="38100" dir="2700000" algn="tl">
                    <a:srgbClr val="000000"/>
                  </a:outerShdw>
                </a:effectLst>
              </a:rPr>
              <a:t>7</a:t>
            </a:r>
            <a:r>
              <a:rPr lang="en-US" sz="3000" b="1" dirty="0">
                <a:solidFill>
                  <a:schemeClr val="bg1"/>
                </a:solidFill>
                <a:effectLst>
                  <a:glow rad="76200">
                    <a:schemeClr val="tx2">
                      <a:alpha val="40000"/>
                    </a:schemeClr>
                  </a:glow>
                  <a:outerShdw blurRad="38100" dist="38100" dir="2700000" algn="tl">
                    <a:srgbClr val="000000"/>
                  </a:outerShdw>
                </a:effectLst>
              </a:rPr>
              <a:t> if it is serving, then serve; if it is teaching, then teach; </a:t>
            </a:r>
            <a:r>
              <a:rPr lang="en-US" sz="3000" b="1" baseline="30000" dirty="0">
                <a:solidFill>
                  <a:schemeClr val="bg1"/>
                </a:solidFill>
                <a:effectLst>
                  <a:glow rad="76200">
                    <a:schemeClr val="tx2">
                      <a:alpha val="40000"/>
                    </a:schemeClr>
                  </a:glow>
                  <a:outerShdw blurRad="38100" dist="38100" dir="2700000" algn="tl">
                    <a:srgbClr val="000000"/>
                  </a:outerShdw>
                </a:effectLst>
              </a:rPr>
              <a:t>8</a:t>
            </a:r>
            <a:r>
              <a:rPr lang="en-US" sz="3000" b="1" dirty="0">
                <a:solidFill>
                  <a:schemeClr val="bg1"/>
                </a:solidFill>
                <a:effectLst>
                  <a:glow rad="76200">
                    <a:schemeClr val="tx2">
                      <a:alpha val="40000"/>
                    </a:schemeClr>
                  </a:glow>
                  <a:outerShdw blurRad="38100" dist="38100" dir="2700000" algn="tl">
                    <a:srgbClr val="000000"/>
                  </a:outerShdw>
                </a:effectLst>
              </a:rPr>
              <a:t> if it is to encourage, then give encouragement; if it is giving, then give generously; if it is to lead</a:t>
            </a:r>
            <a:r>
              <a:rPr lang="en-US" sz="3000" b="1" dirty="0" smtClean="0">
                <a:solidFill>
                  <a:schemeClr val="bg1"/>
                </a:solidFill>
                <a:effectLst>
                  <a:glow rad="76200">
                    <a:schemeClr val="tx2">
                      <a:alpha val="40000"/>
                    </a:schemeClr>
                  </a:glow>
                  <a:outerShdw blurRad="38100" dist="38100" dir="2700000" algn="tl">
                    <a:srgbClr val="000000"/>
                  </a:outerShdw>
                </a:effectLst>
              </a:rPr>
              <a:t>, </a:t>
            </a:r>
            <a:r>
              <a:rPr lang="en-US" sz="3000" b="1" dirty="0">
                <a:solidFill>
                  <a:schemeClr val="bg1"/>
                </a:solidFill>
                <a:effectLst>
                  <a:glow rad="76200">
                    <a:schemeClr val="tx2">
                      <a:alpha val="40000"/>
                    </a:schemeClr>
                  </a:glow>
                  <a:outerShdw blurRad="38100" dist="38100" dir="2700000" algn="tl">
                    <a:srgbClr val="000000"/>
                  </a:outerShdw>
                </a:effectLst>
              </a:rPr>
              <a:t>do it diligently; if it is to show mercy, do it cheerfully.</a:t>
            </a:r>
            <a:endParaRPr lang="en-US" sz="3000" dirty="0"/>
          </a:p>
        </p:txBody>
      </p:sp>
    </p:spTree>
    <p:extLst>
      <p:ext uri="{BB962C8B-B14F-4D97-AF65-F5344CB8AC3E}">
        <p14:creationId xmlns:p14="http://schemas.microsoft.com/office/powerpoint/2010/main" val="30755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990</Words>
  <Application>Microsoft Office PowerPoint</Application>
  <PresentationFormat>On-screen Show (4:3)</PresentationFormat>
  <Paragraphs>108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The Gift of Prophecy</vt:lpstr>
      <vt:lpstr>The Gift of Prophecy</vt:lpstr>
      <vt:lpstr>Prophecy</vt:lpstr>
      <vt:lpstr>Prophecy</vt:lpstr>
      <vt:lpstr>Prophecy</vt:lpstr>
      <vt:lpstr>Prophecy</vt:lpstr>
      <vt:lpstr>Prophecy</vt:lpstr>
      <vt:lpstr>PowerPoint Presentation</vt:lpstr>
      <vt:lpstr>PowerPoint Presentation</vt:lpstr>
      <vt:lpstr>PowerPoint Presentation</vt:lpstr>
      <vt:lpstr>PowerPoint Presentation</vt:lpstr>
      <vt:lpstr>The Gift of Prophecy</vt:lpstr>
      <vt:lpstr>Prophecy</vt:lpstr>
      <vt:lpstr>Prophecy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Prophecy</dc:title>
  <dc:creator>Shawn McCracken</dc:creator>
  <cp:lastModifiedBy>Shawn McCracken</cp:lastModifiedBy>
  <cp:revision>33</cp:revision>
  <dcterms:created xsi:type="dcterms:W3CDTF">2013-06-18T19:33:52Z</dcterms:created>
  <dcterms:modified xsi:type="dcterms:W3CDTF">2013-06-23T11:13:06Z</dcterms:modified>
</cp:coreProperties>
</file>