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4" r:id="rId2"/>
    <p:sldId id="279" r:id="rId3"/>
    <p:sldId id="275" r:id="rId4"/>
    <p:sldId id="283" r:id="rId5"/>
    <p:sldId id="287" r:id="rId6"/>
    <p:sldId id="285" r:id="rId7"/>
    <p:sldId id="286"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D3FD"/>
    <a:srgbClr val="2DC8FF"/>
    <a:srgbClr val="FFFF8F"/>
    <a:srgbClr val="00B9FA"/>
    <a:srgbClr val="008EC0"/>
    <a:srgbClr val="A3E7FF"/>
    <a:srgbClr val="C80000"/>
    <a:srgbClr val="000000"/>
    <a:srgbClr val="040000"/>
    <a:srgbClr val="9E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83" d="100"/>
          <a:sy n="83" d="100"/>
        </p:scale>
        <p:origin x="108" y="76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630595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76320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9625954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333E76F-87EE-40A7-AEB1-2418BBBDF3ED}"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1718738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333E76F-87EE-40A7-AEB1-2418BBBDF3ED}" type="datetimeFigureOut">
              <a:rPr lang="en-US" smtClean="0"/>
              <a:t>12/31/2016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34358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333E76F-87EE-40A7-AEB1-2418BBBDF3ED}"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2867680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333E76F-87EE-40A7-AEB1-2418BBBDF3ED}" type="datetimeFigureOut">
              <a:rPr lang="en-US" smtClean="0"/>
              <a:t>12/31/2016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879910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333E76F-87EE-40A7-AEB1-2418BBBDF3ED}" type="datetimeFigureOut">
              <a:rPr lang="en-US" smtClean="0"/>
              <a:t>12/31/2016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520403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3E76F-87EE-40A7-AEB1-2418BBBDF3ED}" type="datetimeFigureOut">
              <a:rPr lang="en-US" smtClean="0"/>
              <a:t>12/31/2016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811599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33E76F-87EE-40A7-AEB1-2418BBBDF3ED}"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132616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333E76F-87EE-40A7-AEB1-2418BBBDF3ED}" type="datetimeFigureOut">
              <a:rPr lang="en-US" smtClean="0"/>
              <a:t>12/31/2016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296C65-9D42-4F27-9A44-96DF11B4DE95}" type="slidenum">
              <a:rPr lang="en-US" smtClean="0"/>
              <a:t>‹#›</a:t>
            </a:fld>
            <a:endParaRPr lang="en-US"/>
          </a:p>
        </p:txBody>
      </p:sp>
    </p:spTree>
    <p:extLst>
      <p:ext uri="{BB962C8B-B14F-4D97-AF65-F5344CB8AC3E}">
        <p14:creationId xmlns:p14="http://schemas.microsoft.com/office/powerpoint/2010/main" val="3744089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8EC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33E76F-87EE-40A7-AEB1-2418BBBDF3ED}" type="datetimeFigureOut">
              <a:rPr lang="en-US" smtClean="0"/>
              <a:t>12/31/2016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96C65-9D42-4F27-9A44-96DF11B4DE95}" type="slidenum">
              <a:rPr lang="en-US" smtClean="0"/>
              <a:t>‹#›</a:t>
            </a:fld>
            <a:endParaRPr lang="en-US"/>
          </a:p>
        </p:txBody>
      </p:sp>
    </p:spTree>
    <p:extLst>
      <p:ext uri="{BB962C8B-B14F-4D97-AF65-F5344CB8AC3E}">
        <p14:creationId xmlns:p14="http://schemas.microsoft.com/office/powerpoint/2010/main" val="2757346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8235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Subtitle 4"/>
          <p:cNvSpPr>
            <a:spLocks noGrp="1"/>
          </p:cNvSpPr>
          <p:nvPr>
            <p:ph type="subTitle" idx="1"/>
          </p:nvPr>
        </p:nvSpPr>
        <p:spPr>
          <a:xfrm>
            <a:off x="416689" y="266217"/>
            <a:ext cx="8264324" cy="6250329"/>
          </a:xfrm>
        </p:spPr>
        <p:txBody>
          <a:bodyPr>
            <a:normAutofit/>
          </a:bodyPr>
          <a:lstStyle/>
          <a:p>
            <a:pPr>
              <a:lnSpc>
                <a:spcPct val="85000"/>
              </a:lnSpc>
              <a:spcBef>
                <a:spcPts val="0"/>
              </a:spcBef>
              <a:spcAft>
                <a:spcPts val="1800"/>
              </a:spcAft>
            </a:pPr>
            <a:r>
              <a:rPr lang="en-US" sz="6200" b="1" u="sng" dirty="0">
                <a:solidFill>
                  <a:schemeClr val="bg1"/>
                </a:solidFill>
              </a:rPr>
              <a:t>Our Mission </a:t>
            </a:r>
            <a:br>
              <a:rPr lang="en-US" sz="6200" b="1" dirty="0">
                <a:solidFill>
                  <a:schemeClr val="bg1"/>
                </a:solidFill>
              </a:rPr>
            </a:br>
            <a:r>
              <a:rPr lang="en-US" sz="5200" dirty="0">
                <a:solidFill>
                  <a:srgbClr val="5CD3FD"/>
                </a:solidFill>
              </a:rPr>
              <a:t>(Why We Exist) </a:t>
            </a:r>
          </a:p>
          <a:p>
            <a:pPr>
              <a:lnSpc>
                <a:spcPct val="85000"/>
              </a:lnSpc>
              <a:spcBef>
                <a:spcPts val="0"/>
              </a:spcBef>
              <a:spcAft>
                <a:spcPts val="1200"/>
              </a:spcAft>
            </a:pPr>
            <a:r>
              <a:rPr lang="en-US" sz="6200" b="1" dirty="0">
                <a:solidFill>
                  <a:schemeClr val="bg1"/>
                </a:solidFill>
              </a:rPr>
              <a:t>“God gives lonely people a </a:t>
            </a:r>
            <a:r>
              <a:rPr lang="en-US" sz="6200" b="1" dirty="0">
                <a:solidFill>
                  <a:srgbClr val="5CD3FD"/>
                </a:solidFill>
              </a:rPr>
              <a:t>family</a:t>
            </a:r>
            <a:r>
              <a:rPr lang="en-US" sz="6200" b="1" dirty="0">
                <a:solidFill>
                  <a:schemeClr val="bg1"/>
                </a:solidFill>
              </a:rPr>
              <a:t>. He sets prisoners </a:t>
            </a:r>
            <a:r>
              <a:rPr lang="en-US" sz="6200" b="1" dirty="0">
                <a:solidFill>
                  <a:srgbClr val="5CD3FD"/>
                </a:solidFill>
              </a:rPr>
              <a:t>free</a:t>
            </a:r>
            <a:r>
              <a:rPr lang="en-US" sz="6200" b="1" dirty="0">
                <a:solidFill>
                  <a:schemeClr val="bg1"/>
                </a:solidFill>
              </a:rPr>
              <a:t>, and they </a:t>
            </a:r>
            <a:r>
              <a:rPr lang="en-US" sz="6200" b="1" dirty="0">
                <a:solidFill>
                  <a:srgbClr val="5CD3FD"/>
                </a:solidFill>
              </a:rPr>
              <a:t>go out singing</a:t>
            </a:r>
            <a:r>
              <a:rPr lang="en-US" sz="6200" b="1" dirty="0">
                <a:solidFill>
                  <a:schemeClr val="bg1"/>
                </a:solidFill>
              </a:rPr>
              <a:t>.” </a:t>
            </a:r>
          </a:p>
          <a:p>
            <a:pPr>
              <a:lnSpc>
                <a:spcPct val="85000"/>
              </a:lnSpc>
              <a:spcBef>
                <a:spcPts val="0"/>
              </a:spcBef>
            </a:pPr>
            <a:r>
              <a:rPr lang="en-US" sz="6200" b="1" dirty="0">
                <a:solidFill>
                  <a:schemeClr val="bg1"/>
                </a:solidFill>
              </a:rPr>
              <a:t>Psalm 68:6</a:t>
            </a:r>
            <a:r>
              <a:rPr lang="en-US" sz="5000" b="1" dirty="0">
                <a:solidFill>
                  <a:schemeClr val="bg1"/>
                </a:solidFill>
              </a:rPr>
              <a:t> (NIRV)</a:t>
            </a:r>
          </a:p>
          <a:p>
            <a:endParaRPr lang="en-US" sz="6000" b="1" dirty="0">
              <a:solidFill>
                <a:schemeClr val="bg1"/>
              </a:solidFill>
            </a:endParaRPr>
          </a:p>
        </p:txBody>
      </p:sp>
    </p:spTree>
    <p:extLst>
      <p:ext uri="{BB962C8B-B14F-4D97-AF65-F5344CB8AC3E}">
        <p14:creationId xmlns:p14="http://schemas.microsoft.com/office/powerpoint/2010/main" val="140597460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2DC8FF"/>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88462" y="730512"/>
            <a:ext cx="6355458" cy="5413910"/>
          </a:xfrm>
          <a:prstGeom prst="rect">
            <a:avLst/>
          </a:prstGeom>
        </p:spPr>
      </p:pic>
    </p:spTree>
    <p:extLst>
      <p:ext uri="{BB962C8B-B14F-4D97-AF65-F5344CB8AC3E}">
        <p14:creationId xmlns:p14="http://schemas.microsoft.com/office/powerpoint/2010/main" val="919836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2DC8FF"/>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8"/>
            <a:ext cx="9144000" cy="6851904"/>
          </a:xfrm>
          <a:prstGeom prst="rect">
            <a:avLst/>
          </a:prstGeom>
        </p:spPr>
      </p:pic>
    </p:spTree>
    <p:extLst>
      <p:ext uri="{BB962C8B-B14F-4D97-AF65-F5344CB8AC3E}">
        <p14:creationId xmlns:p14="http://schemas.microsoft.com/office/powerpoint/2010/main" val="3749496859"/>
      </p:ext>
    </p:extLst>
  </p:cSld>
  <p:clrMapOvr>
    <a:masterClrMapping/>
  </p:clrMapOvr>
  <mc:AlternateContent xmlns:mc="http://schemas.openxmlformats.org/markup-compatibility/2006" xmlns:p14="http://schemas.microsoft.com/office/powerpoint/2010/main">
    <mc:Choice Requires="p14">
      <p:transition spd="slow" p14:dur="1250">
        <p:randomBar/>
      </p:transition>
    </mc:Choice>
    <mc:Fallback xmlns="">
      <p:transition spd="slow">
        <p:randomBar/>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DC8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794"/>
            <a:ext cx="9144002" cy="6852412"/>
          </a:xfrm>
          <a:prstGeom prst="rect">
            <a:avLst/>
          </a:prstGeom>
        </p:spPr>
      </p:pic>
      <p:sp>
        <p:nvSpPr>
          <p:cNvPr id="4" name="Content Placeholder 3"/>
          <p:cNvSpPr txBox="1">
            <a:spLocks/>
          </p:cNvSpPr>
          <p:nvPr/>
        </p:nvSpPr>
        <p:spPr>
          <a:xfrm>
            <a:off x="120015" y="908849"/>
            <a:ext cx="8926830" cy="5986462"/>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0000"/>
              </a:lnSpc>
              <a:spcBef>
                <a:spcPts val="0"/>
              </a:spcBef>
              <a:spcAft>
                <a:spcPts val="1200"/>
              </a:spcAft>
              <a:buClr>
                <a:srgbClr val="FFFF00"/>
              </a:buClr>
              <a:buSzPct val="100000"/>
            </a:pPr>
            <a:r>
              <a:rPr lang="en-US" sz="4600" b="1" baseline="30000" dirty="0">
                <a:solidFill>
                  <a:schemeClr val="bg1"/>
                </a:solidFill>
                <a:effectLst>
                  <a:glow rad="127000">
                    <a:schemeClr val="tx1"/>
                  </a:glow>
                  <a:outerShdw blurRad="38100" dist="38100" dir="2700000" algn="tl">
                    <a:schemeClr val="tx1">
                      <a:alpha val="65000"/>
                    </a:schemeClr>
                  </a:outerShdw>
                </a:effectLst>
              </a:rPr>
              <a:t>13</a:t>
            </a:r>
            <a:r>
              <a:rPr lang="en-US" sz="4600" b="1" dirty="0">
                <a:solidFill>
                  <a:schemeClr val="bg1"/>
                </a:solidFill>
                <a:effectLst>
                  <a:glow rad="127000">
                    <a:schemeClr val="tx1"/>
                  </a:glow>
                  <a:outerShdw blurRad="38100" dist="38100" dir="2700000" algn="tl">
                    <a:schemeClr val="tx1">
                      <a:alpha val="65000"/>
                    </a:schemeClr>
                  </a:outerShdw>
                </a:effectLst>
              </a:rPr>
              <a:t> Then people brought little children to Jesus for him to place his hands on them and pray for them. </a:t>
            </a:r>
            <a:r>
              <a:rPr lang="en-US" sz="4600" b="1" dirty="0">
                <a:solidFill>
                  <a:srgbClr val="FFFF00"/>
                </a:solidFill>
                <a:effectLst>
                  <a:glow rad="127000">
                    <a:schemeClr val="tx1"/>
                  </a:glow>
                  <a:outerShdw blurRad="38100" dist="38100" dir="2700000" algn="tl">
                    <a:schemeClr val="tx1">
                      <a:alpha val="65000"/>
                    </a:schemeClr>
                  </a:outerShdw>
                </a:effectLst>
              </a:rPr>
              <a:t>But the disciples rebuked them.</a:t>
            </a:r>
            <a:r>
              <a:rPr lang="en-US" sz="4600" b="1" dirty="0">
                <a:solidFill>
                  <a:schemeClr val="bg1"/>
                </a:solidFill>
                <a:effectLst>
                  <a:glow rad="127000">
                    <a:schemeClr val="tx1"/>
                  </a:glow>
                  <a:outerShdw blurRad="38100" dist="38100" dir="2700000" algn="tl">
                    <a:schemeClr val="tx1">
                      <a:alpha val="65000"/>
                    </a:schemeClr>
                  </a:outerShdw>
                </a:effectLst>
              </a:rPr>
              <a:t> </a:t>
            </a:r>
            <a:r>
              <a:rPr lang="en-US" sz="4600" b="1" baseline="30000" dirty="0">
                <a:solidFill>
                  <a:schemeClr val="bg1"/>
                </a:solidFill>
                <a:effectLst>
                  <a:glow rad="127000">
                    <a:schemeClr val="tx1"/>
                  </a:glow>
                  <a:outerShdw blurRad="38100" dist="38100" dir="2700000" algn="tl">
                    <a:schemeClr val="tx1">
                      <a:alpha val="65000"/>
                    </a:schemeClr>
                  </a:outerShdw>
                </a:effectLst>
              </a:rPr>
              <a:t>14</a:t>
            </a:r>
            <a:r>
              <a:rPr lang="en-US" sz="4600" b="1" dirty="0">
                <a:solidFill>
                  <a:schemeClr val="bg1"/>
                </a:solidFill>
                <a:effectLst>
                  <a:glow rad="127000">
                    <a:schemeClr val="tx1"/>
                  </a:glow>
                  <a:outerShdw blurRad="38100" dist="38100" dir="2700000" algn="tl">
                    <a:schemeClr val="tx1">
                      <a:alpha val="65000"/>
                    </a:schemeClr>
                  </a:outerShdw>
                </a:effectLst>
              </a:rPr>
              <a:t> Jesus said, “Let the little children come to me, and do not hinder them, for the kingdom of heaven belongs to such as these.” </a:t>
            </a:r>
            <a:br>
              <a:rPr lang="en-US" sz="4600" b="1" dirty="0">
                <a:solidFill>
                  <a:schemeClr val="bg1"/>
                </a:solidFill>
                <a:effectLst>
                  <a:glow rad="127000">
                    <a:schemeClr val="tx1"/>
                  </a:glow>
                  <a:outerShdw blurRad="38100" dist="38100" dir="2700000" algn="tl">
                    <a:schemeClr val="tx1">
                      <a:alpha val="65000"/>
                    </a:schemeClr>
                  </a:outerShdw>
                </a:effectLst>
              </a:rPr>
            </a:br>
            <a:r>
              <a:rPr lang="en-US" sz="4600" b="1" baseline="30000" dirty="0">
                <a:solidFill>
                  <a:schemeClr val="bg1"/>
                </a:solidFill>
                <a:effectLst>
                  <a:glow rad="127000">
                    <a:schemeClr val="tx1"/>
                  </a:glow>
                  <a:outerShdw blurRad="38100" dist="38100" dir="2700000" algn="tl">
                    <a:schemeClr val="tx1">
                      <a:alpha val="65000"/>
                    </a:schemeClr>
                  </a:outerShdw>
                </a:effectLst>
              </a:rPr>
              <a:t>15</a:t>
            </a:r>
            <a:r>
              <a:rPr lang="en-US" sz="4600" b="1" dirty="0">
                <a:solidFill>
                  <a:schemeClr val="bg1"/>
                </a:solidFill>
                <a:effectLst>
                  <a:glow rad="127000">
                    <a:schemeClr val="tx1"/>
                  </a:glow>
                  <a:outerShdw blurRad="38100" dist="38100" dir="2700000" algn="tl">
                    <a:schemeClr val="tx1">
                      <a:alpha val="65000"/>
                    </a:schemeClr>
                  </a:outerShdw>
                </a:effectLst>
              </a:rPr>
              <a:t> When he had placed his hands on them, he went on from there.</a:t>
            </a:r>
            <a:endParaRPr lang="en-US" sz="4600" b="1" dirty="0">
              <a:solidFill>
                <a:srgbClr val="FFFF00"/>
              </a:solidFill>
              <a:effectLst>
                <a:glow rad="127000">
                  <a:schemeClr val="tx1"/>
                </a:glow>
                <a:outerShdw blurRad="38100" dist="38100" dir="2700000" algn="tl">
                  <a:schemeClr val="tx1">
                    <a:alpha val="65000"/>
                  </a:schemeClr>
                </a:outerShdw>
              </a:effectLst>
            </a:endParaRPr>
          </a:p>
        </p:txBody>
      </p:sp>
      <p:sp>
        <p:nvSpPr>
          <p:cNvPr id="6" name="Title 2"/>
          <p:cNvSpPr txBox="1">
            <a:spLocks/>
          </p:cNvSpPr>
          <p:nvPr/>
        </p:nvSpPr>
        <p:spPr>
          <a:xfrm>
            <a:off x="217170" y="335343"/>
            <a:ext cx="8732520" cy="533401"/>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4600" b="1" u="sng" dirty="0">
                <a:ln w="15875">
                  <a:noFill/>
                </a:ln>
                <a:solidFill>
                  <a:schemeClr val="bg1"/>
                </a:solidFill>
                <a:effectLst>
                  <a:glow rad="127000">
                    <a:schemeClr val="tx1"/>
                  </a:glow>
                  <a:outerShdw blurRad="38100" dist="38100" dir="2700000" algn="tl">
                    <a:schemeClr val="tx1">
                      <a:alpha val="65000"/>
                    </a:schemeClr>
                  </a:outerShdw>
                </a:effectLst>
                <a:latin typeface="+mn-lt"/>
              </a:rPr>
              <a:t>Matthew 19:13-15</a:t>
            </a:r>
          </a:p>
        </p:txBody>
      </p:sp>
    </p:spTree>
    <p:extLst>
      <p:ext uri="{BB962C8B-B14F-4D97-AF65-F5344CB8AC3E}">
        <p14:creationId xmlns:p14="http://schemas.microsoft.com/office/powerpoint/2010/main" val="2786270203"/>
      </p:ext>
    </p:extLst>
  </p:cSld>
  <p:clrMapOvr>
    <a:masterClrMapping/>
  </p:clrMapOvr>
  <p:transition spd="slow">
    <p:randomBar dir="vert"/>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2DC8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794"/>
            <a:ext cx="9144002" cy="6852412"/>
          </a:xfrm>
          <a:prstGeom prst="rect">
            <a:avLst/>
          </a:prstGeom>
        </p:spPr>
      </p:pic>
      <p:sp>
        <p:nvSpPr>
          <p:cNvPr id="4" name="Content Placeholder 3"/>
          <p:cNvSpPr txBox="1">
            <a:spLocks/>
          </p:cNvSpPr>
          <p:nvPr/>
        </p:nvSpPr>
        <p:spPr>
          <a:xfrm>
            <a:off x="120015" y="860435"/>
            <a:ext cx="8926830" cy="5986462"/>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0000"/>
              </a:lnSpc>
              <a:spcBef>
                <a:spcPts val="0"/>
              </a:spcBef>
              <a:spcAft>
                <a:spcPts val="1200"/>
              </a:spcAft>
              <a:buClr>
                <a:srgbClr val="FFFF00"/>
              </a:buClr>
              <a:buSzPct val="100000"/>
            </a:pPr>
            <a:r>
              <a:rPr lang="en-US" sz="4300" b="1" baseline="30000" dirty="0">
                <a:solidFill>
                  <a:schemeClr val="bg1"/>
                </a:solidFill>
                <a:effectLst>
                  <a:glow rad="127000">
                    <a:schemeClr val="tx1"/>
                  </a:glow>
                  <a:outerShdw blurRad="38100" dist="38100" dir="2700000" algn="tl">
                    <a:schemeClr val="tx1">
                      <a:alpha val="65000"/>
                    </a:schemeClr>
                  </a:outerShdw>
                </a:effectLst>
              </a:rPr>
              <a:t>15</a:t>
            </a:r>
            <a:r>
              <a:rPr lang="en-US" sz="4300" b="1" dirty="0">
                <a:solidFill>
                  <a:schemeClr val="bg1"/>
                </a:solidFill>
                <a:effectLst>
                  <a:glow rad="127000">
                    <a:schemeClr val="tx1"/>
                  </a:glow>
                  <a:outerShdw blurRad="38100" dist="38100" dir="2700000" algn="tl">
                    <a:schemeClr val="tx1">
                      <a:alpha val="65000"/>
                    </a:schemeClr>
                  </a:outerShdw>
                </a:effectLst>
              </a:rPr>
              <a:t> But when the chief priests and the teachers of the law saw the wonderful things he did and the children shouting in the temple courts, “Hosanna to the Son of David,” they were indignant. </a:t>
            </a:r>
            <a:r>
              <a:rPr lang="en-US" sz="4300" b="1" baseline="30000" dirty="0">
                <a:solidFill>
                  <a:schemeClr val="bg1"/>
                </a:solidFill>
                <a:effectLst>
                  <a:glow rad="127000">
                    <a:schemeClr val="tx1"/>
                  </a:glow>
                  <a:outerShdw blurRad="38100" dist="38100" dir="2700000" algn="tl">
                    <a:schemeClr val="tx1">
                      <a:alpha val="65000"/>
                    </a:schemeClr>
                  </a:outerShdw>
                </a:effectLst>
              </a:rPr>
              <a:t>16</a:t>
            </a:r>
            <a:r>
              <a:rPr lang="en-US" sz="4300" b="1" dirty="0">
                <a:solidFill>
                  <a:schemeClr val="bg1"/>
                </a:solidFill>
                <a:effectLst>
                  <a:glow rad="127000">
                    <a:schemeClr val="tx1"/>
                  </a:glow>
                  <a:outerShdw blurRad="38100" dist="38100" dir="2700000" algn="tl">
                    <a:schemeClr val="tx1">
                      <a:alpha val="65000"/>
                    </a:schemeClr>
                  </a:outerShdw>
                </a:effectLst>
              </a:rPr>
              <a:t> “Do you hear what these children are saying?” they asked him. “Yes,” replied Jesus, “have you never read,” </a:t>
            </a:r>
            <a:r>
              <a:rPr lang="en-US" sz="4300" b="1" dirty="0">
                <a:solidFill>
                  <a:srgbClr val="FFFF00"/>
                </a:solidFill>
                <a:effectLst>
                  <a:glow rad="127000">
                    <a:schemeClr val="tx1"/>
                  </a:glow>
                  <a:outerShdw blurRad="38100" dist="38100" dir="2700000" algn="tl">
                    <a:schemeClr val="tx1">
                      <a:alpha val="65000"/>
                    </a:schemeClr>
                  </a:outerShdw>
                </a:effectLst>
              </a:rPr>
              <a:t>‘From the lips of children and infants you, Lord, have called forth your praise’</a:t>
            </a:r>
            <a:r>
              <a:rPr lang="en-US" sz="4300" b="1" dirty="0">
                <a:solidFill>
                  <a:schemeClr val="bg1"/>
                </a:solidFill>
                <a:effectLst>
                  <a:glow rad="127000">
                    <a:schemeClr val="tx1"/>
                  </a:glow>
                  <a:outerShdw blurRad="38100" dist="38100" dir="2700000" algn="tl">
                    <a:schemeClr val="tx1">
                      <a:alpha val="65000"/>
                    </a:schemeClr>
                  </a:outerShdw>
                </a:effectLst>
              </a:rPr>
              <a:t>?”</a:t>
            </a:r>
          </a:p>
        </p:txBody>
      </p:sp>
      <p:sp>
        <p:nvSpPr>
          <p:cNvPr id="6" name="Title 2"/>
          <p:cNvSpPr txBox="1">
            <a:spLocks/>
          </p:cNvSpPr>
          <p:nvPr/>
        </p:nvSpPr>
        <p:spPr>
          <a:xfrm>
            <a:off x="205740" y="228600"/>
            <a:ext cx="8732520" cy="514350"/>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4600" b="1" u="sng" dirty="0">
                <a:ln w="15875">
                  <a:noFill/>
                </a:ln>
                <a:solidFill>
                  <a:schemeClr val="bg1"/>
                </a:solidFill>
                <a:effectLst>
                  <a:glow rad="127000">
                    <a:schemeClr val="tx1"/>
                  </a:glow>
                  <a:outerShdw blurRad="38100" dist="38100" dir="2700000" algn="tl">
                    <a:schemeClr val="tx1">
                      <a:alpha val="65000"/>
                    </a:schemeClr>
                  </a:outerShdw>
                </a:effectLst>
                <a:latin typeface="+mn-lt"/>
              </a:rPr>
              <a:t>Matthew 21:15-16</a:t>
            </a:r>
          </a:p>
        </p:txBody>
      </p:sp>
    </p:spTree>
    <p:extLst>
      <p:ext uri="{BB962C8B-B14F-4D97-AF65-F5344CB8AC3E}">
        <p14:creationId xmlns:p14="http://schemas.microsoft.com/office/powerpoint/2010/main" val="2933786392"/>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2DC8FF"/>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2794"/>
            <a:ext cx="9144002" cy="6852412"/>
          </a:xfrm>
          <a:prstGeom prst="rect">
            <a:avLst/>
          </a:prstGeom>
        </p:spPr>
      </p:pic>
      <p:sp>
        <p:nvSpPr>
          <p:cNvPr id="4" name="Content Placeholder 3"/>
          <p:cNvSpPr txBox="1">
            <a:spLocks/>
          </p:cNvSpPr>
          <p:nvPr/>
        </p:nvSpPr>
        <p:spPr>
          <a:xfrm>
            <a:off x="120015" y="1028699"/>
            <a:ext cx="8926830" cy="5866611"/>
          </a:xfrm>
          <a:prstGeom prst="rect">
            <a:avLst/>
          </a:prstGeom>
          <a:effectLst>
            <a:glow rad="63500">
              <a:schemeClr val="bg1"/>
            </a:glow>
          </a:effectLst>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80000"/>
              </a:lnSpc>
              <a:spcBef>
                <a:spcPts val="0"/>
              </a:spcBef>
              <a:spcAft>
                <a:spcPts val="1200"/>
              </a:spcAft>
              <a:buClr>
                <a:srgbClr val="FFFF00"/>
              </a:buClr>
              <a:buSzPct val="100000"/>
            </a:pPr>
            <a:r>
              <a:rPr lang="en-US" sz="5000" b="1" baseline="30000" dirty="0">
                <a:solidFill>
                  <a:schemeClr val="bg1"/>
                </a:solidFill>
                <a:effectLst>
                  <a:glow rad="127000">
                    <a:schemeClr val="tx1"/>
                  </a:glow>
                  <a:outerShdw blurRad="38100" dist="38100" dir="2700000" algn="tl">
                    <a:schemeClr val="tx1">
                      <a:alpha val="65000"/>
                    </a:schemeClr>
                  </a:outerShdw>
                </a:effectLst>
              </a:rPr>
              <a:t>38</a:t>
            </a:r>
            <a:r>
              <a:rPr lang="en-US" sz="5000" b="1" dirty="0">
                <a:solidFill>
                  <a:schemeClr val="bg1"/>
                </a:solidFill>
                <a:effectLst>
                  <a:glow rad="127000">
                    <a:schemeClr val="tx1"/>
                  </a:glow>
                  <a:outerShdw blurRad="38100" dist="38100" dir="2700000" algn="tl">
                    <a:schemeClr val="tx1">
                      <a:alpha val="65000"/>
                    </a:schemeClr>
                  </a:outerShdw>
                </a:effectLst>
              </a:rPr>
              <a:t> Peter replied, “Repent and be baptized, every one of you, in the name of Jesus Christ for the forgiveness of your sins. And you will receive the gift of the Holy Spirit. </a:t>
            </a:r>
            <a:r>
              <a:rPr lang="en-US" sz="5000" b="1" baseline="30000" dirty="0">
                <a:solidFill>
                  <a:schemeClr val="bg1"/>
                </a:solidFill>
                <a:effectLst>
                  <a:glow rad="127000">
                    <a:schemeClr val="tx1"/>
                  </a:glow>
                  <a:outerShdw blurRad="38100" dist="38100" dir="2700000" algn="tl">
                    <a:schemeClr val="tx1">
                      <a:alpha val="65000"/>
                    </a:schemeClr>
                  </a:outerShdw>
                </a:effectLst>
              </a:rPr>
              <a:t>39</a:t>
            </a:r>
            <a:r>
              <a:rPr lang="en-US" sz="5000" b="1" dirty="0">
                <a:solidFill>
                  <a:schemeClr val="bg1"/>
                </a:solidFill>
                <a:effectLst>
                  <a:glow rad="127000">
                    <a:schemeClr val="tx1"/>
                  </a:glow>
                  <a:outerShdw blurRad="38100" dist="38100" dir="2700000" algn="tl">
                    <a:schemeClr val="tx1">
                      <a:alpha val="65000"/>
                    </a:schemeClr>
                  </a:outerShdw>
                </a:effectLst>
              </a:rPr>
              <a:t> </a:t>
            </a:r>
            <a:r>
              <a:rPr lang="en-US" sz="5000" b="1" dirty="0">
                <a:solidFill>
                  <a:srgbClr val="FFFF00"/>
                </a:solidFill>
                <a:effectLst>
                  <a:glow rad="127000">
                    <a:schemeClr val="tx1"/>
                  </a:glow>
                  <a:outerShdw blurRad="38100" dist="38100" dir="2700000" algn="tl">
                    <a:schemeClr val="tx1">
                      <a:alpha val="65000"/>
                    </a:schemeClr>
                  </a:outerShdw>
                </a:effectLst>
              </a:rPr>
              <a:t>The promise is for you and your children and for all who are far off—for all whom the Lord our God will call.</a:t>
            </a:r>
            <a:r>
              <a:rPr lang="en-US" sz="5000" b="1" dirty="0">
                <a:solidFill>
                  <a:schemeClr val="bg1"/>
                </a:solidFill>
                <a:effectLst>
                  <a:glow rad="127000">
                    <a:schemeClr val="tx1"/>
                  </a:glow>
                  <a:outerShdw blurRad="38100" dist="38100" dir="2700000" algn="tl">
                    <a:schemeClr val="tx1">
                      <a:alpha val="65000"/>
                    </a:schemeClr>
                  </a:outerShdw>
                </a:effectLst>
              </a:rPr>
              <a:t>”</a:t>
            </a:r>
          </a:p>
        </p:txBody>
      </p:sp>
      <p:sp>
        <p:nvSpPr>
          <p:cNvPr id="6" name="Title 2"/>
          <p:cNvSpPr txBox="1">
            <a:spLocks/>
          </p:cNvSpPr>
          <p:nvPr/>
        </p:nvSpPr>
        <p:spPr>
          <a:xfrm>
            <a:off x="217170" y="335343"/>
            <a:ext cx="8732520" cy="533401"/>
          </a:xfrm>
          <a:prstGeom prst="rect">
            <a:avLst/>
          </a:prstGeom>
          <a:effectLst>
            <a:glow rad="63500">
              <a:schemeClr val="bg1"/>
            </a:glow>
          </a:effectLst>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80000"/>
              </a:lnSpc>
            </a:pPr>
            <a:r>
              <a:rPr lang="en-US" sz="5000" b="1" u="sng" dirty="0">
                <a:ln w="15875">
                  <a:noFill/>
                </a:ln>
                <a:solidFill>
                  <a:schemeClr val="bg1"/>
                </a:solidFill>
                <a:effectLst>
                  <a:glow rad="127000">
                    <a:schemeClr val="tx1"/>
                  </a:glow>
                  <a:outerShdw blurRad="38100" dist="38100" dir="2700000" algn="tl">
                    <a:schemeClr val="tx1">
                      <a:alpha val="65000"/>
                    </a:schemeClr>
                  </a:outerShdw>
                </a:effectLst>
                <a:latin typeface="+mn-lt"/>
              </a:rPr>
              <a:t>Acts 2:38-39</a:t>
            </a:r>
          </a:p>
        </p:txBody>
      </p:sp>
    </p:spTree>
    <p:extLst>
      <p:ext uri="{BB962C8B-B14F-4D97-AF65-F5344CB8AC3E}">
        <p14:creationId xmlns:p14="http://schemas.microsoft.com/office/powerpoint/2010/main" val="591915257"/>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409</TotalTime>
  <Words>215</Words>
  <Application>Microsoft Office PowerPoint</Application>
  <PresentationFormat>On-screen Show (4:3)</PresentationFormat>
  <Paragraphs>9</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dc:creator>
  <cp:lastModifiedBy>Shawn</cp:lastModifiedBy>
  <cp:revision>43</cp:revision>
  <dcterms:created xsi:type="dcterms:W3CDTF">2016-11-23T15:31:26Z</dcterms:created>
  <dcterms:modified xsi:type="dcterms:W3CDTF">2017-01-01T02:25:44Z</dcterms:modified>
</cp:coreProperties>
</file>