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8" r:id="rId3"/>
    <p:sldId id="259" r:id="rId4"/>
    <p:sldId id="260" r:id="rId5"/>
    <p:sldId id="256" r:id="rId6"/>
    <p:sldId id="257" r:id="rId7"/>
    <p:sldId id="261" r:id="rId8"/>
    <p:sldId id="262" r:id="rId9"/>
    <p:sldId id="263" r:id="rId10"/>
    <p:sldId id="264" r:id="rId11"/>
    <p:sldId id="265" r:id="rId12"/>
    <p:sldId id="281" r:id="rId13"/>
    <p:sldId id="283" r:id="rId14"/>
    <p:sldId id="273" r:id="rId15"/>
    <p:sldId id="276" r:id="rId16"/>
    <p:sldId id="277" r:id="rId17"/>
    <p:sldId id="266" r:id="rId18"/>
    <p:sldId id="267" r:id="rId19"/>
    <p:sldId id="268" r:id="rId20"/>
    <p:sldId id="269" r:id="rId21"/>
    <p:sldId id="270" r:id="rId22"/>
    <p:sldId id="271" r:id="rId23"/>
    <p:sldId id="272" r:id="rId24"/>
    <p:sldId id="279" r:id="rId25"/>
    <p:sldId id="28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978F"/>
    <a:srgbClr val="6F837A"/>
    <a:srgbClr val="898576"/>
    <a:srgbClr val="4C4D3E"/>
    <a:srgbClr val="2C2D2C"/>
    <a:srgbClr val="555655"/>
    <a:srgbClr val="99A9A2"/>
    <a:srgbClr val="B5C1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6" autoAdjust="0"/>
    <p:restoredTop sz="86398" autoAdjust="0"/>
  </p:normalViewPr>
  <p:slideViewPr>
    <p:cSldViewPr>
      <p:cViewPr>
        <p:scale>
          <a:sx n="78" d="100"/>
          <a:sy n="78" d="100"/>
        </p:scale>
        <p:origin x="-47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2516742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4174852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903203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3773313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360223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3609578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1159318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172013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240397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192808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B841FF-2265-490D-82DC-A1CE081A9D8D}" type="datetimeFigureOut">
              <a:rPr lang="en-US" smtClean="0"/>
              <a:t>12/17/2011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9C71D3-11B3-4A30-8287-0A25969E69E8}" type="slidenum">
              <a:rPr lang="en-US" smtClean="0"/>
              <a:t>‹#›</a:t>
            </a:fld>
            <a:endParaRPr lang="en-US" dirty="0"/>
          </a:p>
        </p:txBody>
      </p:sp>
    </p:spTree>
    <p:extLst>
      <p:ext uri="{BB962C8B-B14F-4D97-AF65-F5344CB8AC3E}">
        <p14:creationId xmlns:p14="http://schemas.microsoft.com/office/powerpoint/2010/main" val="206567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841FF-2265-490D-82DC-A1CE081A9D8D}" type="datetimeFigureOut">
              <a:rPr lang="en-US" smtClean="0"/>
              <a:t>12/17/2011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9C71D3-11B3-4A30-8287-0A25969E69E8}" type="slidenum">
              <a:rPr lang="en-US" smtClean="0"/>
              <a:t>‹#›</a:t>
            </a:fld>
            <a:endParaRPr lang="en-US" dirty="0"/>
          </a:p>
        </p:txBody>
      </p:sp>
    </p:spTree>
    <p:extLst>
      <p:ext uri="{BB962C8B-B14F-4D97-AF65-F5344CB8AC3E}">
        <p14:creationId xmlns:p14="http://schemas.microsoft.com/office/powerpoint/2010/main" val="426856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838200"/>
          </a:xfrm>
        </p:spPr>
        <p:txBody>
          <a:bodyPr>
            <a:noAutofit/>
          </a:bodyPr>
          <a:lstStyle/>
          <a:p>
            <a:r>
              <a:rPr lang="en-US" sz="5000" b="1" dirty="0" smtClean="0">
                <a:solidFill>
                  <a:schemeClr val="bg1"/>
                </a:solidFill>
              </a:rPr>
              <a:t>Conversations with John</a:t>
            </a:r>
            <a:endParaRPr lang="en-US" sz="5000" b="1" dirty="0">
              <a:solidFill>
                <a:schemeClr val="bg1"/>
              </a:solidFill>
            </a:endParaRPr>
          </a:p>
        </p:txBody>
      </p:sp>
      <p:sp>
        <p:nvSpPr>
          <p:cNvPr id="5" name="Content Placeholder 4"/>
          <p:cNvSpPr>
            <a:spLocks noGrp="1"/>
          </p:cNvSpPr>
          <p:nvPr>
            <p:ph idx="1"/>
          </p:nvPr>
        </p:nvSpPr>
        <p:spPr>
          <a:xfrm>
            <a:off x="304800" y="1371600"/>
            <a:ext cx="8839200" cy="5486400"/>
          </a:xfrm>
        </p:spPr>
        <p:txBody>
          <a:bodyPr>
            <a:normAutofit/>
          </a:bodyPr>
          <a:lstStyle/>
          <a:p>
            <a:pPr marL="0" indent="0">
              <a:spcBef>
                <a:spcPts val="1200"/>
              </a:spcBef>
              <a:spcAft>
                <a:spcPts val="1200"/>
              </a:spcAft>
              <a:buNone/>
            </a:pPr>
            <a:r>
              <a:rPr lang="en-US" sz="4000" b="1" dirty="0" smtClean="0">
                <a:solidFill>
                  <a:srgbClr val="85978F"/>
                </a:solidFill>
              </a:rPr>
              <a:t>Today:</a:t>
            </a:r>
            <a:r>
              <a:rPr lang="en-US" sz="4000" b="1" dirty="0" smtClean="0">
                <a:solidFill>
                  <a:schemeClr val="bg1"/>
                </a:solidFill>
              </a:rPr>
              <a:t> Introduction to John</a:t>
            </a:r>
          </a:p>
          <a:p>
            <a:pPr marL="0" indent="0">
              <a:spcBef>
                <a:spcPts val="1200"/>
              </a:spcBef>
              <a:spcAft>
                <a:spcPts val="1200"/>
              </a:spcAft>
              <a:buNone/>
            </a:pPr>
            <a:r>
              <a:rPr lang="en-US" sz="4000" b="1" dirty="0" smtClean="0">
                <a:solidFill>
                  <a:srgbClr val="85978F"/>
                </a:solidFill>
              </a:rPr>
              <a:t>Christmas Eve </a:t>
            </a:r>
            <a:r>
              <a:rPr lang="en-US" sz="4000" b="1" dirty="0" smtClean="0">
                <a:solidFill>
                  <a:schemeClr val="bg1"/>
                </a:solidFill>
              </a:rPr>
              <a:t>6- 7PM:  special service</a:t>
            </a:r>
          </a:p>
          <a:p>
            <a:pPr marL="0" indent="0">
              <a:spcBef>
                <a:spcPts val="1200"/>
              </a:spcBef>
              <a:spcAft>
                <a:spcPts val="1200"/>
              </a:spcAft>
              <a:buNone/>
            </a:pPr>
            <a:r>
              <a:rPr lang="en-US" sz="4000" b="1" dirty="0" smtClean="0">
                <a:solidFill>
                  <a:srgbClr val="85978F"/>
                </a:solidFill>
              </a:rPr>
              <a:t>Christmas Morning:  </a:t>
            </a:r>
            <a:r>
              <a:rPr lang="en-US" sz="4000" b="1" dirty="0" smtClean="0">
                <a:solidFill>
                  <a:schemeClr val="bg1"/>
                </a:solidFill>
              </a:rPr>
              <a:t>John 1:1-14</a:t>
            </a:r>
            <a:br>
              <a:rPr lang="en-US" sz="4000" b="1" dirty="0" smtClean="0">
                <a:solidFill>
                  <a:schemeClr val="bg1"/>
                </a:solidFill>
              </a:rPr>
            </a:br>
            <a:r>
              <a:rPr lang="en-US" sz="4000" b="1" dirty="0" smtClean="0">
                <a:solidFill>
                  <a:schemeClr val="bg1"/>
                </a:solidFill>
              </a:rPr>
              <a:t>Jesus Moved Into the Neighborhood</a:t>
            </a:r>
          </a:p>
          <a:p>
            <a:pPr marL="0" indent="0">
              <a:spcBef>
                <a:spcPts val="1200"/>
              </a:spcBef>
              <a:spcAft>
                <a:spcPts val="1200"/>
              </a:spcAft>
              <a:buNone/>
            </a:pPr>
            <a:r>
              <a:rPr lang="en-US" sz="4000" b="1" dirty="0" smtClean="0">
                <a:solidFill>
                  <a:srgbClr val="85978F"/>
                </a:solidFill>
              </a:rPr>
              <a:t>New Year’s Morning:  </a:t>
            </a:r>
            <a:r>
              <a:rPr lang="en-US" sz="4000" b="1" dirty="0" smtClean="0">
                <a:solidFill>
                  <a:schemeClr val="bg1"/>
                </a:solidFill>
              </a:rPr>
              <a:t>Overview of John</a:t>
            </a:r>
            <a:br>
              <a:rPr lang="en-US" sz="4000" b="1" dirty="0" smtClean="0">
                <a:solidFill>
                  <a:schemeClr val="bg1"/>
                </a:solidFill>
              </a:rPr>
            </a:br>
            <a:r>
              <a:rPr lang="en-US" sz="4000" b="1" dirty="0" smtClean="0">
                <a:solidFill>
                  <a:schemeClr val="bg1"/>
                </a:solidFill>
              </a:rPr>
              <a:t>Circle of Discipleship</a:t>
            </a:r>
            <a:endParaRPr lang="en-US" sz="4000" b="1" dirty="0">
              <a:solidFill>
                <a:srgbClr val="6F837A"/>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100315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fade">
                                      <p:cBhvr>
                                        <p:cTn id="15" dur="500"/>
                                        <p:tgtEl>
                                          <p:spTgt spid="5">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fade">
                                      <p:cBhvr>
                                        <p:cTn id="18" dur="500"/>
                                        <p:tgtEl>
                                          <p:spTgt spid="5">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fade">
                                      <p:cBhvr>
                                        <p:cTn id="21"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975083506"/>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
        <p:nvSpPr>
          <p:cNvPr id="3" name="Rectangle 2"/>
          <p:cNvSpPr/>
          <p:nvPr/>
        </p:nvSpPr>
        <p:spPr>
          <a:xfrm>
            <a:off x="228600" y="4876800"/>
            <a:ext cx="8686800" cy="1828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16566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75531395"/>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Tree>
    <p:extLst>
      <p:ext uri="{BB962C8B-B14F-4D97-AF65-F5344CB8AC3E}">
        <p14:creationId xmlns:p14="http://schemas.microsoft.com/office/powerpoint/2010/main" val="13370705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Autofit/>
          </a:bodyPr>
          <a:lstStyle/>
          <a:p>
            <a:r>
              <a:rPr lang="en-US" sz="5000" b="1" dirty="0" smtClean="0">
                <a:solidFill>
                  <a:schemeClr val="bg1"/>
                </a:solidFill>
              </a:rPr>
              <a:t>John is Different</a:t>
            </a:r>
            <a:endParaRPr lang="en-US" sz="5000" b="1" dirty="0">
              <a:solidFill>
                <a:schemeClr val="bg1"/>
              </a:solidFill>
            </a:endParaRPr>
          </a:p>
        </p:txBody>
      </p:sp>
      <p:sp>
        <p:nvSpPr>
          <p:cNvPr id="5" name="Content Placeholder 4"/>
          <p:cNvSpPr>
            <a:spLocks noGrp="1"/>
          </p:cNvSpPr>
          <p:nvPr>
            <p:ph idx="1"/>
          </p:nvPr>
        </p:nvSpPr>
        <p:spPr>
          <a:xfrm>
            <a:off x="228600" y="838200"/>
            <a:ext cx="8915400" cy="5867400"/>
          </a:xfrm>
        </p:spPr>
        <p:txBody>
          <a:bodyPr numCol="2">
            <a:noAutofit/>
          </a:bodyPr>
          <a:lstStyle/>
          <a:p>
            <a:pPr marL="0" lvl="0" indent="0">
              <a:spcBef>
                <a:spcPts val="0"/>
              </a:spcBef>
              <a:spcAft>
                <a:spcPts val="600"/>
              </a:spcAft>
              <a:buNone/>
            </a:pPr>
            <a:r>
              <a:rPr lang="en-US" b="1" dirty="0" smtClean="0">
                <a:solidFill>
                  <a:srgbClr val="85978F"/>
                </a:solidFill>
              </a:rPr>
              <a:t>It omits many things the synoptic gospels include:</a:t>
            </a:r>
          </a:p>
          <a:p>
            <a:r>
              <a:rPr lang="en-US" b="1" dirty="0" smtClean="0">
                <a:solidFill>
                  <a:schemeClr val="bg1"/>
                </a:solidFill>
              </a:rPr>
              <a:t>the Birth of Jesus</a:t>
            </a:r>
          </a:p>
          <a:p>
            <a:r>
              <a:rPr lang="en-US" b="1" dirty="0" smtClean="0">
                <a:solidFill>
                  <a:schemeClr val="bg1"/>
                </a:solidFill>
              </a:rPr>
              <a:t>His baptism</a:t>
            </a:r>
          </a:p>
          <a:p>
            <a:r>
              <a:rPr lang="en-US" b="1" dirty="0" smtClean="0">
                <a:solidFill>
                  <a:schemeClr val="bg1"/>
                </a:solidFill>
              </a:rPr>
              <a:t>His temptations</a:t>
            </a:r>
          </a:p>
          <a:p>
            <a:r>
              <a:rPr lang="en-US" b="1" dirty="0" smtClean="0">
                <a:solidFill>
                  <a:schemeClr val="bg1"/>
                </a:solidFill>
              </a:rPr>
              <a:t>deliverance </a:t>
            </a:r>
            <a:r>
              <a:rPr lang="en-US" b="1" dirty="0" smtClean="0">
                <a:solidFill>
                  <a:schemeClr val="bg1"/>
                </a:solidFill>
              </a:rPr>
              <a:t>of those demon possessed </a:t>
            </a:r>
          </a:p>
          <a:p>
            <a:r>
              <a:rPr lang="en-US" b="1" dirty="0" smtClean="0">
                <a:solidFill>
                  <a:schemeClr val="bg1"/>
                </a:solidFill>
              </a:rPr>
              <a:t>His ascension</a:t>
            </a:r>
          </a:p>
          <a:p>
            <a:r>
              <a:rPr lang="en-US" b="1" dirty="0" smtClean="0">
                <a:solidFill>
                  <a:schemeClr val="bg1"/>
                </a:solidFill>
              </a:rPr>
              <a:t>parables</a:t>
            </a:r>
            <a:endParaRPr lang="en-US" b="1" dirty="0" smtClean="0">
              <a:solidFill>
                <a:srgbClr val="85978F"/>
              </a:solidFill>
            </a:endParaRPr>
          </a:p>
          <a:p>
            <a:pPr marL="0" indent="0">
              <a:buNone/>
            </a:pPr>
            <a:endParaRPr lang="en-US" b="1" dirty="0" smtClean="0">
              <a:solidFill>
                <a:srgbClr val="85978F"/>
              </a:solidFill>
            </a:endParaRPr>
          </a:p>
          <a:p>
            <a:pPr marL="0" indent="0">
              <a:buNone/>
            </a:pPr>
            <a:endParaRPr lang="en-US" b="1" dirty="0" smtClean="0">
              <a:solidFill>
                <a:srgbClr val="85978F"/>
              </a:solidFill>
            </a:endParaRPr>
          </a:p>
          <a:p>
            <a:pPr marL="0" indent="0">
              <a:buNone/>
            </a:pPr>
            <a:endParaRPr lang="en-US" b="1" dirty="0">
              <a:solidFill>
                <a:srgbClr val="85978F"/>
              </a:solidFill>
            </a:endParaRPr>
          </a:p>
          <a:p>
            <a:pPr marL="0" indent="0">
              <a:spcBef>
                <a:spcPts val="0"/>
              </a:spcBef>
              <a:spcAft>
                <a:spcPts val="600"/>
              </a:spcAft>
              <a:buNone/>
            </a:pPr>
            <a:r>
              <a:rPr lang="en-US" b="1" dirty="0" smtClean="0">
                <a:solidFill>
                  <a:srgbClr val="85978F"/>
                </a:solidFill>
              </a:rPr>
              <a:t>Events </a:t>
            </a:r>
            <a:r>
              <a:rPr lang="en-US" b="1" dirty="0">
                <a:solidFill>
                  <a:srgbClr val="85978F"/>
                </a:solidFill>
              </a:rPr>
              <a:t>in the life of Jesus </a:t>
            </a:r>
            <a:r>
              <a:rPr lang="en-US" b="1" dirty="0" smtClean="0">
                <a:solidFill>
                  <a:srgbClr val="85978F"/>
                </a:solidFill>
              </a:rPr>
              <a:t>presented </a:t>
            </a:r>
            <a:r>
              <a:rPr lang="en-US" b="1" dirty="0">
                <a:solidFill>
                  <a:srgbClr val="85978F"/>
                </a:solidFill>
              </a:rPr>
              <a:t>only in </a:t>
            </a:r>
            <a:r>
              <a:rPr lang="en-US" b="1" dirty="0" smtClean="0">
                <a:solidFill>
                  <a:srgbClr val="85978F"/>
                </a:solidFill>
              </a:rPr>
              <a:t>John:</a:t>
            </a:r>
          </a:p>
          <a:p>
            <a:r>
              <a:rPr lang="en-US" b="1" dirty="0" smtClean="0">
                <a:solidFill>
                  <a:schemeClr val="bg1"/>
                </a:solidFill>
              </a:rPr>
              <a:t>wedding </a:t>
            </a:r>
            <a:r>
              <a:rPr lang="en-US" b="1" dirty="0">
                <a:solidFill>
                  <a:schemeClr val="bg1"/>
                </a:solidFill>
              </a:rPr>
              <a:t>feast </a:t>
            </a:r>
            <a:r>
              <a:rPr lang="en-US" b="1" dirty="0" smtClean="0">
                <a:solidFill>
                  <a:schemeClr val="bg1"/>
                </a:solidFill>
              </a:rPr>
              <a:t>at Cana </a:t>
            </a:r>
          </a:p>
          <a:p>
            <a:r>
              <a:rPr lang="en-US" b="1" dirty="0">
                <a:solidFill>
                  <a:schemeClr val="bg1"/>
                </a:solidFill>
              </a:rPr>
              <a:t>H</a:t>
            </a:r>
            <a:r>
              <a:rPr lang="en-US" b="1" dirty="0" smtClean="0">
                <a:solidFill>
                  <a:schemeClr val="bg1"/>
                </a:solidFill>
              </a:rPr>
              <a:t>is conversations </a:t>
            </a:r>
            <a:r>
              <a:rPr lang="en-US" b="1" dirty="0">
                <a:solidFill>
                  <a:schemeClr val="bg1"/>
                </a:solidFill>
              </a:rPr>
              <a:t>with </a:t>
            </a:r>
            <a:r>
              <a:rPr lang="en-US" b="1" dirty="0" smtClean="0">
                <a:solidFill>
                  <a:schemeClr val="bg1"/>
                </a:solidFill>
              </a:rPr>
              <a:t>Nicodemus, the </a:t>
            </a:r>
            <a:r>
              <a:rPr lang="en-US" b="1" dirty="0">
                <a:solidFill>
                  <a:schemeClr val="bg1"/>
                </a:solidFill>
              </a:rPr>
              <a:t>woman at the </a:t>
            </a:r>
            <a:r>
              <a:rPr lang="en-US" b="1" dirty="0" smtClean="0">
                <a:solidFill>
                  <a:schemeClr val="bg1"/>
                </a:solidFill>
              </a:rPr>
              <a:t>well and others</a:t>
            </a:r>
          </a:p>
          <a:p>
            <a:r>
              <a:rPr lang="en-US" b="1" dirty="0">
                <a:solidFill>
                  <a:schemeClr val="bg1"/>
                </a:solidFill>
              </a:rPr>
              <a:t>t</a:t>
            </a:r>
            <a:r>
              <a:rPr lang="en-US" b="1" dirty="0" smtClean="0">
                <a:solidFill>
                  <a:schemeClr val="bg1"/>
                </a:solidFill>
              </a:rPr>
              <a:t>he </a:t>
            </a:r>
            <a:r>
              <a:rPr lang="en-US" b="1" dirty="0">
                <a:solidFill>
                  <a:schemeClr val="bg1"/>
                </a:solidFill>
              </a:rPr>
              <a:t>raising of </a:t>
            </a:r>
            <a:r>
              <a:rPr lang="en-US" b="1" dirty="0" smtClean="0">
                <a:solidFill>
                  <a:schemeClr val="bg1"/>
                </a:solidFill>
              </a:rPr>
              <a:t>Lazarus</a:t>
            </a:r>
          </a:p>
          <a:p>
            <a:r>
              <a:rPr lang="en-US" b="1" dirty="0" smtClean="0">
                <a:solidFill>
                  <a:schemeClr val="bg1"/>
                </a:solidFill>
              </a:rPr>
              <a:t>washing disciple’s feet</a:t>
            </a:r>
          </a:p>
          <a:p>
            <a:r>
              <a:rPr lang="en-US" b="1" dirty="0">
                <a:solidFill>
                  <a:schemeClr val="bg1"/>
                </a:solidFill>
              </a:rPr>
              <a:t>t</a:t>
            </a:r>
            <a:r>
              <a:rPr lang="en-US" b="1" dirty="0" smtClean="0">
                <a:solidFill>
                  <a:schemeClr val="bg1"/>
                </a:solidFill>
              </a:rPr>
              <a:t>eaching about the H.S.</a:t>
            </a:r>
          </a:p>
          <a:p>
            <a:r>
              <a:rPr lang="en-US" b="1" dirty="0" smtClean="0">
                <a:solidFill>
                  <a:schemeClr val="bg1"/>
                </a:solidFill>
              </a:rPr>
              <a:t>His </a:t>
            </a:r>
            <a:r>
              <a:rPr lang="en-US" b="1" dirty="0" smtClean="0">
                <a:solidFill>
                  <a:schemeClr val="bg1"/>
                </a:solidFill>
              </a:rPr>
              <a:t>High </a:t>
            </a:r>
            <a:r>
              <a:rPr lang="en-US" b="1" dirty="0">
                <a:solidFill>
                  <a:schemeClr val="bg1"/>
                </a:solidFill>
              </a:rPr>
              <a:t>P</a:t>
            </a:r>
            <a:r>
              <a:rPr lang="en-US" b="1" dirty="0" smtClean="0">
                <a:solidFill>
                  <a:schemeClr val="bg1"/>
                </a:solidFill>
              </a:rPr>
              <a:t>riestly </a:t>
            </a:r>
            <a:r>
              <a:rPr lang="en-US" b="1" dirty="0" smtClean="0">
                <a:solidFill>
                  <a:schemeClr val="bg1"/>
                </a:solidFill>
              </a:rPr>
              <a:t>prayer</a:t>
            </a:r>
          </a:p>
          <a:p>
            <a:endParaRPr lang="en-US" b="1" dirty="0" smtClean="0">
              <a:solidFill>
                <a:schemeClr val="bg1"/>
              </a:solidFill>
            </a:endParaRPr>
          </a:p>
          <a:p>
            <a:endParaRPr lang="en-US" b="1" dirty="0" smtClean="0">
              <a:solidFill>
                <a:schemeClr val="bg1"/>
              </a:solidFill>
            </a:endParaRPr>
          </a:p>
        </p:txBody>
      </p:sp>
      <p:cxnSp>
        <p:nvCxnSpPr>
          <p:cNvPr id="3" name="Straight Connector 2"/>
          <p:cNvCxnSpPr/>
          <p:nvPr/>
        </p:nvCxnSpPr>
        <p:spPr>
          <a:xfrm>
            <a:off x="4572000" y="990600"/>
            <a:ext cx="0" cy="5410200"/>
          </a:xfrm>
          <a:prstGeom prst="line">
            <a:avLst/>
          </a:prstGeom>
          <a:ln w="38100">
            <a:solidFill>
              <a:srgbClr val="85978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3894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par>
                          <p:cTn id="11" fill="hold">
                            <p:stCondLst>
                              <p:cond delay="2000"/>
                            </p:stCondLst>
                            <p:childTnLst>
                              <p:par>
                                <p:cTn id="12" presetID="10" presetClass="entr" presetSubtype="0" fill="hold" nodeType="after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Effect transition="in" filter="fade">
                                      <p:cBhvr>
                                        <p:cTn id="20" dur="1000"/>
                                        <p:tgtEl>
                                          <p:spTgt spid="5">
                                            <p:txEl>
                                              <p:pRg st="3" end="3"/>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1000"/>
                                        <p:tgtEl>
                                          <p:spTgt spid="5">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fade">
                                      <p:cBhvr>
                                        <p:cTn id="26" dur="1000"/>
                                        <p:tgtEl>
                                          <p:spTgt spid="5">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1000"/>
                                        <p:tgtEl>
                                          <p:spTgt spid="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fade">
                                      <p:cBhvr>
                                        <p:cTn id="34" dur="500"/>
                                        <p:tgtEl>
                                          <p:spTgt spid="3"/>
                                        </p:tgtEl>
                                      </p:cBhvr>
                                    </p:animEffect>
                                  </p:childTnLst>
                                </p:cTn>
                              </p:par>
                              <p:par>
                                <p:cTn id="35" presetID="10" presetClass="entr" presetSubtype="0" fill="hold" nodeType="with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animEffect transition="in" filter="fade">
                                      <p:cBhvr>
                                        <p:cTn id="37" dur="2000"/>
                                        <p:tgtEl>
                                          <p:spTgt spid="5">
                                            <p:txEl>
                                              <p:pRg st="10" end="10"/>
                                            </p:txEl>
                                          </p:spTgt>
                                        </p:tgtEl>
                                      </p:cBhvr>
                                    </p:animEffect>
                                  </p:childTnLst>
                                </p:cTn>
                              </p:par>
                            </p:childTnLst>
                          </p:cTn>
                        </p:par>
                        <p:par>
                          <p:cTn id="38" fill="hold">
                            <p:stCondLst>
                              <p:cond delay="2000"/>
                            </p:stCondLst>
                            <p:childTnLst>
                              <p:par>
                                <p:cTn id="39" presetID="10" presetClass="entr" presetSubtype="0" fill="hold" nodeType="afterEffect">
                                  <p:stCondLst>
                                    <p:cond delay="0"/>
                                  </p:stCondLst>
                                  <p:childTnLst>
                                    <p:set>
                                      <p:cBhvr>
                                        <p:cTn id="40" dur="1" fill="hold">
                                          <p:stCondLst>
                                            <p:cond delay="0"/>
                                          </p:stCondLst>
                                        </p:cTn>
                                        <p:tgtEl>
                                          <p:spTgt spid="5">
                                            <p:txEl>
                                              <p:pRg st="11" end="11"/>
                                            </p:txEl>
                                          </p:spTgt>
                                        </p:tgtEl>
                                        <p:attrNameLst>
                                          <p:attrName>style.visibility</p:attrName>
                                        </p:attrNameLst>
                                      </p:cBhvr>
                                      <p:to>
                                        <p:strVal val="visible"/>
                                      </p:to>
                                    </p:set>
                                    <p:animEffect transition="in" filter="fade">
                                      <p:cBhvr>
                                        <p:cTn id="41" dur="1000"/>
                                        <p:tgtEl>
                                          <p:spTgt spid="5">
                                            <p:txEl>
                                              <p:pRg st="11" end="11"/>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5">
                                            <p:txEl>
                                              <p:pRg st="12" end="12"/>
                                            </p:txEl>
                                          </p:spTgt>
                                        </p:tgtEl>
                                        <p:attrNameLst>
                                          <p:attrName>style.visibility</p:attrName>
                                        </p:attrNameLst>
                                      </p:cBhvr>
                                      <p:to>
                                        <p:strVal val="visible"/>
                                      </p:to>
                                    </p:set>
                                    <p:animEffect transition="in" filter="fade">
                                      <p:cBhvr>
                                        <p:cTn id="44" dur="1000"/>
                                        <p:tgtEl>
                                          <p:spTgt spid="5">
                                            <p:txEl>
                                              <p:pRg st="12" end="12"/>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5">
                                            <p:txEl>
                                              <p:pRg st="13" end="13"/>
                                            </p:txEl>
                                          </p:spTgt>
                                        </p:tgtEl>
                                        <p:attrNameLst>
                                          <p:attrName>style.visibility</p:attrName>
                                        </p:attrNameLst>
                                      </p:cBhvr>
                                      <p:to>
                                        <p:strVal val="visible"/>
                                      </p:to>
                                    </p:set>
                                    <p:animEffect transition="in" filter="fade">
                                      <p:cBhvr>
                                        <p:cTn id="47" dur="1000"/>
                                        <p:tgtEl>
                                          <p:spTgt spid="5">
                                            <p:txEl>
                                              <p:pRg st="13" end="13"/>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14" end="14"/>
                                            </p:txEl>
                                          </p:spTgt>
                                        </p:tgtEl>
                                        <p:attrNameLst>
                                          <p:attrName>style.visibility</p:attrName>
                                        </p:attrNameLst>
                                      </p:cBhvr>
                                      <p:to>
                                        <p:strVal val="visible"/>
                                      </p:to>
                                    </p:set>
                                    <p:animEffect transition="in" filter="fade">
                                      <p:cBhvr>
                                        <p:cTn id="50" dur="1000"/>
                                        <p:tgtEl>
                                          <p:spTgt spid="5">
                                            <p:txEl>
                                              <p:pRg st="14" end="14"/>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5">
                                            <p:txEl>
                                              <p:pRg st="15" end="15"/>
                                            </p:txEl>
                                          </p:spTgt>
                                        </p:tgtEl>
                                        <p:attrNameLst>
                                          <p:attrName>style.visibility</p:attrName>
                                        </p:attrNameLst>
                                      </p:cBhvr>
                                      <p:to>
                                        <p:strVal val="visible"/>
                                      </p:to>
                                    </p:set>
                                    <p:animEffect transition="in" filter="fade">
                                      <p:cBhvr>
                                        <p:cTn id="53" dur="1000"/>
                                        <p:tgtEl>
                                          <p:spTgt spid="5">
                                            <p:txEl>
                                              <p:pRg st="15" end="15"/>
                                            </p:txEl>
                                          </p:spTgt>
                                        </p:tgtEl>
                                      </p:cBhvr>
                                    </p:animEffect>
                                  </p:childTnLst>
                                </p:cTn>
                              </p:par>
                              <p:par>
                                <p:cTn id="54" presetID="10" presetClass="entr" presetSubtype="0" fill="hold" nodeType="withEffect">
                                  <p:stCondLst>
                                    <p:cond delay="0"/>
                                  </p:stCondLst>
                                  <p:childTnLst>
                                    <p:set>
                                      <p:cBhvr>
                                        <p:cTn id="55" dur="1" fill="hold">
                                          <p:stCondLst>
                                            <p:cond delay="0"/>
                                          </p:stCondLst>
                                        </p:cTn>
                                        <p:tgtEl>
                                          <p:spTgt spid="5">
                                            <p:txEl>
                                              <p:pRg st="16" end="16"/>
                                            </p:txEl>
                                          </p:spTgt>
                                        </p:tgtEl>
                                        <p:attrNameLst>
                                          <p:attrName>style.visibility</p:attrName>
                                        </p:attrNameLst>
                                      </p:cBhvr>
                                      <p:to>
                                        <p:strVal val="visible"/>
                                      </p:to>
                                    </p:set>
                                    <p:animEffect transition="in" filter="fade">
                                      <p:cBhvr>
                                        <p:cTn id="56" dur="10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Autofit/>
          </a:bodyPr>
          <a:lstStyle/>
          <a:p>
            <a:r>
              <a:rPr lang="en-US" sz="5000" b="1" dirty="0" smtClean="0">
                <a:solidFill>
                  <a:schemeClr val="bg1"/>
                </a:solidFill>
              </a:rPr>
              <a:t>John’s Framework</a:t>
            </a:r>
            <a:endParaRPr lang="en-US" sz="5000" b="1" dirty="0">
              <a:solidFill>
                <a:schemeClr val="bg1"/>
              </a:solidFill>
            </a:endParaRPr>
          </a:p>
        </p:txBody>
      </p:sp>
      <p:sp>
        <p:nvSpPr>
          <p:cNvPr id="5" name="Content Placeholder 4"/>
          <p:cNvSpPr>
            <a:spLocks noGrp="1"/>
          </p:cNvSpPr>
          <p:nvPr>
            <p:ph idx="1"/>
          </p:nvPr>
        </p:nvSpPr>
        <p:spPr>
          <a:xfrm>
            <a:off x="304800" y="838200"/>
            <a:ext cx="8839200" cy="5867400"/>
          </a:xfrm>
        </p:spPr>
        <p:txBody>
          <a:bodyPr>
            <a:normAutofit/>
          </a:bodyPr>
          <a:lstStyle/>
          <a:p>
            <a:pPr marL="0" lvl="0" indent="0">
              <a:buNone/>
            </a:pPr>
            <a:r>
              <a:rPr lang="en-US" sz="4000" b="1" u="sng" dirty="0">
                <a:solidFill>
                  <a:srgbClr val="85978F"/>
                </a:solidFill>
              </a:rPr>
              <a:t>C</a:t>
            </a:r>
            <a:r>
              <a:rPr lang="en-US" sz="4000" b="1" u="sng" dirty="0" smtClean="0">
                <a:solidFill>
                  <a:srgbClr val="85978F"/>
                </a:solidFill>
              </a:rPr>
              <a:t>hapters 1-12</a:t>
            </a:r>
            <a:r>
              <a:rPr lang="en-US" sz="4000" b="1" dirty="0" smtClean="0">
                <a:solidFill>
                  <a:srgbClr val="85978F"/>
                </a:solidFill>
              </a:rPr>
              <a:t>  </a:t>
            </a:r>
            <a:r>
              <a:rPr lang="en-US" sz="4000" b="1" dirty="0" smtClean="0">
                <a:solidFill>
                  <a:schemeClr val="bg1"/>
                </a:solidFill>
              </a:rPr>
              <a:t>Jesus </a:t>
            </a:r>
            <a:r>
              <a:rPr lang="en-US" sz="4000" b="1" dirty="0">
                <a:solidFill>
                  <a:schemeClr val="bg1"/>
                </a:solidFill>
              </a:rPr>
              <a:t>is at work in </a:t>
            </a:r>
            <a:r>
              <a:rPr lang="en-US" sz="4000" b="1" dirty="0" smtClean="0">
                <a:solidFill>
                  <a:schemeClr val="bg1"/>
                </a:solidFill>
              </a:rPr>
              <a:t>public, showing </a:t>
            </a:r>
            <a:r>
              <a:rPr lang="en-US" sz="4000" b="1" dirty="0">
                <a:solidFill>
                  <a:schemeClr val="bg1"/>
                </a:solidFill>
              </a:rPr>
              <a:t>signs and teaching to diverse public audiences. </a:t>
            </a:r>
          </a:p>
          <a:p>
            <a:pPr marL="0" lvl="0" indent="0">
              <a:buNone/>
            </a:pPr>
            <a:r>
              <a:rPr lang="en-US" sz="4000" b="1" u="sng" dirty="0" smtClean="0">
                <a:solidFill>
                  <a:srgbClr val="85978F"/>
                </a:solidFill>
              </a:rPr>
              <a:t>Chapters 13-17</a:t>
            </a:r>
            <a:r>
              <a:rPr lang="en-US" sz="4000" b="1" dirty="0" smtClean="0">
                <a:solidFill>
                  <a:schemeClr val="bg1"/>
                </a:solidFill>
              </a:rPr>
              <a:t> Jesus </a:t>
            </a:r>
            <a:r>
              <a:rPr lang="en-US" sz="4000" b="1" dirty="0">
                <a:solidFill>
                  <a:schemeClr val="bg1"/>
                </a:solidFill>
              </a:rPr>
              <a:t>is in private </a:t>
            </a:r>
            <a:r>
              <a:rPr lang="en-US" sz="4000" b="1" dirty="0" smtClean="0">
                <a:solidFill>
                  <a:schemeClr val="bg1"/>
                </a:solidFill>
              </a:rPr>
              <a:t>turning His attention to </a:t>
            </a:r>
            <a:r>
              <a:rPr lang="en-US" sz="4000" b="1" dirty="0">
                <a:solidFill>
                  <a:schemeClr val="bg1"/>
                </a:solidFill>
              </a:rPr>
              <a:t>his </a:t>
            </a:r>
            <a:r>
              <a:rPr lang="en-US" sz="4000" b="1" dirty="0" smtClean="0">
                <a:solidFill>
                  <a:schemeClr val="bg1"/>
                </a:solidFill>
              </a:rPr>
              <a:t>disciples, teaching, comforting, and praying for them</a:t>
            </a:r>
            <a:r>
              <a:rPr lang="en-US" sz="4000" b="1" dirty="0">
                <a:solidFill>
                  <a:schemeClr val="bg1"/>
                </a:solidFill>
              </a:rPr>
              <a:t>. </a:t>
            </a:r>
            <a:endParaRPr lang="en-US" sz="4000" b="1" dirty="0" smtClean="0">
              <a:solidFill>
                <a:schemeClr val="bg1"/>
              </a:solidFill>
            </a:endParaRPr>
          </a:p>
          <a:p>
            <a:pPr marL="0" lvl="0" indent="0">
              <a:buNone/>
            </a:pPr>
            <a:r>
              <a:rPr lang="en-US" sz="4000" b="1" u="sng" dirty="0" smtClean="0">
                <a:solidFill>
                  <a:srgbClr val="85978F"/>
                </a:solidFill>
              </a:rPr>
              <a:t>Chapters 18-21</a:t>
            </a:r>
            <a:r>
              <a:rPr lang="en-US" sz="4000" b="1" dirty="0" smtClean="0">
                <a:solidFill>
                  <a:schemeClr val="bg1"/>
                </a:solidFill>
              </a:rPr>
              <a:t> Finally</a:t>
            </a:r>
            <a:r>
              <a:rPr lang="en-US" sz="4000" b="1" dirty="0">
                <a:solidFill>
                  <a:schemeClr val="bg1"/>
                </a:solidFill>
              </a:rPr>
              <a:t>, the story ends with a detailed Passion/resurrection account. </a:t>
            </a:r>
          </a:p>
          <a:p>
            <a:pPr marL="0" indent="0">
              <a:buNone/>
            </a:pPr>
            <a:endParaRPr lang="en-US" dirty="0">
              <a:solidFill>
                <a:schemeClr val="bg1"/>
              </a:solidFill>
            </a:endParaRPr>
          </a:p>
        </p:txBody>
      </p:sp>
    </p:spTree>
    <p:extLst>
      <p:ext uri="{BB962C8B-B14F-4D97-AF65-F5344CB8AC3E}">
        <p14:creationId xmlns:p14="http://schemas.microsoft.com/office/powerpoint/2010/main" val="911605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Autofit/>
          </a:bodyPr>
          <a:lstStyle/>
          <a:p>
            <a:r>
              <a:rPr lang="en-US" sz="5000" b="1" dirty="0" smtClean="0">
                <a:solidFill>
                  <a:schemeClr val="bg1"/>
                </a:solidFill>
              </a:rPr>
              <a:t>John’s 7s</a:t>
            </a:r>
            <a:endParaRPr lang="en-US" sz="5000" b="1" dirty="0">
              <a:solidFill>
                <a:schemeClr val="bg1"/>
              </a:solidFill>
            </a:endParaRPr>
          </a:p>
        </p:txBody>
      </p:sp>
      <p:sp>
        <p:nvSpPr>
          <p:cNvPr id="5" name="Content Placeholder 4"/>
          <p:cNvSpPr>
            <a:spLocks noGrp="1"/>
          </p:cNvSpPr>
          <p:nvPr>
            <p:ph idx="1"/>
          </p:nvPr>
        </p:nvSpPr>
        <p:spPr>
          <a:xfrm>
            <a:off x="457200" y="1066800"/>
            <a:ext cx="8382000" cy="5791200"/>
          </a:xfrm>
        </p:spPr>
        <p:txBody>
          <a:bodyPr>
            <a:normAutofit/>
          </a:bodyPr>
          <a:lstStyle/>
          <a:p>
            <a:pPr marL="0" lvl="0" indent="0">
              <a:buNone/>
            </a:pPr>
            <a:r>
              <a:rPr lang="en-US" sz="4100" b="1" u="sng" dirty="0" smtClean="0">
                <a:solidFill>
                  <a:srgbClr val="85978F"/>
                </a:solidFill>
              </a:rPr>
              <a:t>Exodus 3:14</a:t>
            </a:r>
            <a:r>
              <a:rPr lang="en-US" sz="4100" b="1" dirty="0" smtClean="0">
                <a:solidFill>
                  <a:srgbClr val="85978F"/>
                </a:solidFill>
              </a:rPr>
              <a:t> </a:t>
            </a:r>
            <a:r>
              <a:rPr lang="en-US" sz="3000" b="1" dirty="0" smtClean="0">
                <a:solidFill>
                  <a:srgbClr val="85978F"/>
                </a:solidFill>
              </a:rPr>
              <a:t>(NIV)</a:t>
            </a:r>
            <a:br>
              <a:rPr lang="en-US" sz="3000" b="1" dirty="0" smtClean="0">
                <a:solidFill>
                  <a:srgbClr val="85978F"/>
                </a:solidFill>
              </a:rPr>
            </a:br>
            <a:r>
              <a:rPr lang="en-US" sz="4100" b="1" dirty="0" smtClean="0">
                <a:solidFill>
                  <a:schemeClr val="bg1"/>
                </a:solidFill>
              </a:rPr>
              <a:t>God said to Moses, “I AM WHO I AM.</a:t>
            </a:r>
            <a:r>
              <a:rPr lang="en-US" sz="4100" b="1" baseline="30000" dirty="0">
                <a:solidFill>
                  <a:schemeClr val="bg1"/>
                </a:solidFill>
              </a:rPr>
              <a:t> </a:t>
            </a:r>
            <a:r>
              <a:rPr lang="en-US" sz="4100" b="1" dirty="0" smtClean="0">
                <a:solidFill>
                  <a:schemeClr val="bg1"/>
                </a:solidFill>
              </a:rPr>
              <a:t>This is what you are to say to the Israelites: ‘I AM has sent me to you.’”</a:t>
            </a:r>
          </a:p>
          <a:p>
            <a:pPr marL="0" lvl="0" indent="0">
              <a:spcBef>
                <a:spcPts val="2400"/>
              </a:spcBef>
              <a:buNone/>
            </a:pPr>
            <a:r>
              <a:rPr lang="en-US" sz="4100" b="1" u="sng" dirty="0">
                <a:solidFill>
                  <a:srgbClr val="85978F"/>
                </a:solidFill>
              </a:rPr>
              <a:t>John </a:t>
            </a:r>
            <a:r>
              <a:rPr lang="en-US" sz="4100" b="1" u="sng" dirty="0" smtClean="0">
                <a:solidFill>
                  <a:srgbClr val="85978F"/>
                </a:solidFill>
              </a:rPr>
              <a:t>8:58</a:t>
            </a:r>
            <a:r>
              <a:rPr lang="en-US" sz="4100" b="1" dirty="0" smtClean="0">
                <a:solidFill>
                  <a:srgbClr val="85978F"/>
                </a:solidFill>
              </a:rPr>
              <a:t> </a:t>
            </a:r>
            <a:r>
              <a:rPr lang="en-US" sz="3000" b="1" dirty="0" smtClean="0">
                <a:solidFill>
                  <a:srgbClr val="85978F"/>
                </a:solidFill>
              </a:rPr>
              <a:t>(NIV)</a:t>
            </a:r>
            <a:br>
              <a:rPr lang="en-US" sz="3000" b="1" dirty="0" smtClean="0">
                <a:solidFill>
                  <a:srgbClr val="85978F"/>
                </a:solidFill>
              </a:rPr>
            </a:br>
            <a:r>
              <a:rPr lang="en-US" sz="4100" b="1" dirty="0" smtClean="0">
                <a:solidFill>
                  <a:schemeClr val="bg1"/>
                </a:solidFill>
              </a:rPr>
              <a:t>“I </a:t>
            </a:r>
            <a:r>
              <a:rPr lang="en-US" sz="4100" b="1" dirty="0">
                <a:solidFill>
                  <a:schemeClr val="bg1"/>
                </a:solidFill>
              </a:rPr>
              <a:t>tell you the truth," Jesus answered, "before Abraham was born, I am</a:t>
            </a:r>
            <a:r>
              <a:rPr lang="en-US" sz="4100" b="1" dirty="0" smtClean="0">
                <a:solidFill>
                  <a:schemeClr val="bg1"/>
                </a:solidFill>
              </a:rPr>
              <a:t>!” </a:t>
            </a:r>
          </a:p>
          <a:p>
            <a:pPr marL="0" indent="0">
              <a:buNone/>
            </a:pPr>
            <a:endParaRPr lang="en-US" dirty="0">
              <a:solidFill>
                <a:schemeClr val="bg1"/>
              </a:solidFill>
            </a:endParaRPr>
          </a:p>
        </p:txBody>
      </p:sp>
    </p:spTree>
    <p:extLst>
      <p:ext uri="{BB962C8B-B14F-4D97-AF65-F5344CB8AC3E}">
        <p14:creationId xmlns:p14="http://schemas.microsoft.com/office/powerpoint/2010/main" val="961899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fade">
                                      <p:cBhvr>
                                        <p:cTn id="16"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Autofit/>
          </a:bodyPr>
          <a:lstStyle/>
          <a:p>
            <a:r>
              <a:rPr lang="en-US" sz="5000" b="1" dirty="0" smtClean="0">
                <a:solidFill>
                  <a:schemeClr val="bg1"/>
                </a:solidFill>
              </a:rPr>
              <a:t>John’s 7s</a:t>
            </a:r>
            <a:endParaRPr lang="en-US" sz="5000" b="1" dirty="0">
              <a:solidFill>
                <a:schemeClr val="bg1"/>
              </a:solidFill>
            </a:endParaRPr>
          </a:p>
        </p:txBody>
      </p:sp>
      <p:sp>
        <p:nvSpPr>
          <p:cNvPr id="5" name="Content Placeholder 4"/>
          <p:cNvSpPr>
            <a:spLocks noGrp="1"/>
          </p:cNvSpPr>
          <p:nvPr>
            <p:ph idx="1"/>
          </p:nvPr>
        </p:nvSpPr>
        <p:spPr>
          <a:xfrm>
            <a:off x="304800" y="914400"/>
            <a:ext cx="8839200" cy="5943600"/>
          </a:xfrm>
        </p:spPr>
        <p:txBody>
          <a:bodyPr>
            <a:normAutofit/>
          </a:bodyPr>
          <a:lstStyle/>
          <a:p>
            <a:pPr marL="0" indent="0">
              <a:spcBef>
                <a:spcPts val="1200"/>
              </a:spcBef>
              <a:spcAft>
                <a:spcPts val="600"/>
              </a:spcAft>
              <a:buNone/>
            </a:pPr>
            <a:r>
              <a:rPr lang="en-US" sz="3800" b="1" dirty="0" smtClean="0">
                <a:solidFill>
                  <a:schemeClr val="bg1"/>
                </a:solidFill>
              </a:rPr>
              <a:t>Seven “I am” statements:</a:t>
            </a:r>
            <a:endParaRPr lang="en-US" sz="3800" b="1" dirty="0">
              <a:solidFill>
                <a:schemeClr val="bg1"/>
              </a:solidFill>
            </a:endParaRPr>
          </a:p>
          <a:p>
            <a:pPr marL="514350" indent="-514350">
              <a:buClr>
                <a:srgbClr val="85978F"/>
              </a:buClr>
              <a:buFont typeface="+mj-lt"/>
              <a:buAutoNum type="arabicPeriod"/>
            </a:pPr>
            <a:r>
              <a:rPr lang="en-US" sz="3800" b="1" dirty="0">
                <a:solidFill>
                  <a:schemeClr val="bg1"/>
                </a:solidFill>
              </a:rPr>
              <a:t>I am the bread of life </a:t>
            </a:r>
            <a:r>
              <a:rPr lang="en-US" sz="3000" b="1" dirty="0" smtClean="0">
                <a:solidFill>
                  <a:srgbClr val="85978F"/>
                </a:solidFill>
              </a:rPr>
              <a:t>(6:35</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light of the world </a:t>
            </a:r>
            <a:r>
              <a:rPr lang="en-US" sz="3000" b="1" dirty="0" smtClean="0">
                <a:solidFill>
                  <a:srgbClr val="85978F"/>
                </a:solidFill>
              </a:rPr>
              <a:t>(8:12</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gate for the sheep </a:t>
            </a:r>
            <a:r>
              <a:rPr lang="en-US" sz="3000" b="1" dirty="0" smtClean="0">
                <a:solidFill>
                  <a:srgbClr val="85978F"/>
                </a:solidFill>
              </a:rPr>
              <a:t>(10:7</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good shepherd </a:t>
            </a:r>
            <a:r>
              <a:rPr lang="en-US" sz="3000" b="1" dirty="0" smtClean="0">
                <a:solidFill>
                  <a:srgbClr val="85978F"/>
                </a:solidFill>
              </a:rPr>
              <a:t>(10:11</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resurrection and the life </a:t>
            </a:r>
            <a:r>
              <a:rPr lang="en-US" sz="3000" b="1" dirty="0" smtClean="0">
                <a:solidFill>
                  <a:srgbClr val="85978F"/>
                </a:solidFill>
              </a:rPr>
              <a:t>(11:25</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way, the truth, and the life </a:t>
            </a:r>
            <a:r>
              <a:rPr lang="en-US" sz="3000" b="1" dirty="0" smtClean="0">
                <a:solidFill>
                  <a:srgbClr val="85978F"/>
                </a:solidFill>
              </a:rPr>
              <a:t>(14:6</a:t>
            </a:r>
            <a:r>
              <a:rPr lang="en-US" sz="3000" b="1" dirty="0">
                <a:solidFill>
                  <a:srgbClr val="85978F"/>
                </a:solidFill>
              </a:rPr>
              <a:t>)</a:t>
            </a:r>
          </a:p>
          <a:p>
            <a:pPr marL="514350" indent="-514350">
              <a:buClr>
                <a:srgbClr val="85978F"/>
              </a:buClr>
              <a:buFont typeface="+mj-lt"/>
              <a:buAutoNum type="arabicPeriod"/>
            </a:pPr>
            <a:r>
              <a:rPr lang="en-US" sz="3800" b="1" dirty="0">
                <a:solidFill>
                  <a:schemeClr val="bg1"/>
                </a:solidFill>
              </a:rPr>
              <a:t>I am the true vine </a:t>
            </a:r>
            <a:r>
              <a:rPr lang="en-US" sz="3000" b="1" dirty="0" smtClean="0">
                <a:solidFill>
                  <a:srgbClr val="85978F"/>
                </a:solidFill>
              </a:rPr>
              <a:t>(15:1</a:t>
            </a:r>
            <a:r>
              <a:rPr lang="en-US" sz="3000" b="1" dirty="0">
                <a:solidFill>
                  <a:srgbClr val="85978F"/>
                </a:solidFill>
              </a:rPr>
              <a:t>)</a:t>
            </a:r>
          </a:p>
          <a:p>
            <a:pPr marL="0" indent="0">
              <a:buNone/>
            </a:pPr>
            <a:endParaRPr lang="en-US" dirty="0">
              <a:solidFill>
                <a:schemeClr val="bg1"/>
              </a:solidFill>
            </a:endParaRPr>
          </a:p>
        </p:txBody>
      </p:sp>
    </p:spTree>
    <p:extLst>
      <p:ext uri="{BB962C8B-B14F-4D97-AF65-F5344CB8AC3E}">
        <p14:creationId xmlns:p14="http://schemas.microsoft.com/office/powerpoint/2010/main" val="38369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2000"/>
                                        <p:tgtEl>
                                          <p:spTgt spid="5">
                                            <p:txEl>
                                              <p:pRg st="1" end="1"/>
                                            </p:txEl>
                                          </p:spTgt>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2000"/>
                                        <p:tgtEl>
                                          <p:spTgt spid="5">
                                            <p:txEl>
                                              <p:pRg st="2" end="2"/>
                                            </p:txEl>
                                          </p:spTgt>
                                        </p:tgtEl>
                                      </p:cBhvr>
                                    </p:animEffect>
                                  </p:childTnLst>
                                </p:cTn>
                              </p:par>
                            </p:childTnLst>
                          </p:cTn>
                        </p:par>
                        <p:par>
                          <p:cTn id="16" fill="hold">
                            <p:stCondLst>
                              <p:cond delay="4500"/>
                            </p:stCondLst>
                            <p:childTnLst>
                              <p:par>
                                <p:cTn id="17" presetID="10" presetClass="entr" presetSubtype="0" fill="hold" nodeType="after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fade">
                                      <p:cBhvr>
                                        <p:cTn id="19" dur="2000"/>
                                        <p:tgtEl>
                                          <p:spTgt spid="5">
                                            <p:txEl>
                                              <p:pRg st="3" end="3"/>
                                            </p:txEl>
                                          </p:spTgt>
                                        </p:tgtEl>
                                      </p:cBhvr>
                                    </p:animEffect>
                                  </p:childTnLst>
                                </p:cTn>
                              </p:par>
                            </p:childTnLst>
                          </p:cTn>
                        </p:par>
                        <p:par>
                          <p:cTn id="20" fill="hold">
                            <p:stCondLst>
                              <p:cond delay="6500"/>
                            </p:stCondLst>
                            <p:childTnLst>
                              <p:par>
                                <p:cTn id="21" presetID="10" presetClass="entr" presetSubtype="0" fill="hold" nodeType="after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animEffect transition="in" filter="fade">
                                      <p:cBhvr>
                                        <p:cTn id="23" dur="2000"/>
                                        <p:tgtEl>
                                          <p:spTgt spid="5">
                                            <p:txEl>
                                              <p:pRg st="4" end="4"/>
                                            </p:txEl>
                                          </p:spTgt>
                                        </p:tgtEl>
                                      </p:cBhvr>
                                    </p:animEffect>
                                  </p:childTnLst>
                                </p:cTn>
                              </p:par>
                            </p:childTnLst>
                          </p:cTn>
                        </p:par>
                        <p:par>
                          <p:cTn id="24" fill="hold">
                            <p:stCondLst>
                              <p:cond delay="8500"/>
                            </p:stCondLst>
                            <p:childTnLst>
                              <p:par>
                                <p:cTn id="25" presetID="10" presetClass="entr" presetSubtype="0" fill="hold" nodeType="after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2000"/>
                                        <p:tgtEl>
                                          <p:spTgt spid="5">
                                            <p:txEl>
                                              <p:pRg st="5" end="5"/>
                                            </p:txEl>
                                          </p:spTgt>
                                        </p:tgtEl>
                                      </p:cBhvr>
                                    </p:animEffect>
                                  </p:childTnLst>
                                </p:cTn>
                              </p:par>
                            </p:childTnLst>
                          </p:cTn>
                        </p:par>
                        <p:par>
                          <p:cTn id="28" fill="hold">
                            <p:stCondLst>
                              <p:cond delay="10500"/>
                            </p:stCondLst>
                            <p:childTnLst>
                              <p:par>
                                <p:cTn id="29" presetID="10" presetClass="entr" presetSubtype="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2000"/>
                                        <p:tgtEl>
                                          <p:spTgt spid="5">
                                            <p:txEl>
                                              <p:pRg st="6" end="6"/>
                                            </p:txEl>
                                          </p:spTgt>
                                        </p:tgtEl>
                                      </p:cBhvr>
                                    </p:animEffect>
                                  </p:childTnLst>
                                </p:cTn>
                              </p:par>
                            </p:childTnLst>
                          </p:cTn>
                        </p:par>
                        <p:par>
                          <p:cTn id="32" fill="hold">
                            <p:stCondLst>
                              <p:cond delay="12500"/>
                            </p:stCondLst>
                            <p:childTnLst>
                              <p:par>
                                <p:cTn id="33" presetID="10" presetClass="entr" presetSubtype="0" fill="hold" nodeType="after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Autofit/>
          </a:bodyPr>
          <a:lstStyle/>
          <a:p>
            <a:r>
              <a:rPr lang="en-US" sz="5000" b="1" dirty="0" smtClean="0">
                <a:solidFill>
                  <a:schemeClr val="bg1"/>
                </a:solidFill>
              </a:rPr>
              <a:t>John’s 7s</a:t>
            </a:r>
            <a:endParaRPr lang="en-US" sz="5000" b="1" dirty="0">
              <a:solidFill>
                <a:schemeClr val="bg1"/>
              </a:solidFill>
            </a:endParaRPr>
          </a:p>
        </p:txBody>
      </p:sp>
      <p:sp>
        <p:nvSpPr>
          <p:cNvPr id="5" name="Content Placeholder 4"/>
          <p:cNvSpPr>
            <a:spLocks noGrp="1"/>
          </p:cNvSpPr>
          <p:nvPr>
            <p:ph idx="1"/>
          </p:nvPr>
        </p:nvSpPr>
        <p:spPr>
          <a:xfrm>
            <a:off x="304800" y="914400"/>
            <a:ext cx="8839200" cy="5943600"/>
          </a:xfrm>
        </p:spPr>
        <p:txBody>
          <a:bodyPr>
            <a:normAutofit/>
          </a:bodyPr>
          <a:lstStyle/>
          <a:p>
            <a:pPr marL="0" indent="0">
              <a:spcBef>
                <a:spcPts val="1200"/>
              </a:spcBef>
              <a:spcAft>
                <a:spcPts val="600"/>
              </a:spcAft>
              <a:buNone/>
            </a:pPr>
            <a:r>
              <a:rPr lang="en-US" sz="3800" b="1" dirty="0" smtClean="0">
                <a:solidFill>
                  <a:schemeClr val="bg1"/>
                </a:solidFill>
              </a:rPr>
              <a:t>Seven “I am” statements</a:t>
            </a:r>
          </a:p>
          <a:p>
            <a:pPr marL="0" indent="0">
              <a:spcBef>
                <a:spcPts val="1200"/>
              </a:spcBef>
              <a:spcAft>
                <a:spcPts val="600"/>
              </a:spcAft>
              <a:buNone/>
            </a:pPr>
            <a:r>
              <a:rPr lang="en-US" sz="3800" b="1" dirty="0" smtClean="0">
                <a:solidFill>
                  <a:schemeClr val="bg1"/>
                </a:solidFill>
              </a:rPr>
              <a:t>Seven Signs that point to Jesus’ power </a:t>
            </a:r>
            <a:br>
              <a:rPr lang="en-US" sz="3800" b="1" dirty="0" smtClean="0">
                <a:solidFill>
                  <a:schemeClr val="bg1"/>
                </a:solidFill>
              </a:rPr>
            </a:br>
            <a:r>
              <a:rPr lang="en-US" sz="3800" b="1" dirty="0" smtClean="0">
                <a:solidFill>
                  <a:schemeClr val="bg1"/>
                </a:solidFill>
              </a:rPr>
              <a:t>and divinity (recorded in chapters 1-11):</a:t>
            </a:r>
          </a:p>
          <a:p>
            <a:pPr marL="0" indent="0">
              <a:spcBef>
                <a:spcPts val="1200"/>
              </a:spcBef>
              <a:spcAft>
                <a:spcPts val="600"/>
              </a:spcAft>
              <a:buNone/>
            </a:pPr>
            <a:endParaRPr lang="en-US" sz="3800" b="1"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66402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317252640"/>
              </p:ext>
            </p:extLst>
          </p:nvPr>
        </p:nvGraphicFramePr>
        <p:xfrm>
          <a:off x="228600" y="152401"/>
          <a:ext cx="8763000" cy="6586255"/>
        </p:xfrm>
        <a:graphic>
          <a:graphicData uri="http://schemas.openxmlformats.org/drawingml/2006/table">
            <a:tbl>
              <a:tblPr firstRow="1" firstCol="1" bandRow="1">
                <a:tableStyleId>{5C22544A-7EE6-4342-B048-85BDC9FD1C3A}</a:tableStyleId>
              </a:tblPr>
              <a:tblGrid>
                <a:gridCol w="2438400"/>
                <a:gridCol w="1219200"/>
                <a:gridCol w="5105400"/>
              </a:tblGrid>
              <a:tr h="1676399">
                <a:tc>
                  <a:txBody>
                    <a:bodyPr/>
                    <a:lstStyle/>
                    <a:p>
                      <a:pPr marL="0" marR="0">
                        <a:lnSpc>
                          <a:spcPct val="115000"/>
                        </a:lnSpc>
                        <a:spcBef>
                          <a:spcPts val="0"/>
                        </a:spcBef>
                        <a:spcAft>
                          <a:spcPts val="0"/>
                        </a:spcAft>
                      </a:pPr>
                      <a:r>
                        <a:rPr lang="en-US" sz="2800" b="1" dirty="0">
                          <a:effectLst/>
                        </a:rPr>
                        <a:t>1. Turning the water into </a:t>
                      </a:r>
                      <a:r>
                        <a:rPr lang="en-US" sz="2800" b="1" dirty="0" smtClean="0">
                          <a:effectLst/>
                        </a:rPr>
                        <a:t>wine</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2:1-11</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Jesus is LORD of NATURE. Able to change one substance into another.</a:t>
                      </a:r>
                      <a:endParaRPr lang="en-US" sz="2800" b="1" dirty="0">
                        <a:effectLst/>
                        <a:latin typeface="Calibri"/>
                        <a:ea typeface="Calibri"/>
                        <a:cs typeface="Times New Roman"/>
                      </a:endParaRPr>
                    </a:p>
                  </a:txBody>
                  <a:tcPr marL="47625" marR="47625" marT="47625" marB="47625">
                    <a:solidFill>
                      <a:srgbClr val="4C4D3E"/>
                    </a:solidFill>
                  </a:tcPr>
                </a:tc>
              </a:tr>
              <a:tr h="1446120">
                <a:tc>
                  <a:txBody>
                    <a:bodyPr/>
                    <a:lstStyle/>
                    <a:p>
                      <a:pPr marL="0" marR="0">
                        <a:lnSpc>
                          <a:spcPct val="115000"/>
                        </a:lnSpc>
                        <a:spcBef>
                          <a:spcPts val="0"/>
                        </a:spcBef>
                        <a:spcAft>
                          <a:spcPts val="0"/>
                        </a:spcAft>
                      </a:pPr>
                      <a:r>
                        <a:rPr lang="en-US" sz="2800" b="1" dirty="0">
                          <a:effectLst/>
                        </a:rPr>
                        <a:t>2. The healing of the nobleman's </a:t>
                      </a:r>
                      <a:r>
                        <a:rPr lang="en-US" sz="2800" b="1" dirty="0" smtClean="0">
                          <a:effectLst/>
                        </a:rPr>
                        <a:t>son</a:t>
                      </a:r>
                      <a:endParaRPr lang="en-US" sz="2800" b="1" dirty="0">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4:46-54</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Jesus is LORD of LIFE. Able to give life on the one condition of faith.</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r>
              <a:tr h="1661795">
                <a:tc>
                  <a:txBody>
                    <a:bodyPr/>
                    <a:lstStyle/>
                    <a:p>
                      <a:pPr marL="0" marR="0" algn="l">
                        <a:lnSpc>
                          <a:spcPct val="115000"/>
                        </a:lnSpc>
                        <a:spcBef>
                          <a:spcPts val="0"/>
                        </a:spcBef>
                        <a:spcAft>
                          <a:spcPts val="0"/>
                        </a:spcAft>
                      </a:pPr>
                      <a:r>
                        <a:rPr lang="en-US" sz="2800" b="1" dirty="0">
                          <a:effectLst/>
                        </a:rPr>
                        <a:t>3. The healing of </a:t>
                      </a:r>
                      <a:r>
                        <a:rPr lang="en-US" sz="2800" b="1" dirty="0" smtClean="0">
                          <a:effectLst/>
                        </a:rPr>
                        <a:t>the</a:t>
                      </a:r>
                      <a:r>
                        <a:rPr lang="en-US" sz="2800" b="1" baseline="0" dirty="0" smtClean="0">
                          <a:effectLst/>
                        </a:rPr>
                        <a:t> </a:t>
                      </a:r>
                      <a:r>
                        <a:rPr lang="en-US" sz="2800" b="1" dirty="0" smtClean="0">
                          <a:effectLst/>
                        </a:rPr>
                        <a:t>paralyzed man</a:t>
                      </a:r>
                      <a:endParaRPr lang="en-US" sz="2800" b="1" dirty="0">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5:1-15</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Jesus is </a:t>
                      </a:r>
                      <a:r>
                        <a:rPr lang="en-US" sz="2800" b="1" dirty="0" smtClean="0">
                          <a:solidFill>
                            <a:schemeClr val="bg1"/>
                          </a:solidFill>
                          <a:effectLst/>
                        </a:rPr>
                        <a:t>RESTORER. </a:t>
                      </a:r>
                      <a:r>
                        <a:rPr lang="en-US" sz="2800" b="1" dirty="0">
                          <a:solidFill>
                            <a:schemeClr val="bg1"/>
                          </a:solidFill>
                          <a:effectLst/>
                        </a:rPr>
                        <a:t>No matter how sinful a man is. Jesus is able to give life to the spiritually dead.</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r>
              <a:tr h="1680627">
                <a:tc>
                  <a:txBody>
                    <a:bodyPr/>
                    <a:lstStyle/>
                    <a:p>
                      <a:pPr marL="0" marR="0">
                        <a:lnSpc>
                          <a:spcPct val="115000"/>
                        </a:lnSpc>
                        <a:spcBef>
                          <a:spcPts val="0"/>
                        </a:spcBef>
                        <a:spcAft>
                          <a:spcPts val="0"/>
                        </a:spcAft>
                      </a:pPr>
                      <a:r>
                        <a:rPr lang="en-US" sz="2800" b="1" dirty="0">
                          <a:effectLst/>
                        </a:rPr>
                        <a:t>4. The feeding of the five </a:t>
                      </a:r>
                      <a:r>
                        <a:rPr lang="en-US" sz="2800" b="1" dirty="0" smtClean="0">
                          <a:effectLst/>
                        </a:rPr>
                        <a:t>thousand</a:t>
                      </a:r>
                      <a:endParaRPr lang="en-US" sz="2800" b="1" dirty="0">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6:1-14</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Jesus is the FOOD by which we live. He is able to SUSTAIN the spiritual life He creates.</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r>
            </a:tbl>
          </a:graphicData>
        </a:graphic>
      </p:graphicFrame>
      <p:sp>
        <p:nvSpPr>
          <p:cNvPr id="3" name="Rectangle 2"/>
          <p:cNvSpPr/>
          <p:nvPr/>
        </p:nvSpPr>
        <p:spPr>
          <a:xfrm>
            <a:off x="152400" y="1828800"/>
            <a:ext cx="8915400" cy="4953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560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80693521"/>
              </p:ext>
            </p:extLst>
          </p:nvPr>
        </p:nvGraphicFramePr>
        <p:xfrm>
          <a:off x="228600" y="152401"/>
          <a:ext cx="8763000" cy="6586255"/>
        </p:xfrm>
        <a:graphic>
          <a:graphicData uri="http://schemas.openxmlformats.org/drawingml/2006/table">
            <a:tbl>
              <a:tblPr firstRow="1" firstCol="1" bandRow="1">
                <a:tableStyleId>{5C22544A-7EE6-4342-B048-85BDC9FD1C3A}</a:tableStyleId>
              </a:tblPr>
              <a:tblGrid>
                <a:gridCol w="2438400"/>
                <a:gridCol w="1219200"/>
                <a:gridCol w="5105400"/>
              </a:tblGrid>
              <a:tr h="1676399">
                <a:tc>
                  <a:txBody>
                    <a:bodyPr/>
                    <a:lstStyle/>
                    <a:p>
                      <a:pPr marL="0" marR="0">
                        <a:lnSpc>
                          <a:spcPct val="115000"/>
                        </a:lnSpc>
                        <a:spcBef>
                          <a:spcPts val="0"/>
                        </a:spcBef>
                        <a:spcAft>
                          <a:spcPts val="0"/>
                        </a:spcAft>
                      </a:pPr>
                      <a:r>
                        <a:rPr lang="en-US" sz="2800" b="1" dirty="0">
                          <a:effectLst/>
                        </a:rPr>
                        <a:t>1. Turning the water into </a:t>
                      </a:r>
                      <a:r>
                        <a:rPr lang="en-US" sz="2800" b="1" dirty="0" smtClean="0">
                          <a:effectLst/>
                        </a:rPr>
                        <a:t>wine</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2:1-11</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Jesus is LORD of NATURE. Able to change one substance into another.</a:t>
                      </a:r>
                      <a:endParaRPr lang="en-US" sz="2800" b="1" dirty="0">
                        <a:effectLst/>
                        <a:latin typeface="Calibri"/>
                        <a:ea typeface="Calibri"/>
                        <a:cs typeface="Times New Roman"/>
                      </a:endParaRPr>
                    </a:p>
                  </a:txBody>
                  <a:tcPr marL="47625" marR="47625" marT="47625" marB="47625">
                    <a:solidFill>
                      <a:srgbClr val="4C4D3E"/>
                    </a:solidFill>
                  </a:tcPr>
                </a:tc>
              </a:tr>
              <a:tr h="1446120">
                <a:tc>
                  <a:txBody>
                    <a:bodyPr/>
                    <a:lstStyle/>
                    <a:p>
                      <a:pPr marL="0" marR="0">
                        <a:lnSpc>
                          <a:spcPct val="115000"/>
                        </a:lnSpc>
                        <a:spcBef>
                          <a:spcPts val="0"/>
                        </a:spcBef>
                        <a:spcAft>
                          <a:spcPts val="0"/>
                        </a:spcAft>
                      </a:pPr>
                      <a:r>
                        <a:rPr lang="en-US" sz="2800" b="1" dirty="0">
                          <a:effectLst/>
                        </a:rPr>
                        <a:t>2. The healing of the nobleman's </a:t>
                      </a:r>
                      <a:r>
                        <a:rPr lang="en-US" sz="2800" b="1" dirty="0" smtClean="0">
                          <a:effectLst/>
                        </a:rPr>
                        <a:t>son</a:t>
                      </a:r>
                      <a:endParaRPr lang="en-US" sz="2800" b="1" dirty="0">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4:46-54</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smtClean="0">
                          <a:solidFill>
                            <a:schemeClr val="bg1"/>
                          </a:solidFill>
                          <a:effectLst/>
                        </a:rPr>
                        <a:t>Jesus is LORD of LIFE. Able to give life on the one condition of faith. He is the WORD of God.</a:t>
                      </a:r>
                      <a:endParaRPr lang="en-US" sz="2800" b="1" dirty="0">
                        <a:solidFill>
                          <a:schemeClr val="bg1"/>
                        </a:solidFill>
                        <a:effectLst/>
                        <a:latin typeface="+mn-lt"/>
                        <a:ea typeface="Calibri"/>
                        <a:cs typeface="Times New Roman"/>
                      </a:endParaRPr>
                    </a:p>
                  </a:txBody>
                  <a:tcPr marL="47625" marR="47625" marT="47625" marB="47625">
                    <a:solidFill>
                      <a:srgbClr val="898576"/>
                    </a:solidFill>
                  </a:tcPr>
                </a:tc>
              </a:tr>
              <a:tr h="1661795">
                <a:tc>
                  <a:txBody>
                    <a:bodyPr/>
                    <a:lstStyle/>
                    <a:p>
                      <a:pPr marL="0" marR="0" algn="l">
                        <a:lnSpc>
                          <a:spcPct val="115000"/>
                        </a:lnSpc>
                        <a:spcBef>
                          <a:spcPts val="0"/>
                        </a:spcBef>
                        <a:spcAft>
                          <a:spcPts val="0"/>
                        </a:spcAft>
                      </a:pPr>
                      <a:r>
                        <a:rPr lang="en-US" sz="2800" b="1" dirty="0">
                          <a:effectLst/>
                        </a:rPr>
                        <a:t>3. The healing of </a:t>
                      </a:r>
                      <a:r>
                        <a:rPr lang="en-US" sz="2800" b="1" dirty="0" smtClean="0">
                          <a:effectLst/>
                        </a:rPr>
                        <a:t>the</a:t>
                      </a:r>
                      <a:r>
                        <a:rPr lang="en-US" sz="2800" b="1" baseline="0" dirty="0" smtClean="0">
                          <a:effectLst/>
                        </a:rPr>
                        <a:t> </a:t>
                      </a:r>
                      <a:r>
                        <a:rPr lang="en-US" sz="2800" b="1" dirty="0" smtClean="0">
                          <a:effectLst/>
                        </a:rPr>
                        <a:t>paralyzed man</a:t>
                      </a:r>
                      <a:endParaRPr lang="en-US" sz="2800" b="1" dirty="0">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5:1-15</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Jesus is </a:t>
                      </a:r>
                      <a:r>
                        <a:rPr lang="en-US" sz="2800" b="1" dirty="0" smtClean="0">
                          <a:solidFill>
                            <a:schemeClr val="bg1"/>
                          </a:solidFill>
                          <a:effectLst/>
                        </a:rPr>
                        <a:t>RESTORER. </a:t>
                      </a:r>
                      <a:r>
                        <a:rPr lang="en-US" sz="2800" b="1" dirty="0">
                          <a:solidFill>
                            <a:schemeClr val="bg1"/>
                          </a:solidFill>
                          <a:effectLst/>
                        </a:rPr>
                        <a:t>No matter how sinful a man is. Jesus is able to give life to the spiritually dead.</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r>
              <a:tr h="1680627">
                <a:tc>
                  <a:txBody>
                    <a:bodyPr/>
                    <a:lstStyle/>
                    <a:p>
                      <a:pPr marL="0" marR="0">
                        <a:lnSpc>
                          <a:spcPct val="115000"/>
                        </a:lnSpc>
                        <a:spcBef>
                          <a:spcPts val="0"/>
                        </a:spcBef>
                        <a:spcAft>
                          <a:spcPts val="0"/>
                        </a:spcAft>
                      </a:pPr>
                      <a:r>
                        <a:rPr lang="en-US" sz="2800" b="1" dirty="0">
                          <a:effectLst/>
                        </a:rPr>
                        <a:t>4. The feeding of the five </a:t>
                      </a:r>
                      <a:r>
                        <a:rPr lang="en-US" sz="2800" b="1" dirty="0" smtClean="0">
                          <a:effectLst/>
                        </a:rPr>
                        <a:t>thousand</a:t>
                      </a:r>
                      <a:endParaRPr lang="en-US" sz="2800" b="1" dirty="0">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6:1-14</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Jesus is the FOOD by which we live. He is able to SUSTAIN the spiritual life He creates.</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r>
            </a:tbl>
          </a:graphicData>
        </a:graphic>
      </p:graphicFrame>
      <p:sp>
        <p:nvSpPr>
          <p:cNvPr id="3" name="Rectangle 2"/>
          <p:cNvSpPr/>
          <p:nvPr/>
        </p:nvSpPr>
        <p:spPr>
          <a:xfrm>
            <a:off x="152400" y="3429000"/>
            <a:ext cx="8915400" cy="3352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3640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65458079"/>
              </p:ext>
            </p:extLst>
          </p:nvPr>
        </p:nvGraphicFramePr>
        <p:xfrm>
          <a:off x="228600" y="152401"/>
          <a:ext cx="8763000" cy="6586255"/>
        </p:xfrm>
        <a:graphic>
          <a:graphicData uri="http://schemas.openxmlformats.org/drawingml/2006/table">
            <a:tbl>
              <a:tblPr firstRow="1" firstCol="1" bandRow="1">
                <a:tableStyleId>{5C22544A-7EE6-4342-B048-85BDC9FD1C3A}</a:tableStyleId>
              </a:tblPr>
              <a:tblGrid>
                <a:gridCol w="2438400"/>
                <a:gridCol w="1219200"/>
                <a:gridCol w="5105400"/>
              </a:tblGrid>
              <a:tr h="1676399">
                <a:tc>
                  <a:txBody>
                    <a:bodyPr/>
                    <a:lstStyle/>
                    <a:p>
                      <a:pPr marL="0" marR="0">
                        <a:lnSpc>
                          <a:spcPct val="115000"/>
                        </a:lnSpc>
                        <a:spcBef>
                          <a:spcPts val="0"/>
                        </a:spcBef>
                        <a:spcAft>
                          <a:spcPts val="0"/>
                        </a:spcAft>
                      </a:pPr>
                      <a:r>
                        <a:rPr lang="en-US" sz="2800" b="1" dirty="0">
                          <a:effectLst/>
                        </a:rPr>
                        <a:t>1. Turning the water into </a:t>
                      </a:r>
                      <a:r>
                        <a:rPr lang="en-US" sz="2800" b="1" dirty="0" smtClean="0">
                          <a:effectLst/>
                        </a:rPr>
                        <a:t>wine</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2:1-11</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Jesus is LORD of NATURE. Able to change one substance into another.</a:t>
                      </a:r>
                      <a:endParaRPr lang="en-US" sz="2800" b="1" dirty="0">
                        <a:effectLst/>
                        <a:latin typeface="Calibri"/>
                        <a:ea typeface="Calibri"/>
                        <a:cs typeface="Times New Roman"/>
                      </a:endParaRPr>
                    </a:p>
                  </a:txBody>
                  <a:tcPr marL="47625" marR="47625" marT="47625" marB="47625">
                    <a:solidFill>
                      <a:srgbClr val="4C4D3E"/>
                    </a:solidFill>
                  </a:tcPr>
                </a:tc>
              </a:tr>
              <a:tr h="1446120">
                <a:tc>
                  <a:txBody>
                    <a:bodyPr/>
                    <a:lstStyle/>
                    <a:p>
                      <a:pPr marL="0" marR="0">
                        <a:lnSpc>
                          <a:spcPct val="115000"/>
                        </a:lnSpc>
                        <a:spcBef>
                          <a:spcPts val="0"/>
                        </a:spcBef>
                        <a:spcAft>
                          <a:spcPts val="0"/>
                        </a:spcAft>
                      </a:pPr>
                      <a:r>
                        <a:rPr lang="en-US" sz="2800" b="1" dirty="0">
                          <a:effectLst/>
                        </a:rPr>
                        <a:t>2. The healing of the nobleman's </a:t>
                      </a:r>
                      <a:r>
                        <a:rPr lang="en-US" sz="2800" b="1" dirty="0" smtClean="0">
                          <a:effectLst/>
                        </a:rPr>
                        <a:t>son</a:t>
                      </a:r>
                      <a:endParaRPr lang="en-US" sz="2800" b="1" dirty="0">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4:46-54</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smtClean="0">
                          <a:solidFill>
                            <a:schemeClr val="bg1"/>
                          </a:solidFill>
                          <a:effectLst/>
                        </a:rPr>
                        <a:t>Jesus is LORD of LIFE. Able to give life on the one condition of faith. He is the WORD of God.</a:t>
                      </a:r>
                      <a:endParaRPr lang="en-US" sz="2800" b="1" dirty="0">
                        <a:solidFill>
                          <a:schemeClr val="bg1"/>
                        </a:solidFill>
                        <a:effectLst/>
                        <a:latin typeface="+mn-lt"/>
                        <a:ea typeface="Calibri"/>
                        <a:cs typeface="Times New Roman"/>
                      </a:endParaRPr>
                    </a:p>
                  </a:txBody>
                  <a:tcPr marL="47625" marR="47625" marT="47625" marB="47625">
                    <a:solidFill>
                      <a:srgbClr val="898576"/>
                    </a:solidFill>
                  </a:tcPr>
                </a:tc>
              </a:tr>
              <a:tr h="1661795">
                <a:tc>
                  <a:txBody>
                    <a:bodyPr/>
                    <a:lstStyle/>
                    <a:p>
                      <a:pPr marL="0" marR="0" algn="l">
                        <a:lnSpc>
                          <a:spcPct val="115000"/>
                        </a:lnSpc>
                        <a:spcBef>
                          <a:spcPts val="0"/>
                        </a:spcBef>
                        <a:spcAft>
                          <a:spcPts val="0"/>
                        </a:spcAft>
                      </a:pPr>
                      <a:r>
                        <a:rPr lang="en-US" sz="2800" b="1" dirty="0">
                          <a:effectLst/>
                        </a:rPr>
                        <a:t>3. The healing of </a:t>
                      </a:r>
                      <a:r>
                        <a:rPr lang="en-US" sz="2800" b="1" dirty="0" smtClean="0">
                          <a:effectLst/>
                        </a:rPr>
                        <a:t>the</a:t>
                      </a:r>
                      <a:r>
                        <a:rPr lang="en-US" sz="2800" b="1" baseline="0" dirty="0" smtClean="0">
                          <a:effectLst/>
                        </a:rPr>
                        <a:t> </a:t>
                      </a:r>
                      <a:r>
                        <a:rPr lang="en-US" sz="2800" b="1" dirty="0" smtClean="0">
                          <a:effectLst/>
                        </a:rPr>
                        <a:t>paralyzed man</a:t>
                      </a:r>
                      <a:endParaRPr lang="en-US" sz="2800" b="1" dirty="0">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5:1-15</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smtClean="0">
                          <a:solidFill>
                            <a:schemeClr val="bg1"/>
                          </a:solidFill>
                          <a:effectLst/>
                        </a:rPr>
                        <a:t>Jesus is the RESTORER. Able to bring wholeness</a:t>
                      </a:r>
                      <a:r>
                        <a:rPr lang="en-US" sz="2800" b="1" baseline="0" dirty="0" smtClean="0">
                          <a:solidFill>
                            <a:schemeClr val="bg1"/>
                          </a:solidFill>
                          <a:effectLst/>
                        </a:rPr>
                        <a:t> and </a:t>
                      </a:r>
                      <a:r>
                        <a:rPr lang="en-US" sz="2800" b="1" dirty="0" smtClean="0">
                          <a:solidFill>
                            <a:schemeClr val="bg1"/>
                          </a:solidFill>
                          <a:effectLst/>
                        </a:rPr>
                        <a:t>change any and all circumstances.</a:t>
                      </a:r>
                      <a:endParaRPr lang="en-US" sz="2800" b="1" dirty="0">
                        <a:solidFill>
                          <a:schemeClr val="bg1"/>
                        </a:solidFill>
                        <a:effectLst/>
                        <a:latin typeface="+mn-lt"/>
                        <a:ea typeface="Calibri"/>
                        <a:cs typeface="Times New Roman"/>
                      </a:endParaRPr>
                    </a:p>
                  </a:txBody>
                  <a:tcPr marL="47625" marR="47625" marT="47625" marB="47625">
                    <a:solidFill>
                      <a:srgbClr val="555655"/>
                    </a:solidFill>
                  </a:tcPr>
                </a:tc>
              </a:tr>
              <a:tr h="1680627">
                <a:tc>
                  <a:txBody>
                    <a:bodyPr/>
                    <a:lstStyle/>
                    <a:p>
                      <a:pPr marL="0" marR="0">
                        <a:lnSpc>
                          <a:spcPct val="115000"/>
                        </a:lnSpc>
                        <a:spcBef>
                          <a:spcPts val="0"/>
                        </a:spcBef>
                        <a:spcAft>
                          <a:spcPts val="0"/>
                        </a:spcAft>
                      </a:pPr>
                      <a:r>
                        <a:rPr lang="en-US" sz="2800" b="1" dirty="0">
                          <a:effectLst/>
                        </a:rPr>
                        <a:t>4. The feeding of the five </a:t>
                      </a:r>
                      <a:r>
                        <a:rPr lang="en-US" sz="2800" b="1" dirty="0" smtClean="0">
                          <a:effectLst/>
                        </a:rPr>
                        <a:t>thousand</a:t>
                      </a:r>
                      <a:endParaRPr lang="en-US" sz="2800" b="1" dirty="0">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6:1-14</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Jesus is the FOOD by which we live. He is able to SUSTAIN the spiritual life He creates.</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r>
            </a:tbl>
          </a:graphicData>
        </a:graphic>
      </p:graphicFrame>
      <p:sp>
        <p:nvSpPr>
          <p:cNvPr id="3" name="Rectangle 2"/>
          <p:cNvSpPr/>
          <p:nvPr/>
        </p:nvSpPr>
        <p:spPr>
          <a:xfrm>
            <a:off x="152400" y="5029200"/>
            <a:ext cx="8915400" cy="1752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2703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2434847"/>
              </p:ext>
            </p:extLst>
          </p:nvPr>
        </p:nvGraphicFramePr>
        <p:xfrm>
          <a:off x="228600" y="152400"/>
          <a:ext cx="8686800" cy="647700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1567378">
                <a:tc>
                  <a:txBody>
                    <a:bodyPr/>
                    <a:lstStyle/>
                    <a:p>
                      <a:pPr marL="0" marR="0" algn="l">
                        <a:lnSpc>
                          <a:spcPct val="115000"/>
                        </a:lnSpc>
                        <a:spcBef>
                          <a:spcPts val="0"/>
                        </a:spcBef>
                        <a:spcAft>
                          <a:spcPts val="0"/>
                        </a:spcAft>
                      </a:pPr>
                      <a:r>
                        <a:rPr lang="en-US" sz="2000" b="1" dirty="0" smtClean="0">
                          <a:effectLst/>
                        </a:rPr>
                        <a:t>Date </a:t>
                      </a:r>
                      <a:br>
                        <a:rPr lang="en-US" sz="2000" b="1" dirty="0" smtClean="0">
                          <a:effectLst/>
                        </a:rPr>
                      </a:br>
                      <a:r>
                        <a:rPr lang="en-US" sz="2000" b="1" dirty="0" smtClean="0">
                          <a:effectLst/>
                        </a:rPr>
                        <a:t>Written</a:t>
                      </a:r>
                      <a:endParaRPr lang="en-US" sz="2000" b="1" dirty="0">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37-68 A.D.</a:t>
                      </a:r>
                      <a:br>
                        <a:rPr lang="en-US" sz="2000" b="1" dirty="0">
                          <a:solidFill>
                            <a:schemeClr val="bg1"/>
                          </a:solidFill>
                          <a:effectLst/>
                        </a:rPr>
                      </a:br>
                      <a:r>
                        <a:rPr lang="en-US" sz="2000" b="1" dirty="0">
                          <a:solidFill>
                            <a:schemeClr val="bg1"/>
                          </a:solidFill>
                          <a:effectLst/>
                        </a:rPr>
                        <a:t>Probably written after Mark.</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40-65 A.D.</a:t>
                      </a:r>
                      <a:br>
                        <a:rPr lang="en-US" sz="2000" b="1" dirty="0">
                          <a:solidFill>
                            <a:schemeClr val="bg1"/>
                          </a:solidFill>
                          <a:effectLst/>
                        </a:rPr>
                      </a:br>
                      <a:r>
                        <a:rPr lang="en-US" sz="2000" b="1" dirty="0">
                          <a:solidFill>
                            <a:schemeClr val="bg1"/>
                          </a:solidFill>
                          <a:effectLst/>
                        </a:rPr>
                        <a:t>Probably the 1st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smtClean="0">
                          <a:solidFill>
                            <a:schemeClr val="bg1"/>
                          </a:solidFill>
                          <a:effectLst/>
                        </a:rPr>
                        <a:t>59-61 A.D.</a:t>
                      </a:r>
                      <a:br>
                        <a:rPr lang="en-US" sz="2000" b="1" dirty="0" smtClean="0">
                          <a:solidFill>
                            <a:schemeClr val="bg1"/>
                          </a:solidFill>
                          <a:effectLst/>
                        </a:rPr>
                      </a:br>
                      <a:r>
                        <a:rPr lang="en-US" sz="2000" b="1" dirty="0" smtClean="0">
                          <a:solidFill>
                            <a:schemeClr val="bg1"/>
                          </a:solidFill>
                          <a:effectLst/>
                        </a:rPr>
                        <a:t>Probably written after Mark and Matthew.</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80-98 A.D.</a:t>
                      </a:r>
                      <a:br>
                        <a:rPr lang="en-US" sz="2000" b="1" dirty="0">
                          <a:solidFill>
                            <a:schemeClr val="bg1"/>
                          </a:solidFill>
                          <a:effectLst/>
                        </a:rPr>
                      </a:br>
                      <a:r>
                        <a:rPr lang="en-US" sz="2000" b="1" dirty="0">
                          <a:solidFill>
                            <a:schemeClr val="bg1"/>
                          </a:solidFill>
                          <a:effectLst/>
                        </a:rPr>
                        <a:t>The last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838200">
                <a:tc>
                  <a:txBody>
                    <a:bodyPr/>
                    <a:lstStyle/>
                    <a:p>
                      <a:pPr marL="0" marR="0">
                        <a:lnSpc>
                          <a:spcPct val="115000"/>
                        </a:lnSpc>
                        <a:spcBef>
                          <a:spcPts val="0"/>
                        </a:spcBef>
                        <a:spcAft>
                          <a:spcPts val="0"/>
                        </a:spcAft>
                      </a:pPr>
                      <a:r>
                        <a:rPr lang="en-US" sz="2000" b="1" dirty="0">
                          <a:effectLst/>
                        </a:rPr>
                        <a:t>Audience</a:t>
                      </a:r>
                      <a:endParaRPr lang="en-US" sz="2000" b="1" dirty="0">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Jews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Romans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Greeks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1900" b="1" dirty="0" smtClean="0">
                          <a:solidFill>
                            <a:schemeClr val="bg1"/>
                          </a:solidFill>
                          <a:effectLst/>
                        </a:rPr>
                        <a:t>Gentile</a:t>
                      </a:r>
                      <a:r>
                        <a:rPr lang="en-US" sz="1900" b="1" baseline="0" dirty="0" smtClean="0">
                          <a:solidFill>
                            <a:schemeClr val="bg1"/>
                          </a:solidFill>
                          <a:effectLst/>
                        </a:rPr>
                        <a:t> </a:t>
                      </a:r>
                      <a:r>
                        <a:rPr lang="en-US" sz="1900" b="1" dirty="0" smtClean="0">
                          <a:solidFill>
                            <a:schemeClr val="bg1"/>
                          </a:solidFill>
                          <a:effectLst/>
                        </a:rPr>
                        <a:t>Christians </a:t>
                      </a:r>
                      <a:r>
                        <a:rPr lang="en-US" sz="2000" b="1" dirty="0" smtClean="0">
                          <a:solidFill>
                            <a:schemeClr val="bg1"/>
                          </a:solidFill>
                          <a:effectLst/>
                        </a:rPr>
                        <a:t>(All believers)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1524000">
                <a:tc>
                  <a:txBody>
                    <a:bodyPr/>
                    <a:lstStyle/>
                    <a:p>
                      <a:pPr marL="0" marR="0">
                        <a:lnSpc>
                          <a:spcPct val="115000"/>
                        </a:lnSpc>
                        <a:spcBef>
                          <a:spcPts val="0"/>
                        </a:spcBef>
                        <a:spcAft>
                          <a:spcPts val="0"/>
                        </a:spcAft>
                      </a:pPr>
                      <a:r>
                        <a:rPr lang="en-US" sz="2000" b="1" dirty="0" smtClean="0">
                          <a:effectLst/>
                        </a:rPr>
                        <a:t>Author</a:t>
                      </a:r>
                      <a:endParaRPr lang="en-US" sz="2000" b="1" dirty="0">
                        <a:effectLst/>
                        <a:latin typeface="Calibri"/>
                        <a:ea typeface="Calibri"/>
                        <a:cs typeface="Times New Roman"/>
                      </a:endParaRPr>
                    </a:p>
                  </a:txBody>
                  <a:tcPr marL="9525" marR="9525" marT="9525" marB="9525">
                    <a:solidFill>
                      <a:srgbClr val="555655"/>
                    </a:solidFill>
                  </a:tcPr>
                </a:tc>
                <a:tc>
                  <a:txBody>
                    <a:bodyPr/>
                    <a:lstStyle/>
                    <a:p>
                      <a:pPr marL="0" marR="0" algn="l">
                        <a:lnSpc>
                          <a:spcPct val="115000"/>
                        </a:lnSpc>
                        <a:spcBef>
                          <a:spcPts val="0"/>
                        </a:spcBef>
                        <a:spcAft>
                          <a:spcPts val="0"/>
                        </a:spcAft>
                      </a:pPr>
                      <a:r>
                        <a:rPr lang="en-US" sz="2000" b="1" dirty="0">
                          <a:solidFill>
                            <a:schemeClr val="bg1"/>
                          </a:solidFill>
                          <a:effectLst/>
                        </a:rPr>
                        <a:t>Governmental official called to be an apostle</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Servant of the Apostles</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smtClean="0">
                          <a:solidFill>
                            <a:schemeClr val="bg1"/>
                          </a:solidFill>
                          <a:effectLst/>
                        </a:rPr>
                        <a:t>A physician</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Fisherman called to be an Apostle; intimate confidant</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5000">
                <a:tc>
                  <a:txBody>
                    <a:bodyPr/>
                    <a:lstStyle/>
                    <a:p>
                      <a:pPr marL="0" marR="0">
                        <a:lnSpc>
                          <a:spcPct val="115000"/>
                        </a:lnSpc>
                        <a:spcBef>
                          <a:spcPts val="0"/>
                        </a:spcBef>
                        <a:spcAft>
                          <a:spcPts val="0"/>
                        </a:spcAft>
                      </a:pPr>
                      <a:r>
                        <a:rPr lang="en-US" sz="2000" b="1" dirty="0">
                          <a:effectLst/>
                        </a:rPr>
                        <a:t>Portrait </a:t>
                      </a:r>
                      <a:r>
                        <a:rPr lang="en-US" sz="2000" b="1" dirty="0" smtClean="0">
                          <a:effectLst/>
                        </a:rPr>
                        <a:t/>
                      </a:r>
                      <a:br>
                        <a:rPr lang="en-US" sz="2000" b="1" dirty="0" smtClean="0">
                          <a:effectLst/>
                        </a:rPr>
                      </a:br>
                      <a:r>
                        <a:rPr lang="en-US" sz="2000" b="1" dirty="0" smtClean="0">
                          <a:effectLst/>
                        </a:rPr>
                        <a:t>of </a:t>
                      </a:r>
                      <a:r>
                        <a:rPr lang="en-US" sz="2000" b="1" dirty="0">
                          <a:effectLst/>
                        </a:rPr>
                        <a:t>Jesus</a:t>
                      </a:r>
                      <a:endParaRPr lang="en-US" sz="2000" b="1" dirty="0">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King, the King of the Jews; </a:t>
                      </a:r>
                      <a:r>
                        <a:rPr lang="en-US" sz="2000" b="1" dirty="0" smtClean="0">
                          <a:solidFill>
                            <a:schemeClr val="bg1"/>
                          </a:solidFill>
                          <a:effectLst/>
                        </a:rPr>
                        <a:t>the promised </a:t>
                      </a:r>
                      <a:r>
                        <a:rPr lang="en-US" sz="2000" b="1" dirty="0">
                          <a:solidFill>
                            <a:schemeClr val="bg1"/>
                          </a:solidFill>
                          <a:effectLst/>
                        </a:rPr>
                        <a:t>Messiah</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a:t>
                      </a:r>
                      <a:r>
                        <a:rPr lang="en-US" sz="2000" b="1" dirty="0" smtClean="0">
                          <a:solidFill>
                            <a:schemeClr val="bg1"/>
                          </a:solidFill>
                          <a:effectLst/>
                        </a:rPr>
                        <a:t>servant, </a:t>
                      </a:r>
                      <a:r>
                        <a:rPr lang="en-US" sz="2000" b="1" dirty="0">
                          <a:solidFill>
                            <a:schemeClr val="bg1"/>
                          </a:solidFill>
                          <a:effectLst/>
                        </a:rPr>
                        <a:t>the powerful “Servant of the Lord”</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humanity, </a:t>
                      </a:r>
                      <a:r>
                        <a:rPr lang="en-US" sz="2000" b="1" dirty="0" smtClean="0">
                          <a:solidFill>
                            <a:schemeClr val="bg1"/>
                          </a:solidFill>
                          <a:effectLst/>
                        </a:rPr>
                        <a:t>the</a:t>
                      </a:r>
                      <a:r>
                        <a:rPr lang="en-US" sz="2000" b="1" baseline="0" dirty="0" smtClean="0">
                          <a:solidFill>
                            <a:schemeClr val="bg1"/>
                          </a:solidFill>
                          <a:effectLst/>
                        </a:rPr>
                        <a:t> </a:t>
                      </a:r>
                      <a:r>
                        <a:rPr lang="en-US" sz="2000" b="1" dirty="0" smtClean="0">
                          <a:solidFill>
                            <a:schemeClr val="bg1"/>
                          </a:solidFill>
                          <a:effectLst/>
                        </a:rPr>
                        <a:t>“Son of</a:t>
                      </a:r>
                      <a:r>
                        <a:rPr lang="en-US" sz="2000" b="1" baseline="0" dirty="0" smtClean="0">
                          <a:solidFill>
                            <a:schemeClr val="bg1"/>
                          </a:solidFill>
                          <a:effectLst/>
                        </a:rPr>
                        <a:t> </a:t>
                      </a:r>
                      <a:r>
                        <a:rPr lang="en-US" sz="2000" b="1" dirty="0" smtClean="0">
                          <a:solidFill>
                            <a:schemeClr val="bg1"/>
                          </a:solidFill>
                          <a:effectLst/>
                        </a:rPr>
                        <a:t>Man”</a:t>
                      </a:r>
                      <a:r>
                        <a:rPr lang="en-US" sz="2000" b="1" baseline="0" dirty="0" smtClean="0">
                          <a:solidFill>
                            <a:schemeClr val="bg1"/>
                          </a:solidFill>
                          <a:effectLst/>
                        </a:rPr>
                        <a:t> </a:t>
                      </a:r>
                      <a:r>
                        <a:rPr lang="en-US" sz="2000" b="1" dirty="0" smtClean="0">
                          <a:solidFill>
                            <a:schemeClr val="bg1"/>
                          </a:solidFill>
                          <a:effectLst/>
                        </a:rPr>
                        <a:t>perfect </a:t>
                      </a:r>
                      <a:r>
                        <a:rPr lang="en-US" sz="2000" b="1" dirty="0">
                          <a:solidFill>
                            <a:schemeClr val="bg1"/>
                          </a:solidFill>
                          <a:effectLst/>
                        </a:rPr>
                        <a:t>Savior of man</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Christ’s </a:t>
                      </a:r>
                      <a:r>
                        <a:rPr lang="en-US" sz="2000" b="1" dirty="0" smtClean="0">
                          <a:solidFill>
                            <a:schemeClr val="bg1"/>
                          </a:solidFill>
                          <a:effectLst/>
                        </a:rPr>
                        <a:t>deity, the “</a:t>
                      </a:r>
                      <a:r>
                        <a:rPr lang="en-US" sz="2000" b="1" dirty="0">
                          <a:solidFill>
                            <a:schemeClr val="bg1"/>
                          </a:solidFill>
                          <a:effectLst/>
                        </a:rPr>
                        <a:t>Son of </a:t>
                      </a:r>
                      <a:r>
                        <a:rPr lang="en-US" sz="2000" b="1" dirty="0" smtClean="0">
                          <a:solidFill>
                            <a:schemeClr val="bg1"/>
                          </a:solidFill>
                          <a:effectLst/>
                        </a:rPr>
                        <a:t>God” and His eternal nature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bl>
          </a:graphicData>
        </a:graphic>
      </p:graphicFrame>
      <p:sp>
        <p:nvSpPr>
          <p:cNvPr id="2" name="Rectangle 1"/>
          <p:cNvSpPr/>
          <p:nvPr/>
        </p:nvSpPr>
        <p:spPr>
          <a:xfrm>
            <a:off x="228600" y="2362200"/>
            <a:ext cx="8686800" cy="42672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9340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25243490"/>
              </p:ext>
            </p:extLst>
          </p:nvPr>
        </p:nvGraphicFramePr>
        <p:xfrm>
          <a:off x="228600" y="152401"/>
          <a:ext cx="8763000" cy="6586255"/>
        </p:xfrm>
        <a:graphic>
          <a:graphicData uri="http://schemas.openxmlformats.org/drawingml/2006/table">
            <a:tbl>
              <a:tblPr firstRow="1" firstCol="1" bandRow="1">
                <a:tableStyleId>{5C22544A-7EE6-4342-B048-85BDC9FD1C3A}</a:tableStyleId>
              </a:tblPr>
              <a:tblGrid>
                <a:gridCol w="2438400"/>
                <a:gridCol w="1219200"/>
                <a:gridCol w="5105400"/>
              </a:tblGrid>
              <a:tr h="1676399">
                <a:tc>
                  <a:txBody>
                    <a:bodyPr/>
                    <a:lstStyle/>
                    <a:p>
                      <a:pPr marL="0" marR="0">
                        <a:lnSpc>
                          <a:spcPct val="115000"/>
                        </a:lnSpc>
                        <a:spcBef>
                          <a:spcPts val="0"/>
                        </a:spcBef>
                        <a:spcAft>
                          <a:spcPts val="0"/>
                        </a:spcAft>
                      </a:pPr>
                      <a:r>
                        <a:rPr lang="en-US" sz="2800" b="1" dirty="0">
                          <a:effectLst/>
                        </a:rPr>
                        <a:t>1. Turning the water into </a:t>
                      </a:r>
                      <a:r>
                        <a:rPr lang="en-US" sz="2800" b="1" dirty="0" smtClean="0">
                          <a:effectLst/>
                        </a:rPr>
                        <a:t>wine</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2:1-11</a:t>
                      </a:r>
                      <a:endParaRPr lang="en-US" sz="2800" b="1" dirty="0">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effectLst/>
                        </a:rPr>
                        <a:t>Jesus is LORD of NATURE. Able to change one substance into another.</a:t>
                      </a:r>
                      <a:endParaRPr lang="en-US" sz="2800" b="1" dirty="0">
                        <a:effectLst/>
                        <a:latin typeface="Calibri"/>
                        <a:ea typeface="Calibri"/>
                        <a:cs typeface="Times New Roman"/>
                      </a:endParaRPr>
                    </a:p>
                  </a:txBody>
                  <a:tcPr marL="47625" marR="47625" marT="47625" marB="47625">
                    <a:solidFill>
                      <a:srgbClr val="4C4D3E"/>
                    </a:solidFill>
                  </a:tcPr>
                </a:tc>
              </a:tr>
              <a:tr h="1446120">
                <a:tc>
                  <a:txBody>
                    <a:bodyPr/>
                    <a:lstStyle/>
                    <a:p>
                      <a:pPr marL="0" marR="0">
                        <a:lnSpc>
                          <a:spcPct val="115000"/>
                        </a:lnSpc>
                        <a:spcBef>
                          <a:spcPts val="0"/>
                        </a:spcBef>
                        <a:spcAft>
                          <a:spcPts val="0"/>
                        </a:spcAft>
                      </a:pPr>
                      <a:r>
                        <a:rPr lang="en-US" sz="2800" b="1" dirty="0">
                          <a:effectLst/>
                        </a:rPr>
                        <a:t>2. The healing of the nobleman's </a:t>
                      </a:r>
                      <a:r>
                        <a:rPr lang="en-US" sz="2800" b="1" dirty="0" smtClean="0">
                          <a:effectLst/>
                        </a:rPr>
                        <a:t>son</a:t>
                      </a:r>
                      <a:endParaRPr lang="en-US" sz="2800" b="1" dirty="0">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4:46-54</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rPr>
                        <a:t>Jesus is LORD of LIFE. Able to give life on the one condition of faith</a:t>
                      </a:r>
                      <a:r>
                        <a:rPr lang="en-US" sz="2800" b="1" dirty="0" smtClean="0">
                          <a:solidFill>
                            <a:schemeClr val="bg1"/>
                          </a:solidFill>
                          <a:effectLst/>
                        </a:rPr>
                        <a:t>. He is the WORD of God.</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r>
              <a:tr h="1661795">
                <a:tc>
                  <a:txBody>
                    <a:bodyPr/>
                    <a:lstStyle/>
                    <a:p>
                      <a:pPr marL="0" marR="0" algn="l">
                        <a:lnSpc>
                          <a:spcPct val="115000"/>
                        </a:lnSpc>
                        <a:spcBef>
                          <a:spcPts val="0"/>
                        </a:spcBef>
                        <a:spcAft>
                          <a:spcPts val="0"/>
                        </a:spcAft>
                      </a:pPr>
                      <a:r>
                        <a:rPr lang="en-US" sz="2800" b="1" dirty="0">
                          <a:effectLst/>
                        </a:rPr>
                        <a:t>3. The healing of </a:t>
                      </a:r>
                      <a:r>
                        <a:rPr lang="en-US" sz="2800" b="1" dirty="0" smtClean="0">
                          <a:effectLst/>
                        </a:rPr>
                        <a:t>the</a:t>
                      </a:r>
                      <a:r>
                        <a:rPr lang="en-US" sz="2800" b="1" baseline="0" dirty="0" smtClean="0">
                          <a:effectLst/>
                        </a:rPr>
                        <a:t> </a:t>
                      </a:r>
                      <a:r>
                        <a:rPr lang="en-US" sz="2800" b="1" dirty="0" smtClean="0">
                          <a:effectLst/>
                        </a:rPr>
                        <a:t>paralyzed man</a:t>
                      </a:r>
                      <a:endParaRPr lang="en-US" sz="2800" b="1" dirty="0">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5:1-15</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c>
                  <a:txBody>
                    <a:bodyPr/>
                    <a:lstStyle/>
                    <a:p>
                      <a:pPr marL="0" marR="0">
                        <a:lnSpc>
                          <a:spcPct val="115000"/>
                        </a:lnSpc>
                        <a:spcBef>
                          <a:spcPts val="0"/>
                        </a:spcBef>
                        <a:spcAft>
                          <a:spcPts val="0"/>
                        </a:spcAft>
                      </a:pPr>
                      <a:r>
                        <a:rPr lang="en-US" sz="2800" b="1" dirty="0">
                          <a:solidFill>
                            <a:schemeClr val="bg1"/>
                          </a:solidFill>
                          <a:effectLst/>
                        </a:rPr>
                        <a:t>Jesus is </a:t>
                      </a:r>
                      <a:r>
                        <a:rPr lang="en-US" sz="2800" b="1" dirty="0" smtClean="0">
                          <a:solidFill>
                            <a:schemeClr val="bg1"/>
                          </a:solidFill>
                          <a:effectLst/>
                        </a:rPr>
                        <a:t>the RESTORER. Able to bring wholeness</a:t>
                      </a:r>
                      <a:r>
                        <a:rPr lang="en-US" sz="2800" b="1" baseline="0" dirty="0" smtClean="0">
                          <a:solidFill>
                            <a:schemeClr val="bg1"/>
                          </a:solidFill>
                          <a:effectLst/>
                        </a:rPr>
                        <a:t> and </a:t>
                      </a:r>
                      <a:r>
                        <a:rPr lang="en-US" sz="2800" b="1" dirty="0" smtClean="0">
                          <a:solidFill>
                            <a:schemeClr val="bg1"/>
                          </a:solidFill>
                          <a:effectLst/>
                        </a:rPr>
                        <a:t>change any and all circumstances.</a:t>
                      </a:r>
                      <a:endParaRPr lang="en-US" sz="2800" b="1" dirty="0">
                        <a:solidFill>
                          <a:schemeClr val="bg1"/>
                        </a:solidFill>
                        <a:effectLst/>
                        <a:latin typeface="Calibri"/>
                        <a:ea typeface="Calibri"/>
                        <a:cs typeface="Times New Roman"/>
                      </a:endParaRPr>
                    </a:p>
                  </a:txBody>
                  <a:tcPr marL="47625" marR="47625" marT="47625" marB="47625">
                    <a:solidFill>
                      <a:srgbClr val="555655"/>
                    </a:solidFill>
                  </a:tcPr>
                </a:tc>
              </a:tr>
              <a:tr h="1680627">
                <a:tc>
                  <a:txBody>
                    <a:bodyPr/>
                    <a:lstStyle/>
                    <a:p>
                      <a:pPr marL="0" marR="0">
                        <a:lnSpc>
                          <a:spcPct val="115000"/>
                        </a:lnSpc>
                        <a:spcBef>
                          <a:spcPts val="0"/>
                        </a:spcBef>
                        <a:spcAft>
                          <a:spcPts val="0"/>
                        </a:spcAft>
                      </a:pPr>
                      <a:r>
                        <a:rPr lang="en-US" sz="2800" b="1" dirty="0">
                          <a:effectLst/>
                        </a:rPr>
                        <a:t>4. The feeding of the five </a:t>
                      </a:r>
                      <a:r>
                        <a:rPr lang="en-US" sz="2800" b="1" dirty="0" smtClean="0">
                          <a:effectLst/>
                        </a:rPr>
                        <a:t>thousand</a:t>
                      </a:r>
                      <a:endParaRPr lang="en-US" sz="2800" b="1" dirty="0">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6:1-14</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c>
                  <a:txBody>
                    <a:bodyPr/>
                    <a:lstStyle/>
                    <a:p>
                      <a:pPr marL="0" marR="0">
                        <a:lnSpc>
                          <a:spcPct val="115000"/>
                        </a:lnSpc>
                        <a:spcBef>
                          <a:spcPts val="0"/>
                        </a:spcBef>
                        <a:spcAft>
                          <a:spcPts val="0"/>
                        </a:spcAft>
                      </a:pPr>
                      <a:r>
                        <a:rPr lang="en-US" sz="2800" b="1" dirty="0">
                          <a:solidFill>
                            <a:schemeClr val="bg1"/>
                          </a:solidFill>
                          <a:effectLst/>
                        </a:rPr>
                        <a:t>Jesus is the FOOD by which we live. He is able to SUSTAIN the spiritual life He creates.</a:t>
                      </a:r>
                      <a:endParaRPr lang="en-US" sz="2800" b="1" dirty="0">
                        <a:solidFill>
                          <a:schemeClr val="bg1"/>
                        </a:solidFill>
                        <a:effectLst/>
                        <a:latin typeface="Calibri"/>
                        <a:ea typeface="Calibri"/>
                        <a:cs typeface="Times New Roman"/>
                      </a:endParaRPr>
                    </a:p>
                  </a:txBody>
                  <a:tcPr marL="47625" marR="47625" marT="47625" marB="47625">
                    <a:solidFill>
                      <a:srgbClr val="2C2D2C"/>
                    </a:solidFill>
                  </a:tcPr>
                </a:tc>
              </a:tr>
            </a:tbl>
          </a:graphicData>
        </a:graphic>
      </p:graphicFrame>
    </p:spTree>
    <p:extLst>
      <p:ext uri="{BB962C8B-B14F-4D97-AF65-F5344CB8AC3E}">
        <p14:creationId xmlns:p14="http://schemas.microsoft.com/office/powerpoint/2010/main" val="4127623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42517814"/>
              </p:ext>
            </p:extLst>
          </p:nvPr>
        </p:nvGraphicFramePr>
        <p:xfrm>
          <a:off x="228600" y="152401"/>
          <a:ext cx="8763000" cy="6248399"/>
        </p:xfrm>
        <a:graphic>
          <a:graphicData uri="http://schemas.openxmlformats.org/drawingml/2006/table">
            <a:tbl>
              <a:tblPr firstRow="1" firstCol="1" bandRow="1">
                <a:tableStyleId>{5C22544A-7EE6-4342-B048-85BDC9FD1C3A}</a:tableStyleId>
              </a:tblPr>
              <a:tblGrid>
                <a:gridCol w="2438400"/>
                <a:gridCol w="1219200"/>
                <a:gridCol w="5105400"/>
              </a:tblGrid>
              <a:tr h="2209799">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5. The walking on the water</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6:15-21</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smtClean="0">
                          <a:solidFill>
                            <a:schemeClr val="bg1"/>
                          </a:solidFill>
                          <a:effectLst/>
                          <a:latin typeface="+mn-lt"/>
                          <a:ea typeface="Times New Roman"/>
                          <a:cs typeface="Calibri"/>
                        </a:rPr>
                        <a:t>Jesus is our GUIDE and HELPER. Able to rescue His disciples and cause fear to cease. No barriers can keep Him away.</a:t>
                      </a:r>
                      <a:endParaRPr lang="en-US" sz="2800" dirty="0">
                        <a:solidFill>
                          <a:schemeClr val="bg1"/>
                        </a:solidFill>
                        <a:effectLst/>
                        <a:latin typeface="+mn-lt"/>
                        <a:ea typeface="Calibri"/>
                        <a:cs typeface="Times New Roman"/>
                      </a:endParaRPr>
                    </a:p>
                  </a:txBody>
                  <a:tcPr marL="47625" marR="47625" marT="47625" marB="47625">
                    <a:solidFill>
                      <a:srgbClr val="6F837A"/>
                    </a:solidFill>
                  </a:tcPr>
                </a:tc>
              </a:tr>
              <a:tr h="2209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6. The healing of the blind man</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9:1-41</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Jesus is our LIGHT. He enables every person who is obedient to what he knows of Christ to find still greater truth. </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r>
              <a:tr h="1828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7. The raising </a:t>
                      </a:r>
                      <a:r>
                        <a:rPr lang="en-US" sz="2800" b="1" dirty="0" smtClean="0">
                          <a:solidFill>
                            <a:schemeClr val="bg1"/>
                          </a:solidFill>
                          <a:effectLst/>
                          <a:latin typeface="Calibri"/>
                          <a:ea typeface="Times New Roman"/>
                          <a:cs typeface="Calibri"/>
                        </a:rPr>
                        <a:t/>
                      </a:r>
                      <a:br>
                        <a:rPr lang="en-US" sz="2800" b="1" dirty="0" smtClean="0">
                          <a:solidFill>
                            <a:schemeClr val="bg1"/>
                          </a:solidFill>
                          <a:effectLst/>
                          <a:latin typeface="Calibri"/>
                          <a:ea typeface="Times New Roman"/>
                          <a:cs typeface="Calibri"/>
                        </a:rPr>
                      </a:br>
                      <a:r>
                        <a:rPr lang="en-US" sz="2800" b="1" dirty="0" smtClean="0">
                          <a:solidFill>
                            <a:schemeClr val="bg1"/>
                          </a:solidFill>
                          <a:effectLst/>
                          <a:latin typeface="Calibri"/>
                          <a:ea typeface="Times New Roman"/>
                          <a:cs typeface="Calibri"/>
                        </a:rPr>
                        <a:t>of </a:t>
                      </a:r>
                      <a:r>
                        <a:rPr lang="en-US" sz="2800" b="1" dirty="0">
                          <a:solidFill>
                            <a:schemeClr val="bg1"/>
                          </a:solidFill>
                          <a:effectLst/>
                          <a:latin typeface="Calibri"/>
                          <a:ea typeface="Times New Roman"/>
                          <a:cs typeface="Calibri"/>
                        </a:rPr>
                        <a:t>Lazarus.</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11:1-57 </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Jesus is LORD of ETERNAL LIFE. His gift of life does not end with death of the physical body.</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r>
            </a:tbl>
          </a:graphicData>
        </a:graphic>
      </p:graphicFrame>
      <p:sp>
        <p:nvSpPr>
          <p:cNvPr id="3" name="Rectangle 2"/>
          <p:cNvSpPr/>
          <p:nvPr/>
        </p:nvSpPr>
        <p:spPr>
          <a:xfrm>
            <a:off x="152400" y="2362200"/>
            <a:ext cx="8915400" cy="4419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3050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82042500"/>
              </p:ext>
            </p:extLst>
          </p:nvPr>
        </p:nvGraphicFramePr>
        <p:xfrm>
          <a:off x="228600" y="152401"/>
          <a:ext cx="8763000" cy="6248399"/>
        </p:xfrm>
        <a:graphic>
          <a:graphicData uri="http://schemas.openxmlformats.org/drawingml/2006/table">
            <a:tbl>
              <a:tblPr firstRow="1" firstCol="1" bandRow="1">
                <a:tableStyleId>{5C22544A-7EE6-4342-B048-85BDC9FD1C3A}</a:tableStyleId>
              </a:tblPr>
              <a:tblGrid>
                <a:gridCol w="2438400"/>
                <a:gridCol w="1219200"/>
                <a:gridCol w="5105400"/>
              </a:tblGrid>
              <a:tr h="2209799">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5. The walking on the water</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6:15-21</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smtClean="0">
                          <a:solidFill>
                            <a:schemeClr val="bg1"/>
                          </a:solidFill>
                          <a:effectLst/>
                          <a:latin typeface="+mn-lt"/>
                          <a:ea typeface="Times New Roman"/>
                          <a:cs typeface="Calibri"/>
                        </a:rPr>
                        <a:t>Jesus is our GUIDE and HELPER. Able to rescue His disciples and cause fear to cease. No barriers can keep Him away.</a:t>
                      </a:r>
                      <a:endParaRPr lang="en-US" sz="2800" dirty="0">
                        <a:solidFill>
                          <a:schemeClr val="bg1"/>
                        </a:solidFill>
                        <a:effectLst/>
                        <a:latin typeface="+mn-lt"/>
                        <a:ea typeface="Calibri"/>
                        <a:cs typeface="Times New Roman"/>
                      </a:endParaRPr>
                    </a:p>
                  </a:txBody>
                  <a:tcPr marL="47625" marR="47625" marT="47625" marB="47625">
                    <a:solidFill>
                      <a:srgbClr val="6F837A"/>
                    </a:solidFill>
                  </a:tcPr>
                </a:tc>
              </a:tr>
              <a:tr h="2209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6. The healing of the blind man</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9:1-41</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smtClean="0">
                          <a:solidFill>
                            <a:schemeClr val="bg1"/>
                          </a:solidFill>
                          <a:effectLst/>
                          <a:latin typeface="+mn-lt"/>
                          <a:ea typeface="Times New Roman"/>
                          <a:cs typeface="Calibri"/>
                        </a:rPr>
                        <a:t>Jesus is our LIGHT. He opens the spiritually blinded eyes and brings truth and the conviction of sin.</a:t>
                      </a:r>
                      <a:endParaRPr lang="en-US" sz="2800" b="1" dirty="0">
                        <a:solidFill>
                          <a:schemeClr val="bg1"/>
                        </a:solidFill>
                        <a:effectLst/>
                        <a:latin typeface="+mn-lt"/>
                        <a:ea typeface="Calibri"/>
                        <a:cs typeface="Times New Roman"/>
                      </a:endParaRPr>
                    </a:p>
                  </a:txBody>
                  <a:tcPr marL="47625" marR="47625" marT="47625" marB="47625">
                    <a:solidFill>
                      <a:srgbClr val="4C4D3E"/>
                    </a:solidFill>
                  </a:tcPr>
                </a:tc>
              </a:tr>
              <a:tr h="1828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7. The raising </a:t>
                      </a:r>
                      <a:r>
                        <a:rPr lang="en-US" sz="2800" b="1" dirty="0" smtClean="0">
                          <a:solidFill>
                            <a:schemeClr val="bg1"/>
                          </a:solidFill>
                          <a:effectLst/>
                          <a:latin typeface="Calibri"/>
                          <a:ea typeface="Times New Roman"/>
                          <a:cs typeface="Calibri"/>
                        </a:rPr>
                        <a:t/>
                      </a:r>
                      <a:br>
                        <a:rPr lang="en-US" sz="2800" b="1" dirty="0" smtClean="0">
                          <a:solidFill>
                            <a:schemeClr val="bg1"/>
                          </a:solidFill>
                          <a:effectLst/>
                          <a:latin typeface="Calibri"/>
                          <a:ea typeface="Times New Roman"/>
                          <a:cs typeface="Calibri"/>
                        </a:rPr>
                      </a:br>
                      <a:r>
                        <a:rPr lang="en-US" sz="2800" b="1" dirty="0" smtClean="0">
                          <a:solidFill>
                            <a:schemeClr val="bg1"/>
                          </a:solidFill>
                          <a:effectLst/>
                          <a:latin typeface="Calibri"/>
                          <a:ea typeface="Times New Roman"/>
                          <a:cs typeface="Calibri"/>
                        </a:rPr>
                        <a:t>of </a:t>
                      </a:r>
                      <a:r>
                        <a:rPr lang="en-US" sz="2800" b="1" dirty="0">
                          <a:solidFill>
                            <a:schemeClr val="bg1"/>
                          </a:solidFill>
                          <a:effectLst/>
                          <a:latin typeface="Calibri"/>
                          <a:ea typeface="Times New Roman"/>
                          <a:cs typeface="Calibri"/>
                        </a:rPr>
                        <a:t>Lazarus.</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11:1-57 </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Jesus is LORD of ETERNAL LIFE. His gift of life does not end with death of the physical body.</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r>
            </a:tbl>
          </a:graphicData>
        </a:graphic>
      </p:graphicFrame>
      <p:sp>
        <p:nvSpPr>
          <p:cNvPr id="3" name="Rectangle 2"/>
          <p:cNvSpPr/>
          <p:nvPr/>
        </p:nvSpPr>
        <p:spPr>
          <a:xfrm>
            <a:off x="152400" y="4572000"/>
            <a:ext cx="8915400" cy="2209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14607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84325231"/>
              </p:ext>
            </p:extLst>
          </p:nvPr>
        </p:nvGraphicFramePr>
        <p:xfrm>
          <a:off x="228600" y="152401"/>
          <a:ext cx="8763000" cy="6477761"/>
        </p:xfrm>
        <a:graphic>
          <a:graphicData uri="http://schemas.openxmlformats.org/drawingml/2006/table">
            <a:tbl>
              <a:tblPr firstRow="1" firstCol="1" bandRow="1">
                <a:tableStyleId>{5C22544A-7EE6-4342-B048-85BDC9FD1C3A}</a:tableStyleId>
              </a:tblPr>
              <a:tblGrid>
                <a:gridCol w="2438400"/>
                <a:gridCol w="1219200"/>
                <a:gridCol w="5105400"/>
              </a:tblGrid>
              <a:tr h="2209799">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5. The walking on the water</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6:15-21</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c>
                  <a:txBody>
                    <a:bodyPr/>
                    <a:lstStyle/>
                    <a:p>
                      <a:pPr marL="0" marR="0">
                        <a:lnSpc>
                          <a:spcPct val="115000"/>
                        </a:lnSpc>
                        <a:spcBef>
                          <a:spcPts val="0"/>
                        </a:spcBef>
                        <a:spcAft>
                          <a:spcPts val="0"/>
                        </a:spcAft>
                      </a:pPr>
                      <a:r>
                        <a:rPr lang="en-US" sz="2800" dirty="0">
                          <a:solidFill>
                            <a:schemeClr val="bg1"/>
                          </a:solidFill>
                          <a:effectLst/>
                          <a:latin typeface="Calibri"/>
                          <a:ea typeface="Times New Roman"/>
                          <a:cs typeface="Calibri"/>
                        </a:rPr>
                        <a:t>Jesus is our GUIDE and HELPER. </a:t>
                      </a:r>
                      <a:r>
                        <a:rPr lang="en-US" sz="2800" dirty="0" smtClean="0">
                          <a:solidFill>
                            <a:schemeClr val="bg1"/>
                          </a:solidFill>
                          <a:effectLst/>
                          <a:latin typeface="Calibri"/>
                          <a:ea typeface="Times New Roman"/>
                          <a:cs typeface="Calibri"/>
                        </a:rPr>
                        <a:t>Able </a:t>
                      </a:r>
                      <a:r>
                        <a:rPr lang="en-US" sz="2800" dirty="0">
                          <a:solidFill>
                            <a:schemeClr val="bg1"/>
                          </a:solidFill>
                          <a:effectLst/>
                          <a:latin typeface="Calibri"/>
                          <a:ea typeface="Times New Roman"/>
                          <a:cs typeface="Calibri"/>
                        </a:rPr>
                        <a:t>to </a:t>
                      </a:r>
                      <a:r>
                        <a:rPr lang="en-US" sz="2800" dirty="0" smtClean="0">
                          <a:solidFill>
                            <a:schemeClr val="bg1"/>
                          </a:solidFill>
                          <a:effectLst/>
                          <a:latin typeface="Calibri"/>
                          <a:ea typeface="Times New Roman"/>
                          <a:cs typeface="Calibri"/>
                        </a:rPr>
                        <a:t>rescue His disciples and cause fear to cease. </a:t>
                      </a:r>
                      <a:r>
                        <a:rPr lang="en-US" sz="2800" dirty="0">
                          <a:solidFill>
                            <a:schemeClr val="bg1"/>
                          </a:solidFill>
                          <a:effectLst/>
                          <a:latin typeface="Calibri"/>
                          <a:ea typeface="Times New Roman"/>
                          <a:cs typeface="Calibri"/>
                        </a:rPr>
                        <a:t>No barriers can keep Him </a:t>
                      </a:r>
                      <a:r>
                        <a:rPr lang="en-US" sz="2800" dirty="0" smtClean="0">
                          <a:solidFill>
                            <a:schemeClr val="bg1"/>
                          </a:solidFill>
                          <a:effectLst/>
                          <a:latin typeface="Calibri"/>
                          <a:ea typeface="Times New Roman"/>
                          <a:cs typeface="Calibri"/>
                        </a:rPr>
                        <a:t>away.</a:t>
                      </a:r>
                      <a:endParaRPr lang="en-US" sz="2800" dirty="0">
                        <a:solidFill>
                          <a:schemeClr val="bg1"/>
                        </a:solidFill>
                        <a:effectLst/>
                        <a:latin typeface="Calibri"/>
                        <a:ea typeface="Calibri"/>
                        <a:cs typeface="Times New Roman"/>
                      </a:endParaRPr>
                    </a:p>
                  </a:txBody>
                  <a:tcPr marL="47625" marR="47625" marT="47625" marB="47625">
                    <a:solidFill>
                      <a:srgbClr val="6F837A"/>
                    </a:solidFill>
                  </a:tcPr>
                </a:tc>
              </a:tr>
              <a:tr h="2209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6. The healing of the blind man</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9:1-41</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Jesus is our LIGHT. He </a:t>
                      </a:r>
                      <a:r>
                        <a:rPr lang="en-US" sz="2800" b="1" dirty="0" smtClean="0">
                          <a:solidFill>
                            <a:schemeClr val="bg1"/>
                          </a:solidFill>
                          <a:effectLst/>
                          <a:latin typeface="Calibri"/>
                          <a:ea typeface="Times New Roman"/>
                          <a:cs typeface="Calibri"/>
                        </a:rPr>
                        <a:t>opens the spiritually blinded eyes and brings truth and the conviction of sin.</a:t>
                      </a:r>
                      <a:endParaRPr lang="en-US" sz="2800" b="1" dirty="0">
                        <a:solidFill>
                          <a:schemeClr val="bg1"/>
                        </a:solidFill>
                        <a:effectLst/>
                        <a:latin typeface="Calibri"/>
                        <a:ea typeface="Calibri"/>
                        <a:cs typeface="Times New Roman"/>
                      </a:endParaRPr>
                    </a:p>
                  </a:txBody>
                  <a:tcPr marL="47625" marR="47625" marT="47625" marB="47625">
                    <a:solidFill>
                      <a:srgbClr val="4C4D3E"/>
                    </a:solidFill>
                  </a:tcPr>
                </a:tc>
              </a:tr>
              <a:tr h="1828800">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7. The raising </a:t>
                      </a:r>
                      <a:r>
                        <a:rPr lang="en-US" sz="2800" b="1" dirty="0" smtClean="0">
                          <a:solidFill>
                            <a:schemeClr val="bg1"/>
                          </a:solidFill>
                          <a:effectLst/>
                          <a:latin typeface="Calibri"/>
                          <a:ea typeface="Times New Roman"/>
                          <a:cs typeface="Calibri"/>
                        </a:rPr>
                        <a:t/>
                      </a:r>
                      <a:br>
                        <a:rPr lang="en-US" sz="2800" b="1" dirty="0" smtClean="0">
                          <a:solidFill>
                            <a:schemeClr val="bg1"/>
                          </a:solidFill>
                          <a:effectLst/>
                          <a:latin typeface="Calibri"/>
                          <a:ea typeface="Times New Roman"/>
                          <a:cs typeface="Calibri"/>
                        </a:rPr>
                      </a:br>
                      <a:r>
                        <a:rPr lang="en-US" sz="2800" b="1" dirty="0" smtClean="0">
                          <a:solidFill>
                            <a:schemeClr val="bg1"/>
                          </a:solidFill>
                          <a:effectLst/>
                          <a:latin typeface="Calibri"/>
                          <a:ea typeface="Times New Roman"/>
                          <a:cs typeface="Calibri"/>
                        </a:rPr>
                        <a:t>of </a:t>
                      </a:r>
                      <a:r>
                        <a:rPr lang="en-US" sz="2800" b="1" dirty="0">
                          <a:solidFill>
                            <a:schemeClr val="bg1"/>
                          </a:solidFill>
                          <a:effectLst/>
                          <a:latin typeface="Calibri"/>
                          <a:ea typeface="Times New Roman"/>
                          <a:cs typeface="Calibri"/>
                        </a:rPr>
                        <a:t>Lazarus.</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11:1-57 </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c>
                  <a:txBody>
                    <a:bodyPr/>
                    <a:lstStyle/>
                    <a:p>
                      <a:pPr marL="0" marR="0">
                        <a:lnSpc>
                          <a:spcPct val="115000"/>
                        </a:lnSpc>
                        <a:spcBef>
                          <a:spcPts val="0"/>
                        </a:spcBef>
                        <a:spcAft>
                          <a:spcPts val="0"/>
                        </a:spcAft>
                      </a:pPr>
                      <a:r>
                        <a:rPr lang="en-US" sz="2800" b="1" dirty="0">
                          <a:solidFill>
                            <a:schemeClr val="bg1"/>
                          </a:solidFill>
                          <a:effectLst/>
                          <a:latin typeface="Calibri"/>
                          <a:ea typeface="Times New Roman"/>
                          <a:cs typeface="Calibri"/>
                        </a:rPr>
                        <a:t>Jesus is LORD of ETERNAL LIFE. His gift of life does not end with death of the physical body</a:t>
                      </a:r>
                      <a:r>
                        <a:rPr lang="en-US" sz="2800" b="1" dirty="0" smtClean="0">
                          <a:solidFill>
                            <a:schemeClr val="bg1"/>
                          </a:solidFill>
                          <a:effectLst/>
                          <a:latin typeface="Calibri"/>
                          <a:ea typeface="Times New Roman"/>
                          <a:cs typeface="Calibri"/>
                        </a:rPr>
                        <a:t>. He brings life out</a:t>
                      </a:r>
                      <a:r>
                        <a:rPr lang="en-US" sz="2800" b="1" baseline="0" dirty="0" smtClean="0">
                          <a:solidFill>
                            <a:schemeClr val="bg1"/>
                          </a:solidFill>
                          <a:effectLst/>
                          <a:latin typeface="Calibri"/>
                          <a:ea typeface="Times New Roman"/>
                          <a:cs typeface="Calibri"/>
                        </a:rPr>
                        <a:t> of death.</a:t>
                      </a:r>
                      <a:endParaRPr lang="en-US" sz="2800" b="1" dirty="0">
                        <a:solidFill>
                          <a:schemeClr val="bg1"/>
                        </a:solidFill>
                        <a:effectLst/>
                        <a:latin typeface="Calibri"/>
                        <a:ea typeface="Calibri"/>
                        <a:cs typeface="Times New Roman"/>
                      </a:endParaRPr>
                    </a:p>
                  </a:txBody>
                  <a:tcPr marL="47625" marR="47625" marT="47625" marB="47625">
                    <a:solidFill>
                      <a:srgbClr val="898576"/>
                    </a:solidFill>
                  </a:tcPr>
                </a:tc>
              </a:tr>
            </a:tbl>
          </a:graphicData>
        </a:graphic>
      </p:graphicFrame>
    </p:spTree>
    <p:extLst>
      <p:ext uri="{BB962C8B-B14F-4D97-AF65-F5344CB8AC3E}">
        <p14:creationId xmlns:p14="http://schemas.microsoft.com/office/powerpoint/2010/main" val="17587792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685800"/>
          </a:xfrm>
        </p:spPr>
        <p:txBody>
          <a:bodyPr>
            <a:noAutofit/>
          </a:bodyPr>
          <a:lstStyle/>
          <a:p>
            <a:r>
              <a:rPr lang="en-US" sz="4500" b="1" dirty="0" smtClean="0">
                <a:solidFill>
                  <a:schemeClr val="bg1"/>
                </a:solidFill>
              </a:rPr>
              <a:t>John’s purpose</a:t>
            </a:r>
            <a:endParaRPr lang="en-US" sz="4500" b="1" dirty="0">
              <a:solidFill>
                <a:schemeClr val="bg1"/>
              </a:solidFill>
            </a:endParaRPr>
          </a:p>
        </p:txBody>
      </p:sp>
      <p:sp>
        <p:nvSpPr>
          <p:cNvPr id="5" name="Content Placeholder 4"/>
          <p:cNvSpPr>
            <a:spLocks noGrp="1"/>
          </p:cNvSpPr>
          <p:nvPr>
            <p:ph idx="1"/>
          </p:nvPr>
        </p:nvSpPr>
        <p:spPr>
          <a:xfrm>
            <a:off x="457200" y="990600"/>
            <a:ext cx="8458200" cy="5791200"/>
          </a:xfrm>
        </p:spPr>
        <p:txBody>
          <a:bodyPr>
            <a:normAutofit/>
          </a:bodyPr>
          <a:lstStyle/>
          <a:p>
            <a:pPr marL="0" indent="0">
              <a:buNone/>
            </a:pPr>
            <a:r>
              <a:rPr lang="en-US" sz="4000" b="1" u="sng" dirty="0" smtClean="0">
                <a:solidFill>
                  <a:srgbClr val="85978F"/>
                </a:solidFill>
              </a:rPr>
              <a:t>John 20:30-31</a:t>
            </a:r>
            <a:r>
              <a:rPr lang="en-US" sz="4800" b="1" dirty="0" smtClean="0">
                <a:solidFill>
                  <a:srgbClr val="85978F"/>
                </a:solidFill>
              </a:rPr>
              <a:t> </a:t>
            </a:r>
            <a:r>
              <a:rPr lang="en-US" sz="3000" b="1" dirty="0" smtClean="0">
                <a:solidFill>
                  <a:srgbClr val="85978F"/>
                </a:solidFill>
              </a:rPr>
              <a:t>(NIV)</a:t>
            </a:r>
          </a:p>
          <a:p>
            <a:pPr marL="0" lvl="0" indent="0">
              <a:buNone/>
            </a:pPr>
            <a:r>
              <a:rPr lang="en-US" sz="4000" b="1" baseline="30000" dirty="0" smtClean="0">
                <a:solidFill>
                  <a:schemeClr val="bg1"/>
                </a:solidFill>
              </a:rPr>
              <a:t>30</a:t>
            </a:r>
            <a:r>
              <a:rPr lang="en-US" sz="4000" b="1" dirty="0" smtClean="0">
                <a:solidFill>
                  <a:schemeClr val="bg1"/>
                </a:solidFill>
              </a:rPr>
              <a:t> </a:t>
            </a:r>
            <a:r>
              <a:rPr lang="en-US" sz="4000" b="1" dirty="0">
                <a:solidFill>
                  <a:schemeClr val="bg1"/>
                </a:solidFill>
              </a:rPr>
              <a:t>Jesus performed many other signs in the presence of his disciples, which are not recorded in this book. </a:t>
            </a:r>
            <a:r>
              <a:rPr lang="en-US" sz="4000" b="1" baseline="30000" dirty="0">
                <a:solidFill>
                  <a:schemeClr val="bg1"/>
                </a:solidFill>
              </a:rPr>
              <a:t>31</a:t>
            </a:r>
            <a:r>
              <a:rPr lang="en-US" sz="4000" b="1" dirty="0">
                <a:solidFill>
                  <a:schemeClr val="bg1"/>
                </a:solidFill>
              </a:rPr>
              <a:t> But these are written that you may </a:t>
            </a:r>
            <a:r>
              <a:rPr lang="en-US" sz="4000" i="1" dirty="0">
                <a:solidFill>
                  <a:schemeClr val="bg1"/>
                </a:solidFill>
              </a:rPr>
              <a:t>(continue to) </a:t>
            </a:r>
            <a:r>
              <a:rPr lang="en-US" sz="4000" b="1" dirty="0">
                <a:solidFill>
                  <a:schemeClr val="bg1"/>
                </a:solidFill>
              </a:rPr>
              <a:t>believe that Jesus is the Messiah, the Son of God, and that by believing you may have life in his name</a:t>
            </a:r>
            <a:r>
              <a:rPr lang="en-US" sz="4000" b="1" dirty="0" smtClean="0">
                <a:solidFill>
                  <a:schemeClr val="bg1"/>
                </a:solidFill>
              </a:rPr>
              <a:t>.</a:t>
            </a:r>
            <a:endParaRPr lang="en-US" sz="4000" b="1" dirty="0">
              <a:solidFill>
                <a:schemeClr val="bg1"/>
              </a:solidFill>
            </a:endParaRPr>
          </a:p>
          <a:p>
            <a:pPr marL="0" indent="0">
              <a:buNone/>
            </a:pPr>
            <a:endParaRPr lang="en-US" dirty="0">
              <a:solidFill>
                <a:schemeClr val="bg1"/>
              </a:solidFill>
            </a:endParaRPr>
          </a:p>
        </p:txBody>
      </p:sp>
    </p:spTree>
    <p:extLst>
      <p:ext uri="{BB962C8B-B14F-4D97-AF65-F5344CB8AC3E}">
        <p14:creationId xmlns:p14="http://schemas.microsoft.com/office/powerpoint/2010/main" val="337598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fade">
                                      <p:cBhvr>
                                        <p:cTn id="11" dur="500"/>
                                        <p:tgtEl>
                                          <p:spTgt spid="5">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685800"/>
          </a:xfrm>
        </p:spPr>
        <p:txBody>
          <a:bodyPr>
            <a:noAutofit/>
          </a:bodyPr>
          <a:lstStyle/>
          <a:p>
            <a:r>
              <a:rPr lang="en-US" sz="4500" b="1" dirty="0" smtClean="0">
                <a:solidFill>
                  <a:schemeClr val="bg1"/>
                </a:solidFill>
              </a:rPr>
              <a:t>John’s purpose</a:t>
            </a:r>
            <a:endParaRPr lang="en-US" sz="4500" b="1" dirty="0">
              <a:solidFill>
                <a:schemeClr val="bg1"/>
              </a:solidFill>
            </a:endParaRPr>
          </a:p>
        </p:txBody>
      </p:sp>
      <p:sp>
        <p:nvSpPr>
          <p:cNvPr id="5" name="Content Placeholder 4"/>
          <p:cNvSpPr>
            <a:spLocks noGrp="1"/>
          </p:cNvSpPr>
          <p:nvPr>
            <p:ph idx="1"/>
          </p:nvPr>
        </p:nvSpPr>
        <p:spPr>
          <a:xfrm>
            <a:off x="304800" y="1066800"/>
            <a:ext cx="8610600" cy="5562600"/>
          </a:xfrm>
        </p:spPr>
        <p:txBody>
          <a:bodyPr>
            <a:noAutofit/>
          </a:bodyPr>
          <a:lstStyle/>
          <a:p>
            <a:pPr marL="0" lvl="0" indent="0" algn="ctr">
              <a:spcAft>
                <a:spcPts val="1200"/>
              </a:spcAft>
              <a:buNone/>
            </a:pPr>
            <a:r>
              <a:rPr lang="en-US" sz="4000" b="1" dirty="0" smtClean="0">
                <a:solidFill>
                  <a:schemeClr val="bg1"/>
                </a:solidFill>
              </a:rPr>
              <a:t>John wrote out of intimacy, </a:t>
            </a:r>
            <a:br>
              <a:rPr lang="en-US" sz="4000" b="1" dirty="0" smtClean="0">
                <a:solidFill>
                  <a:schemeClr val="bg1"/>
                </a:solidFill>
              </a:rPr>
            </a:br>
            <a:r>
              <a:rPr lang="en-US" sz="4000" b="1" dirty="0" smtClean="0">
                <a:solidFill>
                  <a:schemeClr val="bg1"/>
                </a:solidFill>
              </a:rPr>
              <a:t>promoting intimacy.</a:t>
            </a:r>
          </a:p>
          <a:p>
            <a:pPr marL="0" lvl="0" indent="0">
              <a:buNone/>
            </a:pPr>
            <a:r>
              <a:rPr lang="en-US" sz="4000" b="1" dirty="0" smtClean="0">
                <a:solidFill>
                  <a:schemeClr val="bg1"/>
                </a:solidFill>
              </a:rPr>
              <a:t>The </a:t>
            </a:r>
            <a:r>
              <a:rPr lang="en-US" sz="4000" b="1" dirty="0">
                <a:solidFill>
                  <a:schemeClr val="bg1"/>
                </a:solidFill>
              </a:rPr>
              <a:t>book of </a:t>
            </a:r>
            <a:r>
              <a:rPr lang="en-US" sz="4000" b="1" dirty="0" smtClean="0">
                <a:solidFill>
                  <a:schemeClr val="bg1"/>
                </a:solidFill>
              </a:rPr>
              <a:t>John points </a:t>
            </a:r>
            <a:r>
              <a:rPr lang="en-US" sz="4000" b="1" dirty="0">
                <a:solidFill>
                  <a:schemeClr val="bg1"/>
                </a:solidFill>
              </a:rPr>
              <a:t>to Jesus as being the ultimate embodiment of how to live in constant, intimate relationship with God the Father. And Jesus is the ultimate expression of how we are to live in relationship with others.</a:t>
            </a:r>
          </a:p>
        </p:txBody>
      </p:sp>
    </p:spTree>
    <p:extLst>
      <p:ext uri="{BB962C8B-B14F-4D97-AF65-F5344CB8AC3E}">
        <p14:creationId xmlns:p14="http://schemas.microsoft.com/office/powerpoint/2010/main" val="275031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51331284"/>
              </p:ext>
            </p:extLst>
          </p:nvPr>
        </p:nvGraphicFramePr>
        <p:xfrm>
          <a:off x="228600" y="152400"/>
          <a:ext cx="8686800" cy="647700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1567378">
                <a:tc>
                  <a:txBody>
                    <a:bodyPr/>
                    <a:lstStyle/>
                    <a:p>
                      <a:pPr marL="0" marR="0" algn="l">
                        <a:lnSpc>
                          <a:spcPct val="115000"/>
                        </a:lnSpc>
                        <a:spcBef>
                          <a:spcPts val="0"/>
                        </a:spcBef>
                        <a:spcAft>
                          <a:spcPts val="0"/>
                        </a:spcAft>
                      </a:pPr>
                      <a:r>
                        <a:rPr lang="en-US" sz="2000" b="1" dirty="0" smtClean="0">
                          <a:effectLst/>
                        </a:rPr>
                        <a:t>Date </a:t>
                      </a:r>
                      <a:br>
                        <a:rPr lang="en-US" sz="2000" b="1" dirty="0" smtClean="0">
                          <a:effectLst/>
                        </a:rPr>
                      </a:br>
                      <a:r>
                        <a:rPr lang="en-US" sz="2000" b="1" dirty="0" smtClean="0">
                          <a:effectLst/>
                        </a:rPr>
                        <a:t>Written</a:t>
                      </a:r>
                      <a:endParaRPr lang="en-US" sz="2000" b="1" dirty="0">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37-68 A.D.</a:t>
                      </a:r>
                      <a:br>
                        <a:rPr lang="en-US" sz="2000" b="1" dirty="0">
                          <a:solidFill>
                            <a:schemeClr val="bg1"/>
                          </a:solidFill>
                          <a:effectLst/>
                        </a:rPr>
                      </a:br>
                      <a:r>
                        <a:rPr lang="en-US" sz="2000" b="1" dirty="0">
                          <a:solidFill>
                            <a:schemeClr val="bg1"/>
                          </a:solidFill>
                          <a:effectLst/>
                        </a:rPr>
                        <a:t>Probably written after Mark.</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40-65 A.D.</a:t>
                      </a:r>
                      <a:br>
                        <a:rPr lang="en-US" sz="2000" b="1" dirty="0">
                          <a:solidFill>
                            <a:schemeClr val="bg1"/>
                          </a:solidFill>
                          <a:effectLst/>
                        </a:rPr>
                      </a:br>
                      <a:r>
                        <a:rPr lang="en-US" sz="2000" b="1" dirty="0">
                          <a:solidFill>
                            <a:schemeClr val="bg1"/>
                          </a:solidFill>
                          <a:effectLst/>
                        </a:rPr>
                        <a:t>Probably the 1st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smtClean="0">
                          <a:solidFill>
                            <a:schemeClr val="bg1"/>
                          </a:solidFill>
                          <a:effectLst/>
                        </a:rPr>
                        <a:t>59-61 A.D.</a:t>
                      </a:r>
                      <a:br>
                        <a:rPr lang="en-US" sz="2000" b="1" dirty="0" smtClean="0">
                          <a:solidFill>
                            <a:schemeClr val="bg1"/>
                          </a:solidFill>
                          <a:effectLst/>
                        </a:rPr>
                      </a:br>
                      <a:r>
                        <a:rPr lang="en-US" sz="2000" b="1" dirty="0" smtClean="0">
                          <a:solidFill>
                            <a:schemeClr val="bg1"/>
                          </a:solidFill>
                          <a:effectLst/>
                        </a:rPr>
                        <a:t>Probably written after Mark and Matthew.</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80-98 A.D.</a:t>
                      </a:r>
                      <a:br>
                        <a:rPr lang="en-US" sz="2000" b="1" dirty="0">
                          <a:solidFill>
                            <a:schemeClr val="bg1"/>
                          </a:solidFill>
                          <a:effectLst/>
                        </a:rPr>
                      </a:br>
                      <a:r>
                        <a:rPr lang="en-US" sz="2000" b="1" dirty="0">
                          <a:solidFill>
                            <a:schemeClr val="bg1"/>
                          </a:solidFill>
                          <a:effectLst/>
                        </a:rPr>
                        <a:t>The last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838200">
                <a:tc>
                  <a:txBody>
                    <a:bodyPr/>
                    <a:lstStyle/>
                    <a:p>
                      <a:pPr marL="0" marR="0">
                        <a:lnSpc>
                          <a:spcPct val="115000"/>
                        </a:lnSpc>
                        <a:spcBef>
                          <a:spcPts val="0"/>
                        </a:spcBef>
                        <a:spcAft>
                          <a:spcPts val="0"/>
                        </a:spcAft>
                      </a:pPr>
                      <a:r>
                        <a:rPr lang="en-US" sz="2000" b="1" dirty="0">
                          <a:effectLst/>
                        </a:rPr>
                        <a:t>Audience</a:t>
                      </a:r>
                      <a:endParaRPr lang="en-US" sz="2000" b="1" dirty="0">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Jews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Romans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Greeks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1900" b="1" dirty="0" smtClean="0">
                          <a:solidFill>
                            <a:schemeClr val="bg1"/>
                          </a:solidFill>
                          <a:effectLst/>
                        </a:rPr>
                        <a:t>Gentile</a:t>
                      </a:r>
                      <a:r>
                        <a:rPr lang="en-US" sz="1900" b="1" baseline="0" dirty="0" smtClean="0">
                          <a:solidFill>
                            <a:schemeClr val="bg1"/>
                          </a:solidFill>
                          <a:effectLst/>
                        </a:rPr>
                        <a:t> </a:t>
                      </a:r>
                      <a:r>
                        <a:rPr lang="en-US" sz="1900" b="1" dirty="0" smtClean="0">
                          <a:solidFill>
                            <a:schemeClr val="bg1"/>
                          </a:solidFill>
                          <a:effectLst/>
                        </a:rPr>
                        <a:t>Christians </a:t>
                      </a:r>
                      <a:r>
                        <a:rPr lang="en-US" sz="2000" b="1" dirty="0" smtClean="0">
                          <a:solidFill>
                            <a:schemeClr val="bg1"/>
                          </a:solidFill>
                          <a:effectLst/>
                        </a:rPr>
                        <a:t>(All believers)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1524000">
                <a:tc>
                  <a:txBody>
                    <a:bodyPr/>
                    <a:lstStyle/>
                    <a:p>
                      <a:pPr marL="0" marR="0">
                        <a:lnSpc>
                          <a:spcPct val="115000"/>
                        </a:lnSpc>
                        <a:spcBef>
                          <a:spcPts val="0"/>
                        </a:spcBef>
                        <a:spcAft>
                          <a:spcPts val="0"/>
                        </a:spcAft>
                      </a:pPr>
                      <a:r>
                        <a:rPr lang="en-US" sz="2000" b="1" dirty="0" smtClean="0">
                          <a:effectLst/>
                        </a:rPr>
                        <a:t>Author</a:t>
                      </a:r>
                      <a:endParaRPr lang="en-US" sz="2000" b="1" dirty="0">
                        <a:effectLst/>
                        <a:latin typeface="Calibri"/>
                        <a:ea typeface="Calibri"/>
                        <a:cs typeface="Times New Roman"/>
                      </a:endParaRPr>
                    </a:p>
                  </a:txBody>
                  <a:tcPr marL="9525" marR="9525" marT="9525" marB="9525">
                    <a:solidFill>
                      <a:srgbClr val="555655"/>
                    </a:solidFill>
                  </a:tcPr>
                </a:tc>
                <a:tc>
                  <a:txBody>
                    <a:bodyPr/>
                    <a:lstStyle/>
                    <a:p>
                      <a:pPr marL="0" marR="0" algn="l">
                        <a:lnSpc>
                          <a:spcPct val="115000"/>
                        </a:lnSpc>
                        <a:spcBef>
                          <a:spcPts val="0"/>
                        </a:spcBef>
                        <a:spcAft>
                          <a:spcPts val="0"/>
                        </a:spcAft>
                      </a:pPr>
                      <a:r>
                        <a:rPr lang="en-US" sz="2000" b="1" dirty="0">
                          <a:solidFill>
                            <a:schemeClr val="bg1"/>
                          </a:solidFill>
                          <a:effectLst/>
                        </a:rPr>
                        <a:t>Governmental official called to be an apostle</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Servant of the Apostles</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smtClean="0">
                          <a:solidFill>
                            <a:schemeClr val="bg1"/>
                          </a:solidFill>
                          <a:effectLst/>
                        </a:rPr>
                        <a:t>A physician</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Fisherman called to be an Apostle; intimate confidant</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5000">
                <a:tc>
                  <a:txBody>
                    <a:bodyPr/>
                    <a:lstStyle/>
                    <a:p>
                      <a:pPr marL="0" marR="0">
                        <a:lnSpc>
                          <a:spcPct val="115000"/>
                        </a:lnSpc>
                        <a:spcBef>
                          <a:spcPts val="0"/>
                        </a:spcBef>
                        <a:spcAft>
                          <a:spcPts val="0"/>
                        </a:spcAft>
                      </a:pPr>
                      <a:r>
                        <a:rPr lang="en-US" sz="2000" b="1" dirty="0">
                          <a:effectLst/>
                        </a:rPr>
                        <a:t>Portrait </a:t>
                      </a:r>
                      <a:r>
                        <a:rPr lang="en-US" sz="2000" b="1" dirty="0" smtClean="0">
                          <a:effectLst/>
                        </a:rPr>
                        <a:t/>
                      </a:r>
                      <a:br>
                        <a:rPr lang="en-US" sz="2000" b="1" dirty="0" smtClean="0">
                          <a:effectLst/>
                        </a:rPr>
                      </a:br>
                      <a:r>
                        <a:rPr lang="en-US" sz="2000" b="1" dirty="0" smtClean="0">
                          <a:effectLst/>
                        </a:rPr>
                        <a:t>of </a:t>
                      </a:r>
                      <a:r>
                        <a:rPr lang="en-US" sz="2000" b="1" dirty="0">
                          <a:effectLst/>
                        </a:rPr>
                        <a:t>Jesus</a:t>
                      </a:r>
                      <a:endParaRPr lang="en-US" sz="2000" b="1" dirty="0">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King, the King of the Jews; </a:t>
                      </a:r>
                      <a:r>
                        <a:rPr lang="en-US" sz="2000" b="1" dirty="0" smtClean="0">
                          <a:solidFill>
                            <a:schemeClr val="bg1"/>
                          </a:solidFill>
                          <a:effectLst/>
                        </a:rPr>
                        <a:t>the promised </a:t>
                      </a:r>
                      <a:r>
                        <a:rPr lang="en-US" sz="2000" b="1" dirty="0">
                          <a:solidFill>
                            <a:schemeClr val="bg1"/>
                          </a:solidFill>
                          <a:effectLst/>
                        </a:rPr>
                        <a:t>Messiah</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a:t>
                      </a:r>
                      <a:r>
                        <a:rPr lang="en-US" sz="2000" b="1" dirty="0" smtClean="0">
                          <a:solidFill>
                            <a:schemeClr val="bg1"/>
                          </a:solidFill>
                          <a:effectLst/>
                        </a:rPr>
                        <a:t>servant, </a:t>
                      </a:r>
                      <a:r>
                        <a:rPr lang="en-US" sz="2000" b="1" dirty="0">
                          <a:solidFill>
                            <a:schemeClr val="bg1"/>
                          </a:solidFill>
                          <a:effectLst/>
                        </a:rPr>
                        <a:t>the powerful “Servant of the Lord”</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humanity, </a:t>
                      </a:r>
                      <a:r>
                        <a:rPr lang="en-US" sz="2000" b="1" dirty="0" smtClean="0">
                          <a:solidFill>
                            <a:schemeClr val="bg1"/>
                          </a:solidFill>
                          <a:effectLst/>
                        </a:rPr>
                        <a:t>the</a:t>
                      </a:r>
                      <a:r>
                        <a:rPr lang="en-US" sz="2000" b="1" baseline="0" dirty="0" smtClean="0">
                          <a:solidFill>
                            <a:schemeClr val="bg1"/>
                          </a:solidFill>
                          <a:effectLst/>
                        </a:rPr>
                        <a:t> </a:t>
                      </a:r>
                      <a:r>
                        <a:rPr lang="en-US" sz="2000" b="1" dirty="0" smtClean="0">
                          <a:solidFill>
                            <a:schemeClr val="bg1"/>
                          </a:solidFill>
                          <a:effectLst/>
                        </a:rPr>
                        <a:t>“Son of</a:t>
                      </a:r>
                      <a:r>
                        <a:rPr lang="en-US" sz="2000" b="1" baseline="0" dirty="0" smtClean="0">
                          <a:solidFill>
                            <a:schemeClr val="bg1"/>
                          </a:solidFill>
                          <a:effectLst/>
                        </a:rPr>
                        <a:t> </a:t>
                      </a:r>
                      <a:r>
                        <a:rPr lang="en-US" sz="2000" b="1" dirty="0" smtClean="0">
                          <a:solidFill>
                            <a:schemeClr val="bg1"/>
                          </a:solidFill>
                          <a:effectLst/>
                        </a:rPr>
                        <a:t>Man”</a:t>
                      </a:r>
                      <a:r>
                        <a:rPr lang="en-US" sz="2000" b="1" baseline="0" dirty="0" smtClean="0">
                          <a:solidFill>
                            <a:schemeClr val="bg1"/>
                          </a:solidFill>
                          <a:effectLst/>
                        </a:rPr>
                        <a:t> </a:t>
                      </a:r>
                      <a:r>
                        <a:rPr lang="en-US" sz="2000" b="1" dirty="0" smtClean="0">
                          <a:solidFill>
                            <a:schemeClr val="bg1"/>
                          </a:solidFill>
                          <a:effectLst/>
                        </a:rPr>
                        <a:t>perfect </a:t>
                      </a:r>
                      <a:r>
                        <a:rPr lang="en-US" sz="2000" b="1" dirty="0">
                          <a:solidFill>
                            <a:schemeClr val="bg1"/>
                          </a:solidFill>
                          <a:effectLst/>
                        </a:rPr>
                        <a:t>Savior of man</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Christ’s </a:t>
                      </a:r>
                      <a:r>
                        <a:rPr lang="en-US" sz="2000" b="1" dirty="0" smtClean="0">
                          <a:solidFill>
                            <a:schemeClr val="bg1"/>
                          </a:solidFill>
                          <a:effectLst/>
                        </a:rPr>
                        <a:t>deity, the “</a:t>
                      </a:r>
                      <a:r>
                        <a:rPr lang="en-US" sz="2000" b="1" dirty="0">
                          <a:solidFill>
                            <a:schemeClr val="bg1"/>
                          </a:solidFill>
                          <a:effectLst/>
                        </a:rPr>
                        <a:t>Son of </a:t>
                      </a:r>
                      <a:r>
                        <a:rPr lang="en-US" sz="2000" b="1" dirty="0" smtClean="0">
                          <a:solidFill>
                            <a:schemeClr val="bg1"/>
                          </a:solidFill>
                          <a:effectLst/>
                        </a:rPr>
                        <a:t>God” and His eternal nature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bl>
          </a:graphicData>
        </a:graphic>
      </p:graphicFrame>
      <p:sp>
        <p:nvSpPr>
          <p:cNvPr id="2" name="Rectangle 1"/>
          <p:cNvSpPr/>
          <p:nvPr/>
        </p:nvSpPr>
        <p:spPr>
          <a:xfrm>
            <a:off x="228600" y="3200400"/>
            <a:ext cx="8686800" cy="3429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9747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056012121"/>
              </p:ext>
            </p:extLst>
          </p:nvPr>
        </p:nvGraphicFramePr>
        <p:xfrm>
          <a:off x="228600" y="152400"/>
          <a:ext cx="8686800" cy="647700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1567378">
                <a:tc>
                  <a:txBody>
                    <a:bodyPr/>
                    <a:lstStyle/>
                    <a:p>
                      <a:pPr marL="0" marR="0" algn="l">
                        <a:lnSpc>
                          <a:spcPct val="115000"/>
                        </a:lnSpc>
                        <a:spcBef>
                          <a:spcPts val="0"/>
                        </a:spcBef>
                        <a:spcAft>
                          <a:spcPts val="0"/>
                        </a:spcAft>
                      </a:pPr>
                      <a:r>
                        <a:rPr lang="en-US" sz="2000" b="1" dirty="0" smtClean="0">
                          <a:effectLst/>
                        </a:rPr>
                        <a:t>Date </a:t>
                      </a:r>
                      <a:br>
                        <a:rPr lang="en-US" sz="2000" b="1" dirty="0" smtClean="0">
                          <a:effectLst/>
                        </a:rPr>
                      </a:br>
                      <a:r>
                        <a:rPr lang="en-US" sz="2000" b="1" dirty="0" smtClean="0">
                          <a:effectLst/>
                        </a:rPr>
                        <a:t>Written</a:t>
                      </a:r>
                      <a:endParaRPr lang="en-US" sz="2000" b="1" dirty="0">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37-68 A.D.</a:t>
                      </a:r>
                      <a:br>
                        <a:rPr lang="en-US" sz="2000" b="1" dirty="0">
                          <a:solidFill>
                            <a:schemeClr val="bg1"/>
                          </a:solidFill>
                          <a:effectLst/>
                        </a:rPr>
                      </a:br>
                      <a:r>
                        <a:rPr lang="en-US" sz="2000" b="1" dirty="0">
                          <a:solidFill>
                            <a:schemeClr val="bg1"/>
                          </a:solidFill>
                          <a:effectLst/>
                        </a:rPr>
                        <a:t>Probably written after Mark.</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40-65 A.D.</a:t>
                      </a:r>
                      <a:br>
                        <a:rPr lang="en-US" sz="2000" b="1" dirty="0">
                          <a:solidFill>
                            <a:schemeClr val="bg1"/>
                          </a:solidFill>
                          <a:effectLst/>
                        </a:rPr>
                      </a:br>
                      <a:r>
                        <a:rPr lang="en-US" sz="2000" b="1" dirty="0">
                          <a:solidFill>
                            <a:schemeClr val="bg1"/>
                          </a:solidFill>
                          <a:effectLst/>
                        </a:rPr>
                        <a:t>Probably the 1st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smtClean="0">
                          <a:solidFill>
                            <a:schemeClr val="bg1"/>
                          </a:solidFill>
                          <a:effectLst/>
                        </a:rPr>
                        <a:t>59-61 A.D.</a:t>
                      </a:r>
                      <a:br>
                        <a:rPr lang="en-US" sz="2000" b="1" dirty="0" smtClean="0">
                          <a:solidFill>
                            <a:schemeClr val="bg1"/>
                          </a:solidFill>
                          <a:effectLst/>
                        </a:rPr>
                      </a:br>
                      <a:r>
                        <a:rPr lang="en-US" sz="2000" b="1" dirty="0" smtClean="0">
                          <a:solidFill>
                            <a:schemeClr val="bg1"/>
                          </a:solidFill>
                          <a:effectLst/>
                        </a:rPr>
                        <a:t>Probably written after Mark and Matthew.</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80-98 A.D.</a:t>
                      </a:r>
                      <a:br>
                        <a:rPr lang="en-US" sz="2000" b="1" dirty="0">
                          <a:solidFill>
                            <a:schemeClr val="bg1"/>
                          </a:solidFill>
                          <a:effectLst/>
                        </a:rPr>
                      </a:br>
                      <a:r>
                        <a:rPr lang="en-US" sz="2000" b="1" dirty="0">
                          <a:solidFill>
                            <a:schemeClr val="bg1"/>
                          </a:solidFill>
                          <a:effectLst/>
                        </a:rPr>
                        <a:t>The last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838200">
                <a:tc>
                  <a:txBody>
                    <a:bodyPr/>
                    <a:lstStyle/>
                    <a:p>
                      <a:pPr marL="0" marR="0">
                        <a:lnSpc>
                          <a:spcPct val="115000"/>
                        </a:lnSpc>
                        <a:spcBef>
                          <a:spcPts val="0"/>
                        </a:spcBef>
                        <a:spcAft>
                          <a:spcPts val="0"/>
                        </a:spcAft>
                      </a:pPr>
                      <a:r>
                        <a:rPr lang="en-US" sz="2000" b="1" dirty="0">
                          <a:effectLst/>
                        </a:rPr>
                        <a:t>Audience</a:t>
                      </a:r>
                      <a:endParaRPr lang="en-US" sz="2000" b="1" dirty="0">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Jews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Romans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Greeks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1900" b="1" dirty="0" smtClean="0">
                          <a:solidFill>
                            <a:schemeClr val="bg1"/>
                          </a:solidFill>
                          <a:effectLst/>
                        </a:rPr>
                        <a:t>Gentile</a:t>
                      </a:r>
                      <a:r>
                        <a:rPr lang="en-US" sz="1900" b="1" baseline="0" dirty="0" smtClean="0">
                          <a:solidFill>
                            <a:schemeClr val="bg1"/>
                          </a:solidFill>
                          <a:effectLst/>
                        </a:rPr>
                        <a:t> </a:t>
                      </a:r>
                      <a:r>
                        <a:rPr lang="en-US" sz="1900" b="1" dirty="0" smtClean="0">
                          <a:solidFill>
                            <a:schemeClr val="bg1"/>
                          </a:solidFill>
                          <a:effectLst/>
                        </a:rPr>
                        <a:t>Christians </a:t>
                      </a:r>
                      <a:r>
                        <a:rPr lang="en-US" sz="2000" b="1" dirty="0" smtClean="0">
                          <a:solidFill>
                            <a:schemeClr val="bg1"/>
                          </a:solidFill>
                          <a:effectLst/>
                        </a:rPr>
                        <a:t>(All believers)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1524000">
                <a:tc>
                  <a:txBody>
                    <a:bodyPr/>
                    <a:lstStyle/>
                    <a:p>
                      <a:pPr marL="0" marR="0">
                        <a:lnSpc>
                          <a:spcPct val="115000"/>
                        </a:lnSpc>
                        <a:spcBef>
                          <a:spcPts val="0"/>
                        </a:spcBef>
                        <a:spcAft>
                          <a:spcPts val="0"/>
                        </a:spcAft>
                      </a:pPr>
                      <a:r>
                        <a:rPr lang="en-US" sz="2000" b="1" dirty="0" smtClean="0">
                          <a:effectLst/>
                        </a:rPr>
                        <a:t>Author</a:t>
                      </a:r>
                      <a:endParaRPr lang="en-US" sz="2000" b="1" dirty="0">
                        <a:effectLst/>
                        <a:latin typeface="Calibri"/>
                        <a:ea typeface="Calibri"/>
                        <a:cs typeface="Times New Roman"/>
                      </a:endParaRPr>
                    </a:p>
                  </a:txBody>
                  <a:tcPr marL="9525" marR="9525" marT="9525" marB="9525">
                    <a:solidFill>
                      <a:srgbClr val="555655"/>
                    </a:solidFill>
                  </a:tcPr>
                </a:tc>
                <a:tc>
                  <a:txBody>
                    <a:bodyPr/>
                    <a:lstStyle/>
                    <a:p>
                      <a:pPr marL="0" marR="0" algn="l">
                        <a:lnSpc>
                          <a:spcPct val="115000"/>
                        </a:lnSpc>
                        <a:spcBef>
                          <a:spcPts val="0"/>
                        </a:spcBef>
                        <a:spcAft>
                          <a:spcPts val="0"/>
                        </a:spcAft>
                      </a:pPr>
                      <a:r>
                        <a:rPr lang="en-US" sz="2000" b="1" dirty="0">
                          <a:solidFill>
                            <a:schemeClr val="bg1"/>
                          </a:solidFill>
                          <a:effectLst/>
                        </a:rPr>
                        <a:t>Governmental official called to be an apostle</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Servant of the Apostles</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smtClean="0">
                          <a:solidFill>
                            <a:schemeClr val="bg1"/>
                          </a:solidFill>
                          <a:effectLst/>
                        </a:rPr>
                        <a:t>A physician</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Fisherman called to be an Apostle; intimate confidant</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5000">
                <a:tc>
                  <a:txBody>
                    <a:bodyPr/>
                    <a:lstStyle/>
                    <a:p>
                      <a:pPr marL="0" marR="0">
                        <a:lnSpc>
                          <a:spcPct val="115000"/>
                        </a:lnSpc>
                        <a:spcBef>
                          <a:spcPts val="0"/>
                        </a:spcBef>
                        <a:spcAft>
                          <a:spcPts val="0"/>
                        </a:spcAft>
                      </a:pPr>
                      <a:r>
                        <a:rPr lang="en-US" sz="2000" b="1" dirty="0">
                          <a:effectLst/>
                        </a:rPr>
                        <a:t>Portrait </a:t>
                      </a:r>
                      <a:r>
                        <a:rPr lang="en-US" sz="2000" b="1" dirty="0" smtClean="0">
                          <a:effectLst/>
                        </a:rPr>
                        <a:t/>
                      </a:r>
                      <a:br>
                        <a:rPr lang="en-US" sz="2000" b="1" dirty="0" smtClean="0">
                          <a:effectLst/>
                        </a:rPr>
                      </a:br>
                      <a:r>
                        <a:rPr lang="en-US" sz="2000" b="1" dirty="0" smtClean="0">
                          <a:effectLst/>
                        </a:rPr>
                        <a:t>of </a:t>
                      </a:r>
                      <a:r>
                        <a:rPr lang="en-US" sz="2000" b="1" dirty="0">
                          <a:effectLst/>
                        </a:rPr>
                        <a:t>Jesus</a:t>
                      </a:r>
                      <a:endParaRPr lang="en-US" sz="2000" b="1" dirty="0">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King, the King of the Jews; </a:t>
                      </a:r>
                      <a:r>
                        <a:rPr lang="en-US" sz="2000" b="1" dirty="0" smtClean="0">
                          <a:solidFill>
                            <a:schemeClr val="bg1"/>
                          </a:solidFill>
                          <a:effectLst/>
                        </a:rPr>
                        <a:t>the promised </a:t>
                      </a:r>
                      <a:r>
                        <a:rPr lang="en-US" sz="2000" b="1" dirty="0">
                          <a:solidFill>
                            <a:schemeClr val="bg1"/>
                          </a:solidFill>
                          <a:effectLst/>
                        </a:rPr>
                        <a:t>Messiah</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a:t>
                      </a:r>
                      <a:r>
                        <a:rPr lang="en-US" sz="2000" b="1" dirty="0" smtClean="0">
                          <a:solidFill>
                            <a:schemeClr val="bg1"/>
                          </a:solidFill>
                          <a:effectLst/>
                        </a:rPr>
                        <a:t>servant, </a:t>
                      </a:r>
                      <a:r>
                        <a:rPr lang="en-US" sz="2000" b="1" dirty="0">
                          <a:solidFill>
                            <a:schemeClr val="bg1"/>
                          </a:solidFill>
                          <a:effectLst/>
                        </a:rPr>
                        <a:t>the powerful “Servant of the Lord”</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humanity, </a:t>
                      </a:r>
                      <a:r>
                        <a:rPr lang="en-US" sz="2000" b="1" dirty="0" smtClean="0">
                          <a:solidFill>
                            <a:schemeClr val="bg1"/>
                          </a:solidFill>
                          <a:effectLst/>
                        </a:rPr>
                        <a:t>the</a:t>
                      </a:r>
                      <a:r>
                        <a:rPr lang="en-US" sz="2000" b="1" baseline="0" dirty="0" smtClean="0">
                          <a:solidFill>
                            <a:schemeClr val="bg1"/>
                          </a:solidFill>
                          <a:effectLst/>
                        </a:rPr>
                        <a:t> </a:t>
                      </a:r>
                      <a:r>
                        <a:rPr lang="en-US" sz="2000" b="1" dirty="0" smtClean="0">
                          <a:solidFill>
                            <a:schemeClr val="bg1"/>
                          </a:solidFill>
                          <a:effectLst/>
                        </a:rPr>
                        <a:t>“Son of</a:t>
                      </a:r>
                      <a:r>
                        <a:rPr lang="en-US" sz="2000" b="1" baseline="0" dirty="0" smtClean="0">
                          <a:solidFill>
                            <a:schemeClr val="bg1"/>
                          </a:solidFill>
                          <a:effectLst/>
                        </a:rPr>
                        <a:t> </a:t>
                      </a:r>
                      <a:r>
                        <a:rPr lang="en-US" sz="2000" b="1" dirty="0" smtClean="0">
                          <a:solidFill>
                            <a:schemeClr val="bg1"/>
                          </a:solidFill>
                          <a:effectLst/>
                        </a:rPr>
                        <a:t>Man”</a:t>
                      </a:r>
                      <a:r>
                        <a:rPr lang="en-US" sz="2000" b="1" baseline="0" dirty="0" smtClean="0">
                          <a:solidFill>
                            <a:schemeClr val="bg1"/>
                          </a:solidFill>
                          <a:effectLst/>
                        </a:rPr>
                        <a:t> </a:t>
                      </a:r>
                      <a:r>
                        <a:rPr lang="en-US" sz="2000" b="1" dirty="0" smtClean="0">
                          <a:solidFill>
                            <a:schemeClr val="bg1"/>
                          </a:solidFill>
                          <a:effectLst/>
                        </a:rPr>
                        <a:t>perfect </a:t>
                      </a:r>
                      <a:r>
                        <a:rPr lang="en-US" sz="2000" b="1" dirty="0">
                          <a:solidFill>
                            <a:schemeClr val="bg1"/>
                          </a:solidFill>
                          <a:effectLst/>
                        </a:rPr>
                        <a:t>Savior of man</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Christ’s </a:t>
                      </a:r>
                      <a:r>
                        <a:rPr lang="en-US" sz="2000" b="1" dirty="0" smtClean="0">
                          <a:solidFill>
                            <a:schemeClr val="bg1"/>
                          </a:solidFill>
                          <a:effectLst/>
                        </a:rPr>
                        <a:t>deity, the “</a:t>
                      </a:r>
                      <a:r>
                        <a:rPr lang="en-US" sz="2000" b="1" dirty="0">
                          <a:solidFill>
                            <a:schemeClr val="bg1"/>
                          </a:solidFill>
                          <a:effectLst/>
                        </a:rPr>
                        <a:t>Son of </a:t>
                      </a:r>
                      <a:r>
                        <a:rPr lang="en-US" sz="2000" b="1" dirty="0" smtClean="0">
                          <a:solidFill>
                            <a:schemeClr val="bg1"/>
                          </a:solidFill>
                          <a:effectLst/>
                        </a:rPr>
                        <a:t>God” and His eternal nature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bl>
          </a:graphicData>
        </a:graphic>
      </p:graphicFrame>
      <p:sp>
        <p:nvSpPr>
          <p:cNvPr id="2" name="Rectangle 1"/>
          <p:cNvSpPr/>
          <p:nvPr/>
        </p:nvSpPr>
        <p:spPr>
          <a:xfrm>
            <a:off x="228600" y="4724400"/>
            <a:ext cx="8686800" cy="1905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3847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218563482"/>
              </p:ext>
            </p:extLst>
          </p:nvPr>
        </p:nvGraphicFramePr>
        <p:xfrm>
          <a:off x="228600" y="152400"/>
          <a:ext cx="8686800" cy="647700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1567378">
                <a:tc>
                  <a:txBody>
                    <a:bodyPr/>
                    <a:lstStyle/>
                    <a:p>
                      <a:pPr marL="0" marR="0" algn="l">
                        <a:lnSpc>
                          <a:spcPct val="115000"/>
                        </a:lnSpc>
                        <a:spcBef>
                          <a:spcPts val="0"/>
                        </a:spcBef>
                        <a:spcAft>
                          <a:spcPts val="0"/>
                        </a:spcAft>
                      </a:pPr>
                      <a:r>
                        <a:rPr lang="en-US" sz="2000" b="1" dirty="0" smtClean="0">
                          <a:effectLst/>
                        </a:rPr>
                        <a:t>Date </a:t>
                      </a:r>
                      <a:br>
                        <a:rPr lang="en-US" sz="2000" b="1" dirty="0" smtClean="0">
                          <a:effectLst/>
                        </a:rPr>
                      </a:br>
                      <a:r>
                        <a:rPr lang="en-US" sz="2000" b="1" dirty="0" smtClean="0">
                          <a:effectLst/>
                        </a:rPr>
                        <a:t>Written</a:t>
                      </a:r>
                      <a:endParaRPr lang="en-US" sz="2000" b="1" dirty="0">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37-68 A.D.</a:t>
                      </a:r>
                      <a:br>
                        <a:rPr lang="en-US" sz="2000" b="1" dirty="0">
                          <a:solidFill>
                            <a:schemeClr val="bg1"/>
                          </a:solidFill>
                          <a:effectLst/>
                        </a:rPr>
                      </a:br>
                      <a:r>
                        <a:rPr lang="en-US" sz="2000" b="1" dirty="0">
                          <a:solidFill>
                            <a:schemeClr val="bg1"/>
                          </a:solidFill>
                          <a:effectLst/>
                        </a:rPr>
                        <a:t>Probably written after Mark.</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40-65 A.D.</a:t>
                      </a:r>
                      <a:br>
                        <a:rPr lang="en-US" sz="2000" b="1" dirty="0">
                          <a:solidFill>
                            <a:schemeClr val="bg1"/>
                          </a:solidFill>
                          <a:effectLst/>
                        </a:rPr>
                      </a:br>
                      <a:r>
                        <a:rPr lang="en-US" sz="2000" b="1" dirty="0">
                          <a:solidFill>
                            <a:schemeClr val="bg1"/>
                          </a:solidFill>
                          <a:effectLst/>
                        </a:rPr>
                        <a:t>Probably the 1st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smtClean="0">
                          <a:solidFill>
                            <a:schemeClr val="bg1"/>
                          </a:solidFill>
                          <a:effectLst/>
                        </a:rPr>
                        <a:t>59-61 A.D.</a:t>
                      </a:r>
                      <a:br>
                        <a:rPr lang="en-US" sz="2000" b="1" dirty="0" smtClean="0">
                          <a:solidFill>
                            <a:schemeClr val="bg1"/>
                          </a:solidFill>
                          <a:effectLst/>
                        </a:rPr>
                      </a:br>
                      <a:r>
                        <a:rPr lang="en-US" sz="2000" b="1" dirty="0" smtClean="0">
                          <a:solidFill>
                            <a:schemeClr val="bg1"/>
                          </a:solidFill>
                          <a:effectLst/>
                        </a:rPr>
                        <a:t>Probably written after Mark and Matthew.</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nSpc>
                          <a:spcPct val="115000"/>
                        </a:lnSpc>
                        <a:spcBef>
                          <a:spcPts val="0"/>
                        </a:spcBef>
                        <a:spcAft>
                          <a:spcPts val="0"/>
                        </a:spcAft>
                      </a:pPr>
                      <a:r>
                        <a:rPr lang="en-US" sz="2000" b="1" dirty="0">
                          <a:solidFill>
                            <a:schemeClr val="bg1"/>
                          </a:solidFill>
                          <a:effectLst/>
                        </a:rPr>
                        <a:t>80-98 A.D.</a:t>
                      </a:r>
                      <a:br>
                        <a:rPr lang="en-US" sz="2000" b="1" dirty="0">
                          <a:solidFill>
                            <a:schemeClr val="bg1"/>
                          </a:solidFill>
                          <a:effectLst/>
                        </a:rPr>
                      </a:br>
                      <a:r>
                        <a:rPr lang="en-US" sz="2000" b="1" dirty="0">
                          <a:solidFill>
                            <a:schemeClr val="bg1"/>
                          </a:solidFill>
                          <a:effectLst/>
                        </a:rPr>
                        <a:t>The last gospel written.</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838200">
                <a:tc>
                  <a:txBody>
                    <a:bodyPr/>
                    <a:lstStyle/>
                    <a:p>
                      <a:pPr marL="0" marR="0">
                        <a:lnSpc>
                          <a:spcPct val="115000"/>
                        </a:lnSpc>
                        <a:spcBef>
                          <a:spcPts val="0"/>
                        </a:spcBef>
                        <a:spcAft>
                          <a:spcPts val="0"/>
                        </a:spcAft>
                      </a:pPr>
                      <a:r>
                        <a:rPr lang="en-US" sz="2000" b="1" dirty="0">
                          <a:effectLst/>
                        </a:rPr>
                        <a:t>Audience</a:t>
                      </a:r>
                      <a:endParaRPr lang="en-US" sz="2000" b="1" dirty="0">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Jews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Romans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2000" b="1" dirty="0">
                          <a:solidFill>
                            <a:schemeClr val="bg1"/>
                          </a:solidFill>
                          <a:effectLst/>
                        </a:rPr>
                        <a:t>Greeks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nSpc>
                          <a:spcPct val="115000"/>
                        </a:lnSpc>
                        <a:spcBef>
                          <a:spcPts val="0"/>
                        </a:spcBef>
                        <a:spcAft>
                          <a:spcPts val="0"/>
                        </a:spcAft>
                      </a:pPr>
                      <a:r>
                        <a:rPr lang="en-US" sz="1900" b="1" dirty="0" smtClean="0">
                          <a:solidFill>
                            <a:schemeClr val="bg1"/>
                          </a:solidFill>
                          <a:effectLst/>
                        </a:rPr>
                        <a:t>Gentile</a:t>
                      </a:r>
                      <a:r>
                        <a:rPr lang="en-US" sz="1900" b="1" baseline="0" dirty="0" smtClean="0">
                          <a:solidFill>
                            <a:schemeClr val="bg1"/>
                          </a:solidFill>
                          <a:effectLst/>
                        </a:rPr>
                        <a:t> </a:t>
                      </a:r>
                      <a:r>
                        <a:rPr lang="en-US" sz="1900" b="1" dirty="0" smtClean="0">
                          <a:solidFill>
                            <a:schemeClr val="bg1"/>
                          </a:solidFill>
                          <a:effectLst/>
                        </a:rPr>
                        <a:t>Christians </a:t>
                      </a:r>
                      <a:r>
                        <a:rPr lang="en-US" sz="2000" b="1" dirty="0" smtClean="0">
                          <a:solidFill>
                            <a:schemeClr val="bg1"/>
                          </a:solidFill>
                          <a:effectLst/>
                        </a:rPr>
                        <a:t>(All believers)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1524000">
                <a:tc>
                  <a:txBody>
                    <a:bodyPr/>
                    <a:lstStyle/>
                    <a:p>
                      <a:pPr marL="0" marR="0">
                        <a:lnSpc>
                          <a:spcPct val="115000"/>
                        </a:lnSpc>
                        <a:spcBef>
                          <a:spcPts val="0"/>
                        </a:spcBef>
                        <a:spcAft>
                          <a:spcPts val="0"/>
                        </a:spcAft>
                      </a:pPr>
                      <a:r>
                        <a:rPr lang="en-US" sz="2000" b="1" dirty="0" smtClean="0">
                          <a:effectLst/>
                        </a:rPr>
                        <a:t>Author</a:t>
                      </a:r>
                      <a:endParaRPr lang="en-US" sz="2000" b="1" dirty="0">
                        <a:effectLst/>
                        <a:latin typeface="Calibri"/>
                        <a:ea typeface="Calibri"/>
                        <a:cs typeface="Times New Roman"/>
                      </a:endParaRPr>
                    </a:p>
                  </a:txBody>
                  <a:tcPr marL="9525" marR="9525" marT="9525" marB="9525">
                    <a:solidFill>
                      <a:srgbClr val="555655"/>
                    </a:solidFill>
                  </a:tcPr>
                </a:tc>
                <a:tc>
                  <a:txBody>
                    <a:bodyPr/>
                    <a:lstStyle/>
                    <a:p>
                      <a:pPr marL="0" marR="0" algn="l">
                        <a:lnSpc>
                          <a:spcPct val="115000"/>
                        </a:lnSpc>
                        <a:spcBef>
                          <a:spcPts val="0"/>
                        </a:spcBef>
                        <a:spcAft>
                          <a:spcPts val="0"/>
                        </a:spcAft>
                      </a:pPr>
                      <a:r>
                        <a:rPr lang="en-US" sz="2000" b="1" dirty="0">
                          <a:solidFill>
                            <a:schemeClr val="bg1"/>
                          </a:solidFill>
                          <a:effectLst/>
                        </a:rPr>
                        <a:t>Governmental official called to be an apostle</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Servant of the Apostles</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smtClean="0">
                          <a:solidFill>
                            <a:schemeClr val="bg1"/>
                          </a:solidFill>
                          <a:effectLst/>
                        </a:rPr>
                        <a:t>A physician</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nSpc>
                          <a:spcPct val="115000"/>
                        </a:lnSpc>
                        <a:spcBef>
                          <a:spcPts val="0"/>
                        </a:spcBef>
                        <a:spcAft>
                          <a:spcPts val="0"/>
                        </a:spcAft>
                      </a:pPr>
                      <a:r>
                        <a:rPr lang="en-US" sz="2000" b="1" dirty="0">
                          <a:solidFill>
                            <a:schemeClr val="bg1"/>
                          </a:solidFill>
                          <a:effectLst/>
                        </a:rPr>
                        <a:t>Fisherman called to be an Apostle; intimate confidant</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5000">
                <a:tc>
                  <a:txBody>
                    <a:bodyPr/>
                    <a:lstStyle/>
                    <a:p>
                      <a:pPr marL="0" marR="0">
                        <a:lnSpc>
                          <a:spcPct val="115000"/>
                        </a:lnSpc>
                        <a:spcBef>
                          <a:spcPts val="0"/>
                        </a:spcBef>
                        <a:spcAft>
                          <a:spcPts val="0"/>
                        </a:spcAft>
                      </a:pPr>
                      <a:r>
                        <a:rPr lang="en-US" sz="2000" b="1" dirty="0">
                          <a:effectLst/>
                        </a:rPr>
                        <a:t>Portrait </a:t>
                      </a:r>
                      <a:r>
                        <a:rPr lang="en-US" sz="2000" b="1" dirty="0" smtClean="0">
                          <a:effectLst/>
                        </a:rPr>
                        <a:t/>
                      </a:r>
                      <a:br>
                        <a:rPr lang="en-US" sz="2000" b="1" dirty="0" smtClean="0">
                          <a:effectLst/>
                        </a:rPr>
                      </a:br>
                      <a:r>
                        <a:rPr lang="en-US" sz="2000" b="1" dirty="0" smtClean="0">
                          <a:effectLst/>
                        </a:rPr>
                        <a:t>of </a:t>
                      </a:r>
                      <a:r>
                        <a:rPr lang="en-US" sz="2000" b="1" dirty="0">
                          <a:effectLst/>
                        </a:rPr>
                        <a:t>Jesus</a:t>
                      </a:r>
                      <a:endParaRPr lang="en-US" sz="2000" b="1" dirty="0">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King, the King of the Jews; </a:t>
                      </a:r>
                      <a:r>
                        <a:rPr lang="en-US" sz="2000" b="1" dirty="0" smtClean="0">
                          <a:solidFill>
                            <a:schemeClr val="bg1"/>
                          </a:solidFill>
                          <a:effectLst/>
                        </a:rPr>
                        <a:t>the promised </a:t>
                      </a:r>
                      <a:r>
                        <a:rPr lang="en-US" sz="2000" b="1" dirty="0">
                          <a:solidFill>
                            <a:schemeClr val="bg1"/>
                          </a:solidFill>
                          <a:effectLst/>
                        </a:rPr>
                        <a:t>Messiah</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as </a:t>
                      </a:r>
                      <a:r>
                        <a:rPr lang="en-US" sz="2000" b="1" dirty="0" smtClean="0">
                          <a:solidFill>
                            <a:schemeClr val="bg1"/>
                          </a:solidFill>
                          <a:effectLst/>
                        </a:rPr>
                        <a:t>servant, </a:t>
                      </a:r>
                      <a:r>
                        <a:rPr lang="en-US" sz="2000" b="1" dirty="0">
                          <a:solidFill>
                            <a:schemeClr val="bg1"/>
                          </a:solidFill>
                          <a:effectLst/>
                        </a:rPr>
                        <a:t>the powerful “Servant of the Lord”</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Jesus’ humanity, </a:t>
                      </a:r>
                      <a:r>
                        <a:rPr lang="en-US" sz="2000" b="1" dirty="0" smtClean="0">
                          <a:solidFill>
                            <a:schemeClr val="bg1"/>
                          </a:solidFill>
                          <a:effectLst/>
                        </a:rPr>
                        <a:t>the</a:t>
                      </a:r>
                      <a:r>
                        <a:rPr lang="en-US" sz="2000" b="1" baseline="0" dirty="0" smtClean="0">
                          <a:solidFill>
                            <a:schemeClr val="bg1"/>
                          </a:solidFill>
                          <a:effectLst/>
                        </a:rPr>
                        <a:t> </a:t>
                      </a:r>
                      <a:r>
                        <a:rPr lang="en-US" sz="2000" b="1" dirty="0" smtClean="0">
                          <a:solidFill>
                            <a:schemeClr val="bg1"/>
                          </a:solidFill>
                          <a:effectLst/>
                        </a:rPr>
                        <a:t>“Son of</a:t>
                      </a:r>
                      <a:r>
                        <a:rPr lang="en-US" sz="2000" b="1" baseline="0" dirty="0" smtClean="0">
                          <a:solidFill>
                            <a:schemeClr val="bg1"/>
                          </a:solidFill>
                          <a:effectLst/>
                        </a:rPr>
                        <a:t> </a:t>
                      </a:r>
                      <a:r>
                        <a:rPr lang="en-US" sz="2000" b="1" dirty="0" smtClean="0">
                          <a:solidFill>
                            <a:schemeClr val="bg1"/>
                          </a:solidFill>
                          <a:effectLst/>
                        </a:rPr>
                        <a:t>Man”</a:t>
                      </a:r>
                      <a:r>
                        <a:rPr lang="en-US" sz="2000" b="1" baseline="0" dirty="0" smtClean="0">
                          <a:solidFill>
                            <a:schemeClr val="bg1"/>
                          </a:solidFill>
                          <a:effectLst/>
                        </a:rPr>
                        <a:t> </a:t>
                      </a:r>
                      <a:r>
                        <a:rPr lang="en-US" sz="2000" b="1" dirty="0" smtClean="0">
                          <a:solidFill>
                            <a:schemeClr val="bg1"/>
                          </a:solidFill>
                          <a:effectLst/>
                        </a:rPr>
                        <a:t>perfect </a:t>
                      </a:r>
                      <a:r>
                        <a:rPr lang="en-US" sz="2000" b="1" dirty="0">
                          <a:solidFill>
                            <a:schemeClr val="bg1"/>
                          </a:solidFill>
                          <a:effectLst/>
                        </a:rPr>
                        <a:t>Savior of man</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a:solidFill>
                            <a:schemeClr val="bg1"/>
                          </a:solidFill>
                          <a:effectLst/>
                        </a:rPr>
                        <a:t>Christ’s </a:t>
                      </a:r>
                      <a:r>
                        <a:rPr lang="en-US" sz="2000" b="1" dirty="0" smtClean="0">
                          <a:solidFill>
                            <a:schemeClr val="bg1"/>
                          </a:solidFill>
                          <a:effectLst/>
                        </a:rPr>
                        <a:t>deity, the “</a:t>
                      </a:r>
                      <a:r>
                        <a:rPr lang="en-US" sz="2000" b="1" dirty="0">
                          <a:solidFill>
                            <a:schemeClr val="bg1"/>
                          </a:solidFill>
                          <a:effectLst/>
                        </a:rPr>
                        <a:t>Son of </a:t>
                      </a:r>
                      <a:r>
                        <a:rPr lang="en-US" sz="2000" b="1" dirty="0" smtClean="0">
                          <a:solidFill>
                            <a:schemeClr val="bg1"/>
                          </a:solidFill>
                          <a:effectLst/>
                        </a:rPr>
                        <a:t>God” and His eternal nature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bl>
          </a:graphicData>
        </a:graphic>
      </p:graphicFrame>
    </p:spTree>
    <p:extLst>
      <p:ext uri="{BB962C8B-B14F-4D97-AF65-F5344CB8AC3E}">
        <p14:creationId xmlns:p14="http://schemas.microsoft.com/office/powerpoint/2010/main" val="3512231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435833553"/>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
        <p:nvSpPr>
          <p:cNvPr id="3" name="Rectangle 2"/>
          <p:cNvSpPr/>
          <p:nvPr/>
        </p:nvSpPr>
        <p:spPr>
          <a:xfrm>
            <a:off x="228600" y="1295400"/>
            <a:ext cx="8686800" cy="5334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0981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186137447"/>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
        <p:nvSpPr>
          <p:cNvPr id="3" name="Rectangle 2"/>
          <p:cNvSpPr/>
          <p:nvPr/>
        </p:nvSpPr>
        <p:spPr>
          <a:xfrm>
            <a:off x="228600" y="1752600"/>
            <a:ext cx="8686800" cy="4953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03364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66974250"/>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
        <p:nvSpPr>
          <p:cNvPr id="3" name="Rectangle 2"/>
          <p:cNvSpPr/>
          <p:nvPr/>
        </p:nvSpPr>
        <p:spPr>
          <a:xfrm>
            <a:off x="228600" y="2209800"/>
            <a:ext cx="8686800" cy="4495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86751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526908351"/>
              </p:ext>
            </p:extLst>
          </p:nvPr>
        </p:nvGraphicFramePr>
        <p:xfrm>
          <a:off x="228600" y="152400"/>
          <a:ext cx="8686800" cy="6496050"/>
        </p:xfrm>
        <a:graphic>
          <a:graphicData uri="http://schemas.openxmlformats.org/drawingml/2006/table">
            <a:tbl>
              <a:tblPr firstRow="1" firstCol="1" bandRow="1">
                <a:tableStyleId>{5C22544A-7EE6-4342-B048-85BDC9FD1C3A}</a:tableStyleId>
              </a:tblPr>
              <a:tblGrid>
                <a:gridCol w="1389888"/>
                <a:gridCol w="1824228"/>
                <a:gridCol w="1824228"/>
                <a:gridCol w="1824228"/>
                <a:gridCol w="1824228"/>
              </a:tblGrid>
              <a:tr h="642422">
                <a:tc>
                  <a:txBody>
                    <a:bodyPr/>
                    <a:lstStyle/>
                    <a:p>
                      <a:pPr>
                        <a:lnSpc>
                          <a:spcPct val="115000"/>
                        </a:lnSpc>
                      </a:pPr>
                      <a:endParaRPr lang="en-US" sz="1100" dirty="0">
                        <a:effectLst/>
                        <a:latin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Matthew</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Mark</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Luke</a:t>
                      </a:r>
                      <a:endParaRPr lang="en-US" sz="2000" dirty="0">
                        <a:effectLst/>
                        <a:latin typeface="Calibri"/>
                        <a:ea typeface="Calibri"/>
                        <a:cs typeface="Times New Roman"/>
                      </a:endParaRPr>
                    </a:p>
                  </a:txBody>
                  <a:tcPr marL="9525" marR="9525" marT="9525" marB="9525" anchor="ctr">
                    <a:solidFill>
                      <a:schemeClr val="tx1"/>
                    </a:solidFill>
                  </a:tcPr>
                </a:tc>
                <a:tc>
                  <a:txBody>
                    <a:bodyPr/>
                    <a:lstStyle/>
                    <a:p>
                      <a:pPr marL="0" marR="0" algn="ctr">
                        <a:lnSpc>
                          <a:spcPct val="115000"/>
                        </a:lnSpc>
                        <a:spcBef>
                          <a:spcPts val="0"/>
                        </a:spcBef>
                        <a:spcAft>
                          <a:spcPts val="0"/>
                        </a:spcAft>
                      </a:pPr>
                      <a:r>
                        <a:rPr lang="en-US" sz="2000" dirty="0">
                          <a:effectLst/>
                        </a:rPr>
                        <a:t>John</a:t>
                      </a:r>
                      <a:endParaRPr lang="en-US" sz="2000" dirty="0">
                        <a:effectLst/>
                        <a:latin typeface="Calibri"/>
                        <a:ea typeface="Calibri"/>
                        <a:cs typeface="Times New Roman"/>
                      </a:endParaRPr>
                    </a:p>
                  </a:txBody>
                  <a:tcPr marL="9525" marR="9525" marT="9525" marB="9525" anchor="ctr">
                    <a:solidFill>
                      <a:schemeClr val="tx1"/>
                    </a:solidFill>
                  </a:tcPr>
                </a:tc>
              </a:tr>
              <a:tr h="500578">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Miracles</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29</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Parables</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31</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37</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0 </a:t>
                      </a:r>
                      <a:endParaRPr lang="en-US" sz="2000" b="1" dirty="0">
                        <a:solidFill>
                          <a:schemeClr val="bg1"/>
                        </a:solidFill>
                        <a:effectLst/>
                        <a:latin typeface="Calibri"/>
                        <a:ea typeface="Calibri"/>
                        <a:cs typeface="Times New Roman"/>
                      </a:endParaRPr>
                    </a:p>
                  </a:txBody>
                  <a:tcPr marL="9525" marR="9525" marT="9525" marB="9525">
                    <a:solidFill>
                      <a:srgbClr val="4C4D3E"/>
                    </a:solidFill>
                  </a:tcPr>
                </a:tc>
              </a:tr>
              <a:tr h="457200">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Sermons</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10</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5</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13</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8</a:t>
                      </a:r>
                      <a:endParaRPr lang="en-US" sz="2000" b="1" dirty="0">
                        <a:solidFill>
                          <a:schemeClr val="bg1"/>
                        </a:solidFill>
                        <a:effectLst/>
                        <a:latin typeface="Calibri"/>
                        <a:ea typeface="Calibri"/>
                        <a:cs typeface="Times New Roman"/>
                      </a:endParaRPr>
                    </a:p>
                  </a:txBody>
                  <a:tcPr marL="9525" marR="9525" marT="9525" marB="9525">
                    <a:solidFill>
                      <a:srgbClr val="898576"/>
                    </a:solidFill>
                  </a:tcPr>
                </a:tc>
              </a:tr>
              <a:tr h="758952">
                <a:tc>
                  <a:txBody>
                    <a:bodyPr/>
                    <a:lstStyle/>
                    <a:p>
                      <a:pPr marL="0" marR="0">
                        <a:lnSpc>
                          <a:spcPct val="115000"/>
                        </a:lnSpc>
                        <a:spcBef>
                          <a:spcPts val="0"/>
                        </a:spcBef>
                        <a:spcAft>
                          <a:spcPts val="0"/>
                        </a:spcAft>
                      </a:pPr>
                      <a:r>
                        <a:rPr lang="en-US" sz="2000" b="1" dirty="0">
                          <a:solidFill>
                            <a:schemeClr val="bg1"/>
                          </a:solidFill>
                          <a:effectLst/>
                          <a:latin typeface="Calibri"/>
                          <a:ea typeface="Times New Roman"/>
                          <a:cs typeface="Calibri"/>
                        </a:rPr>
                        <a:t>Times the OT is </a:t>
                      </a:r>
                      <a:r>
                        <a:rPr lang="en-US" sz="2000" b="1" dirty="0" smtClean="0">
                          <a:solidFill>
                            <a:schemeClr val="bg1"/>
                          </a:solidFill>
                          <a:effectLst/>
                          <a:latin typeface="Calibri"/>
                          <a:ea typeface="Times New Roman"/>
                          <a:cs typeface="Calibri"/>
                        </a:rPr>
                        <a:t>quoted</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45</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23</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c>
                  <a:txBody>
                    <a:bodyPr/>
                    <a:lstStyle/>
                    <a:p>
                      <a:pPr marL="0" marR="0" algn="ctr">
                        <a:lnSpc>
                          <a:spcPct val="115000"/>
                        </a:lnSpc>
                        <a:spcBef>
                          <a:spcPts val="0"/>
                        </a:spcBef>
                        <a:spcAft>
                          <a:spcPts val="0"/>
                        </a:spcAft>
                      </a:pPr>
                      <a:r>
                        <a:rPr lang="en-US" sz="2000" b="1" dirty="0">
                          <a:solidFill>
                            <a:schemeClr val="bg1"/>
                          </a:solidFill>
                          <a:effectLst/>
                          <a:latin typeface="Calibri"/>
                          <a:ea typeface="Times New Roman"/>
                          <a:cs typeface="Calibri"/>
                        </a:rPr>
                        <a:t>14</a:t>
                      </a:r>
                      <a:endParaRPr lang="en-US" sz="2000" b="1" dirty="0">
                        <a:solidFill>
                          <a:schemeClr val="bg1"/>
                        </a:solidFill>
                        <a:effectLst/>
                        <a:latin typeface="Calibri"/>
                        <a:ea typeface="Calibri"/>
                        <a:cs typeface="Times New Roman"/>
                      </a:endParaRPr>
                    </a:p>
                  </a:txBody>
                  <a:tcPr marL="9525" marR="9525" marT="9525" marB="9525">
                    <a:solidFill>
                      <a:srgbClr val="555655"/>
                    </a:solidFill>
                  </a:tcPr>
                </a:tc>
              </a:tr>
              <a:tr h="1908048">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Main emphasis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the Kingdom</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miracles. All </a:t>
                      </a:r>
                      <a:r>
                        <a:rPr lang="en-US" sz="2000" b="1" dirty="0">
                          <a:solidFill>
                            <a:schemeClr val="bg1"/>
                          </a:solidFill>
                          <a:effectLst/>
                          <a:latin typeface="Calibri"/>
                          <a:ea typeface="Times New Roman"/>
                          <a:cs typeface="Calibri"/>
                        </a:rPr>
                        <a:t>but </a:t>
                      </a:r>
                      <a:r>
                        <a:rPr lang="en-US" sz="2000" b="1" dirty="0" smtClean="0">
                          <a:solidFill>
                            <a:schemeClr val="bg1"/>
                          </a:solidFill>
                          <a:effectLst/>
                          <a:latin typeface="Calibri"/>
                          <a:ea typeface="Times New Roman"/>
                          <a:cs typeface="Calibri"/>
                        </a:rPr>
                        <a:t>four </a:t>
                      </a:r>
                      <a:r>
                        <a:rPr lang="en-US" sz="2000" b="1" dirty="0">
                          <a:solidFill>
                            <a:schemeClr val="bg1"/>
                          </a:solidFill>
                          <a:effectLst/>
                          <a:latin typeface="Calibri"/>
                          <a:ea typeface="Times New Roman"/>
                          <a:cs typeface="Calibri"/>
                        </a:rPr>
                        <a:t>chapters present at least </a:t>
                      </a:r>
                      <a:r>
                        <a:rPr lang="en-US" sz="2000" b="1" dirty="0" smtClean="0">
                          <a:solidFill>
                            <a:schemeClr val="bg1"/>
                          </a:solidFill>
                          <a:effectLst/>
                          <a:latin typeface="Calibri"/>
                          <a:ea typeface="Times New Roman"/>
                          <a:cs typeface="Calibri"/>
                        </a:rPr>
                        <a:t>one miracle</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Historical Gospel. Has </a:t>
                      </a:r>
                      <a:r>
                        <a:rPr lang="en-US" sz="2000" b="1" dirty="0">
                          <a:solidFill>
                            <a:schemeClr val="bg1"/>
                          </a:solidFill>
                          <a:effectLst/>
                          <a:latin typeface="Calibri"/>
                          <a:ea typeface="Times New Roman"/>
                          <a:cs typeface="Calibri"/>
                        </a:rPr>
                        <a:t>more parables than any other </a:t>
                      </a:r>
                      <a:r>
                        <a:rPr lang="en-US" sz="2000" b="1" dirty="0" smtClean="0">
                          <a:solidFill>
                            <a:schemeClr val="bg1"/>
                          </a:solidFill>
                          <a:effectLst/>
                          <a:latin typeface="Calibri"/>
                          <a:ea typeface="Times New Roman"/>
                          <a:cs typeface="Calibri"/>
                        </a:rPr>
                        <a:t>gospel</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Times New Roman"/>
                          <a:cs typeface="Calibri"/>
                        </a:rPr>
                        <a:t>Gospel of belief. Teachings </a:t>
                      </a:r>
                      <a:r>
                        <a:rPr lang="en-US" sz="2000" b="1" dirty="0">
                          <a:solidFill>
                            <a:schemeClr val="bg1"/>
                          </a:solidFill>
                          <a:effectLst/>
                          <a:latin typeface="Calibri"/>
                          <a:ea typeface="Times New Roman"/>
                          <a:cs typeface="Calibri"/>
                        </a:rPr>
                        <a:t>are presented as conversations.</a:t>
                      </a:r>
                      <a:endParaRPr lang="en-US" sz="2000" b="1" dirty="0">
                        <a:solidFill>
                          <a:schemeClr val="bg1"/>
                        </a:solidFill>
                        <a:effectLst/>
                        <a:latin typeface="Calibri"/>
                        <a:ea typeface="Calibri"/>
                        <a:cs typeface="Times New Roman"/>
                      </a:endParaRPr>
                    </a:p>
                  </a:txBody>
                  <a:tcPr marL="9525" marR="9525" marT="9525" marB="9525">
                    <a:solidFill>
                      <a:srgbClr val="2C2D2C"/>
                    </a:solidFill>
                  </a:tcPr>
                </a:tc>
              </a:tr>
              <a:tr h="1606296">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Author’s approach</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a:lnSpc>
                          <a:spcPct val="115000"/>
                        </a:lnSpc>
                        <a:spcBef>
                          <a:spcPts val="0"/>
                        </a:spcBef>
                        <a:spcAft>
                          <a:spcPts val="0"/>
                        </a:spcAft>
                      </a:pPr>
                      <a:r>
                        <a:rPr lang="en-US" sz="2000" b="1" dirty="0" smtClean="0">
                          <a:solidFill>
                            <a:schemeClr val="bg1"/>
                          </a:solidFill>
                          <a:effectLst/>
                          <a:latin typeface="Calibri"/>
                          <a:ea typeface="Calibri"/>
                          <a:cs typeface="Times New Roman"/>
                        </a:rPr>
                        <a:t>Written chronologically, historical in nature</a:t>
                      </a: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chronologically,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historical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Written thematically,</a:t>
                      </a:r>
                    </a:p>
                    <a:p>
                      <a:pPr marL="0" marR="0" indent="0" algn="l" defTabSz="914400" rtl="0" eaLnBrk="1" fontAlgn="auto" latinLnBrk="0" hangingPunct="1">
                        <a:lnSpc>
                          <a:spcPct val="115000"/>
                        </a:lnSpc>
                        <a:spcBef>
                          <a:spcPts val="0"/>
                        </a:spcBef>
                        <a:spcAft>
                          <a:spcPts val="0"/>
                        </a:spcAft>
                        <a:buClrTx/>
                        <a:buSzTx/>
                        <a:buFontTx/>
                        <a:buNone/>
                        <a:tabLst/>
                        <a:defRPr/>
                      </a:pPr>
                      <a:r>
                        <a:rPr lang="en-US" sz="2000" b="1" dirty="0" smtClean="0">
                          <a:solidFill>
                            <a:schemeClr val="bg1"/>
                          </a:solidFill>
                          <a:effectLst/>
                          <a:latin typeface="+mn-lt"/>
                          <a:ea typeface="Calibri"/>
                          <a:cs typeface="Times New Roman"/>
                        </a:rPr>
                        <a:t>theological in nature</a:t>
                      </a:r>
                    </a:p>
                    <a:p>
                      <a:pPr marL="0" marR="0">
                        <a:lnSpc>
                          <a:spcPct val="115000"/>
                        </a:lnSpc>
                        <a:spcBef>
                          <a:spcPts val="0"/>
                        </a:spcBef>
                        <a:spcAft>
                          <a:spcPts val="0"/>
                        </a:spcAft>
                      </a:pPr>
                      <a:endParaRPr lang="en-US" sz="2000" b="1" dirty="0">
                        <a:solidFill>
                          <a:schemeClr val="bg1"/>
                        </a:solidFill>
                        <a:effectLst/>
                        <a:latin typeface="Calibri"/>
                        <a:ea typeface="Calibri"/>
                        <a:cs typeface="Times New Roman"/>
                      </a:endParaRPr>
                    </a:p>
                  </a:txBody>
                  <a:tcPr marL="9525" marR="9525" marT="9525" marB="9525">
                    <a:solidFill>
                      <a:srgbClr val="6F837A"/>
                    </a:solidFill>
                  </a:tcPr>
                </a:tc>
              </a:tr>
            </a:tbl>
          </a:graphicData>
        </a:graphic>
      </p:graphicFrame>
      <p:sp>
        <p:nvSpPr>
          <p:cNvPr id="3" name="Rectangle 2"/>
          <p:cNvSpPr/>
          <p:nvPr/>
        </p:nvSpPr>
        <p:spPr>
          <a:xfrm>
            <a:off x="228600" y="2971800"/>
            <a:ext cx="8686800" cy="3733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2041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3389</TotalTime>
  <Words>2007</Words>
  <Application>Microsoft Office PowerPoint</Application>
  <PresentationFormat>On-screen Show (4:3)</PresentationFormat>
  <Paragraphs>441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Conversations with John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 is Different</vt:lpstr>
      <vt:lpstr>John’s Framework</vt:lpstr>
      <vt:lpstr>John’s 7s</vt:lpstr>
      <vt:lpstr>John’s 7s</vt:lpstr>
      <vt:lpstr>John’s 7s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John’s purpose</vt:lpstr>
      <vt:lpstr>John’s purpose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 McCracken</cp:lastModifiedBy>
  <cp:revision>43</cp:revision>
  <dcterms:created xsi:type="dcterms:W3CDTF">2011-12-15T15:57:33Z</dcterms:created>
  <dcterms:modified xsi:type="dcterms:W3CDTF">2011-12-18T00:50:49Z</dcterms:modified>
</cp:coreProperties>
</file>