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274" r:id="rId3"/>
    <p:sldId id="275" r:id="rId4"/>
    <p:sldId id="256" r:id="rId5"/>
    <p:sldId id="257" r:id="rId6"/>
    <p:sldId id="267" r:id="rId7"/>
    <p:sldId id="266" r:id="rId8"/>
    <p:sldId id="260" r:id="rId9"/>
    <p:sldId id="264" r:id="rId10"/>
    <p:sldId id="261" r:id="rId11"/>
    <p:sldId id="262" r:id="rId12"/>
    <p:sldId id="263" r:id="rId13"/>
    <p:sldId id="265" r:id="rId14"/>
    <p:sldId id="268" r:id="rId15"/>
    <p:sldId id="273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74" autoAdjust="0"/>
  </p:normalViewPr>
  <p:slideViewPr>
    <p:cSldViewPr>
      <p:cViewPr>
        <p:scale>
          <a:sx n="70" d="100"/>
          <a:sy n="70" d="100"/>
        </p:scale>
        <p:origin x="-36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8E729-7344-478B-B486-6299EC3397FD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1882-E067-4B21-A8E0-487666638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6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8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4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EF39-5C09-46CF-9F98-681C6D6F37D3}" type="datetimeFigureOut">
              <a:rPr lang="en-US" smtClean="0"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1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Power in the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18:6-7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6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A fool's lips bring him strife, and his mouth invites a beating.</a:t>
            </a:r>
            <a:r>
              <a:rPr lang="en-US" sz="5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5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7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 A fool's mouth is his undoing, and </a:t>
            </a:r>
            <a:r>
              <a:rPr lang="en-US" sz="5500" b="1" dirty="0">
                <a:solidFill>
                  <a:srgbClr val="6BA42C"/>
                </a:solidFill>
                <a:latin typeface="Calibri" panose="020F0502020204030204" pitchFamily="34" charset="0"/>
              </a:rPr>
              <a:t>his lips are a snare to his soul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Power in the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18:20-21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20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From the fruit of his mouth a man's stomach is filled; with the harvest from his lips he is satisfied. </a:t>
            </a:r>
            <a:r>
              <a:rPr lang="en-US" sz="50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21</a:t>
            </a:r>
            <a:r>
              <a:rPr lang="en-US" sz="5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5000" b="1" dirty="0">
                <a:solidFill>
                  <a:srgbClr val="6BA42C"/>
                </a:solidFill>
                <a:latin typeface="Calibri" panose="020F0502020204030204" pitchFamily="34" charset="0"/>
              </a:rPr>
              <a:t>The tongue has the power of life and death, and  </a:t>
            </a:r>
            <a:r>
              <a:rPr lang="en-US" sz="50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        </a:t>
            </a:r>
            <a:br>
              <a:rPr lang="en-US" sz="5000" b="1" dirty="0" smtClean="0">
                <a:solidFill>
                  <a:srgbClr val="6BA42C"/>
                </a:solidFill>
                <a:latin typeface="Calibri" panose="020F0502020204030204" pitchFamily="34" charset="0"/>
              </a:rPr>
            </a:br>
            <a:r>
              <a:rPr lang="en-US" sz="50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       those </a:t>
            </a:r>
            <a:r>
              <a:rPr lang="en-US" sz="5000" b="1" dirty="0">
                <a:solidFill>
                  <a:srgbClr val="6BA42C"/>
                </a:solidFill>
                <a:latin typeface="Calibri" panose="020F0502020204030204" pitchFamily="34" charset="0"/>
              </a:rPr>
              <a:t>who love it will eat its fruit</a:t>
            </a:r>
            <a:r>
              <a:rPr lang="en-US" sz="50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53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Control Your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10:19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When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words are many, sin is not absent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but he who holds his tongue is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wise.</a:t>
            </a:r>
          </a:p>
          <a:p>
            <a:pPr marL="0" indent="0">
              <a:lnSpc>
                <a:spcPct val="60000"/>
              </a:lnSpc>
              <a:spcBef>
                <a:spcPts val="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</a:t>
            </a: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21:23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He who guards his mouth and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his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tongue keeps himself from calamity.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39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Control Your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5691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17:27-28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27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A man of knowledge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uses words with restraint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and a man of understanding is even-tempered. </a:t>
            </a: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28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Even a fool is thought wise if he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keeps silent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and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discerning if he holds his tongue.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3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Loosen Your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12:25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An anxious heart weighs a man down, but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a kind word cheers him </a:t>
            </a: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up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60000"/>
              </a:lnSpc>
              <a:spcBef>
                <a:spcPts val="60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15:23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A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man finds joy in giving an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apt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reply-- and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how good is a timely word!</a:t>
            </a:r>
            <a:endParaRPr lang="en-US" sz="4800" b="1" dirty="0" smtClean="0">
              <a:solidFill>
                <a:srgbClr val="6BA42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4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Loosen Your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27:5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An open rebuke is better than hidden love!</a:t>
            </a:r>
          </a:p>
          <a:p>
            <a:pPr marL="0" indent="0">
              <a:lnSpc>
                <a:spcPct val="60000"/>
              </a:lnSpc>
              <a:spcBef>
                <a:spcPts val="120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20:15</a:t>
            </a: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  Gold there is, and rubies in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</a:t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abundance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but lips that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</a:t>
            </a: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speak knowledge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are a rare jewel.</a:t>
            </a:r>
          </a:p>
        </p:txBody>
      </p:sp>
    </p:spTree>
    <p:extLst>
      <p:ext uri="{BB962C8B-B14F-4D97-AF65-F5344CB8AC3E}">
        <p14:creationId xmlns:p14="http://schemas.microsoft.com/office/powerpoint/2010/main" val="174099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Words Start in the Heart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Matthew 12:34b</a:t>
            </a:r>
            <a:r>
              <a:rPr lang="en-US" sz="3500" b="1" dirty="0">
                <a:solidFill>
                  <a:schemeClr val="bg1"/>
                </a:solidFill>
                <a:latin typeface="Calibri" panose="020F0502020204030204" pitchFamily="34" charset="0"/>
              </a:rPr>
              <a:t> (</a:t>
            </a: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NKJV)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For out of the abundance of the heart the mouth speaks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4800" b="1" u="sng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75000"/>
              </a:lnSpc>
              <a:spcBef>
                <a:spcPts val="300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16:1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To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man belong the plans of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the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heart, but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from the </a:t>
            </a: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        LORD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comes the reply of the tongue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4800" b="1" dirty="0" smtClean="0">
              <a:solidFill>
                <a:srgbClr val="6BA42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94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Our Prayer for Our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667000" y="1143000"/>
            <a:ext cx="6172200" cy="556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Forgiveness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Deliverance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Restoration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Redemption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Freedom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Opportunity</a:t>
            </a: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313241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90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500" b="1" dirty="0">
                <a:solidFill>
                  <a:schemeClr val="bg1"/>
                </a:solidFill>
              </a:rPr>
              <a:t>Top </a:t>
            </a:r>
            <a:r>
              <a:rPr lang="en-US" sz="4500" b="1" dirty="0" smtClean="0">
                <a:solidFill>
                  <a:schemeClr val="bg1"/>
                </a:solidFill>
              </a:rPr>
              <a:t>10 </a:t>
            </a:r>
            <a:r>
              <a:rPr lang="en-US" sz="4500" b="1" dirty="0">
                <a:solidFill>
                  <a:schemeClr val="bg1"/>
                </a:solidFill>
              </a:rPr>
              <a:t>Things </a:t>
            </a:r>
            <a:r>
              <a:rPr lang="en-US" sz="4500" b="1" dirty="0" smtClean="0">
                <a:solidFill>
                  <a:schemeClr val="bg1"/>
                </a:solidFill>
              </a:rPr>
              <a:t>You Shouldn’t Say Without Thinking…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953000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1800"/>
              </a:spcBef>
              <a:buFont typeface="+mj-lt"/>
              <a:buAutoNum type="arabicPeriod" startAt="10"/>
            </a:pPr>
            <a:r>
              <a:rPr lang="en-US" sz="4000" b="1" dirty="0" smtClean="0">
                <a:solidFill>
                  <a:schemeClr val="bg1"/>
                </a:solidFill>
              </a:rPr>
              <a:t>“Of course, bring the kids.”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9"/>
            </a:pPr>
            <a:r>
              <a:rPr lang="en-US" sz="4000" b="1" dirty="0">
                <a:solidFill>
                  <a:schemeClr val="bg1"/>
                </a:solidFill>
              </a:rPr>
              <a:t>“Call me any time at all</a:t>
            </a:r>
            <a:r>
              <a:rPr lang="en-US" sz="4000" b="1" dirty="0" smtClean="0">
                <a:solidFill>
                  <a:schemeClr val="bg1"/>
                </a:solidFill>
              </a:rPr>
              <a:t>.”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8"/>
            </a:pPr>
            <a:r>
              <a:rPr lang="en-US" sz="4000" b="1" dirty="0">
                <a:solidFill>
                  <a:schemeClr val="bg1"/>
                </a:solidFill>
              </a:rPr>
              <a:t>“I will blow up this plane if I don't get bumped to first class</a:t>
            </a:r>
            <a:r>
              <a:rPr lang="en-US" sz="4000" b="1" dirty="0" smtClean="0">
                <a:solidFill>
                  <a:schemeClr val="bg1"/>
                </a:solidFill>
              </a:rPr>
              <a:t>!”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7"/>
            </a:pPr>
            <a:r>
              <a:rPr lang="en-US" sz="4000" b="1" dirty="0">
                <a:solidFill>
                  <a:schemeClr val="bg1"/>
                </a:solidFill>
              </a:rPr>
              <a:t>“Aw, look at the cute kitten</a:t>
            </a:r>
            <a:r>
              <a:rPr lang="en-US" sz="4000" b="1" dirty="0" smtClean="0">
                <a:solidFill>
                  <a:schemeClr val="bg1"/>
                </a:solidFill>
              </a:rPr>
              <a:t>.”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6"/>
            </a:pPr>
            <a:r>
              <a:rPr lang="en-US" sz="4000" b="1" dirty="0">
                <a:solidFill>
                  <a:schemeClr val="bg1"/>
                </a:solidFill>
              </a:rPr>
              <a:t>“We have plenty of room.”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524000"/>
            <a:ext cx="8305800" cy="0"/>
          </a:xfrm>
          <a:prstGeom prst="line">
            <a:avLst/>
          </a:prstGeom>
          <a:ln w="2857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287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4953000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1800"/>
              </a:spcBef>
              <a:buFont typeface="+mj-lt"/>
              <a:buAutoNum type="arabicPeriod" startAt="5"/>
            </a:pPr>
            <a:r>
              <a:rPr lang="en-US" sz="4000" b="1" dirty="0">
                <a:solidFill>
                  <a:schemeClr val="bg1"/>
                </a:solidFill>
              </a:rPr>
              <a:t>“Does this dress make me look fat</a:t>
            </a:r>
            <a:r>
              <a:rPr lang="en-US" sz="4000" b="1" dirty="0" smtClean="0">
                <a:solidFill>
                  <a:schemeClr val="bg1"/>
                </a:solidFill>
              </a:rPr>
              <a:t>?”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4"/>
            </a:pPr>
            <a:r>
              <a:rPr lang="en-US" sz="4000" b="1" dirty="0">
                <a:solidFill>
                  <a:schemeClr val="bg1"/>
                </a:solidFill>
              </a:rPr>
              <a:t>“Do you need help with anything?”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3"/>
            </a:pPr>
            <a:r>
              <a:rPr lang="en-US" sz="4000" b="1" dirty="0">
                <a:solidFill>
                  <a:schemeClr val="bg1"/>
                </a:solidFill>
              </a:rPr>
              <a:t>A preacher saying, “In closing…”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 startAt="2"/>
            </a:pPr>
            <a:r>
              <a:rPr lang="en-US" sz="4000" b="1" dirty="0" smtClean="0">
                <a:solidFill>
                  <a:schemeClr val="bg1"/>
                </a:solidFill>
              </a:rPr>
              <a:t>“</a:t>
            </a:r>
            <a:r>
              <a:rPr lang="en-US" sz="4000" b="1" dirty="0">
                <a:solidFill>
                  <a:schemeClr val="bg1"/>
                </a:solidFill>
              </a:rPr>
              <a:t>Does this rag smell like chloroform to you</a:t>
            </a:r>
            <a:r>
              <a:rPr lang="en-US" sz="4000" b="1" dirty="0" smtClean="0">
                <a:solidFill>
                  <a:schemeClr val="bg1"/>
                </a:solidFill>
              </a:rPr>
              <a:t>?”</a:t>
            </a:r>
          </a:p>
          <a:p>
            <a:pPr marL="742950" indent="-742950">
              <a:spcBef>
                <a:spcPts val="1800"/>
              </a:spcBef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“</a:t>
            </a:r>
            <a:r>
              <a:rPr lang="en-US" sz="4000" b="1" dirty="0">
                <a:solidFill>
                  <a:schemeClr val="bg1"/>
                </a:solidFill>
              </a:rPr>
              <a:t>Over my dead body, you will!”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24000"/>
            <a:ext cx="8305800" cy="0"/>
          </a:xfrm>
          <a:prstGeom prst="line">
            <a:avLst/>
          </a:prstGeom>
          <a:ln w="2857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90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500" b="1" dirty="0">
                <a:solidFill>
                  <a:schemeClr val="bg1"/>
                </a:solidFill>
              </a:rPr>
              <a:t>Top </a:t>
            </a:r>
            <a:r>
              <a:rPr lang="en-US" sz="4500" b="1" dirty="0" smtClean="0">
                <a:solidFill>
                  <a:schemeClr val="bg1"/>
                </a:solidFill>
              </a:rPr>
              <a:t>10 </a:t>
            </a:r>
            <a:r>
              <a:rPr lang="en-US" sz="4500" b="1" dirty="0">
                <a:solidFill>
                  <a:schemeClr val="bg1"/>
                </a:solidFill>
              </a:rPr>
              <a:t>Things </a:t>
            </a:r>
            <a:r>
              <a:rPr lang="en-US" sz="4500" b="1" dirty="0" smtClean="0">
                <a:solidFill>
                  <a:schemeClr val="bg1"/>
                </a:solidFill>
              </a:rPr>
              <a:t>You Shouldn’t Say Without Thinking…</a:t>
            </a:r>
            <a:endParaRPr lang="en-US" sz="4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394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29401" y="2819400"/>
            <a:ext cx="2382713" cy="1990873"/>
            <a:chOff x="6629401" y="2819400"/>
            <a:chExt cx="2382713" cy="1990873"/>
          </a:xfrm>
        </p:grpSpPr>
        <p:sp>
          <p:nvSpPr>
            <p:cNvPr id="23" name="Rounded Rectangle 22"/>
            <p:cNvSpPr/>
            <p:nvPr/>
          </p:nvSpPr>
          <p:spPr>
            <a:xfrm>
              <a:off x="6629401" y="2819400"/>
              <a:ext cx="2355416" cy="1981200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56697" y="2871281"/>
              <a:ext cx="235541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  <a:spcAft>
                  <a:spcPts val="1200"/>
                </a:spcAft>
              </a:pPr>
              <a:r>
                <a:rPr lang="en-US" sz="5500" b="1" dirty="0" smtClean="0">
                  <a:solidFill>
                    <a:schemeClr val="bg1"/>
                  </a:solidFill>
                  <a:effectLst>
                    <a:glow rad="76200">
                      <a:schemeClr val="tx1">
                        <a:alpha val="50000"/>
                      </a:schemeClr>
                    </a:glow>
                  </a:effectLst>
                  <a:latin typeface="+mj-lt"/>
                </a:rPr>
                <a:t>Week 1 </a:t>
              </a:r>
            </a:p>
            <a:p>
              <a:pPr>
                <a:lnSpc>
                  <a:spcPct val="60000"/>
                </a:lnSpc>
              </a:pPr>
              <a:r>
                <a:rPr lang="en-US" sz="5500" b="1" dirty="0" smtClean="0">
                  <a:solidFill>
                    <a:schemeClr val="bg1"/>
                  </a:solidFill>
                  <a:effectLst>
                    <a:glow rad="76200">
                      <a:schemeClr val="tx1">
                        <a:alpha val="50000"/>
                      </a:schemeClr>
                    </a:glow>
                  </a:effectLst>
                  <a:latin typeface="+mj-lt"/>
                </a:rPr>
                <a:t>   Our   </a:t>
              </a:r>
            </a:p>
            <a:p>
              <a:pPr>
                <a:lnSpc>
                  <a:spcPct val="60000"/>
                </a:lnSpc>
              </a:pPr>
              <a:r>
                <a:rPr lang="en-US" sz="5500" b="1" dirty="0" smtClean="0">
                  <a:solidFill>
                    <a:schemeClr val="bg1"/>
                  </a:solidFill>
                  <a:effectLst>
                    <a:glow rad="76200">
                      <a:schemeClr val="tx1">
                        <a:alpha val="50000"/>
                      </a:schemeClr>
                    </a:glow>
                  </a:effectLst>
                  <a:latin typeface="+mj-lt"/>
                </a:rPr>
                <a:t>Tongue</a:t>
              </a:r>
              <a:endParaRPr lang="en-US" sz="5500" b="1" dirty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  <a:latin typeface="+mj-lt"/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14377"/>
            <a:ext cx="7885184" cy="612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Words Get Us Into Trouble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143000"/>
            <a:ext cx="8569111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18:2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fool finds no pleasure in understanding but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delights in airing his own opinions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</a:t>
            </a: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20:25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(NLT)</a:t>
            </a:r>
            <a:endParaRPr lang="en-US" sz="3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Don’t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trap yourself by making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</a:t>
            </a: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a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rash promise to </a:t>
            </a:r>
            <a:r>
              <a:rPr lang="en-US" sz="48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God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and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only later counting the cost. 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3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Words Get Us Into Trouble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143000"/>
            <a:ext cx="8569111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15:28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The heart of the righteous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weighs its answers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, but the mouth of the wicked </a:t>
            </a:r>
            <a:r>
              <a:rPr lang="en-US" sz="4800" b="1" dirty="0">
                <a:solidFill>
                  <a:srgbClr val="6BA42C"/>
                </a:solidFill>
                <a:latin typeface="Calibri" panose="020F0502020204030204" pitchFamily="34" charset="0"/>
              </a:rPr>
              <a:t>gushes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evil.</a:t>
            </a:r>
          </a:p>
          <a:p>
            <a:pPr marL="0" indent="0">
              <a:lnSpc>
                <a:spcPct val="80000"/>
              </a:lnSpc>
              <a:spcBef>
                <a:spcPts val="240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18:13</a:t>
            </a:r>
            <a:endParaRPr lang="en-US" sz="3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   He who answers before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listening-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- that is his folly and his shame.</a:t>
            </a:r>
            <a:endParaRPr lang="en-US" sz="48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82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Power in the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219200"/>
            <a:ext cx="8569111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15:1-4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A gentle answer turns away wrath, but a harsh word stirs up anger. </a:t>
            </a: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The tongue of the wise commends knowledge,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but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the mouth of the fool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gushes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folly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  <a:r>
              <a:rPr lang="en-US" sz="4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 The eyes of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the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LORD are everywhere,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3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Power in the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15:1-4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…keeping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watch on the wicked and the good. </a:t>
            </a:r>
            <a:r>
              <a:rPr lang="en-US" sz="5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4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 The tongue that </a:t>
            </a:r>
            <a:r>
              <a:rPr lang="en-US" sz="5500" b="1" dirty="0">
                <a:solidFill>
                  <a:srgbClr val="6BA42C"/>
                </a:solidFill>
                <a:latin typeface="Calibri" panose="020F0502020204030204" pitchFamily="34" charset="0"/>
              </a:rPr>
              <a:t>brings healing 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is a tree of life, but a deceitful </a:t>
            </a:r>
            <a:r>
              <a:rPr lang="en-US" sz="5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5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5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tongue </a:t>
            </a:r>
            <a:r>
              <a:rPr lang="en-US" sz="5500" b="1" dirty="0">
                <a:solidFill>
                  <a:srgbClr val="6BA42C"/>
                </a:solidFill>
                <a:latin typeface="Calibri" panose="020F0502020204030204" pitchFamily="34" charset="0"/>
              </a:rPr>
              <a:t>crushes the spirit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5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1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50000"/>
                    </a:schemeClr>
                  </a:glow>
                </a:effectLst>
              </a:rPr>
              <a:t>Power in the Tongue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50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12:18</a:t>
            </a:r>
            <a:endParaRPr lang="en-US" sz="4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5500" b="1" dirty="0" smtClean="0">
                <a:solidFill>
                  <a:srgbClr val="6BA42C"/>
                </a:solidFill>
                <a:latin typeface="Calibri" panose="020F0502020204030204" pitchFamily="34" charset="0"/>
              </a:rPr>
              <a:t>Reckless </a:t>
            </a:r>
            <a:r>
              <a:rPr lang="en-US" sz="5500" b="1" dirty="0">
                <a:solidFill>
                  <a:srgbClr val="6BA42C"/>
                </a:solidFill>
                <a:latin typeface="Calibri" panose="020F0502020204030204" pitchFamily="34" charset="0"/>
              </a:rPr>
              <a:t>words pierce like a sword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, but the tongue of the wise </a:t>
            </a:r>
            <a:r>
              <a:rPr lang="en-US" sz="5500" b="1" dirty="0">
                <a:solidFill>
                  <a:srgbClr val="6BA42C"/>
                </a:solidFill>
                <a:latin typeface="Calibri" panose="020F0502020204030204" pitchFamily="34" charset="0"/>
              </a:rPr>
              <a:t>brings healing</a:t>
            </a:r>
            <a:r>
              <a:rPr lang="en-US" sz="55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5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14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</TotalTime>
  <Words>523</Words>
  <Application>Microsoft Office PowerPoint</Application>
  <PresentationFormat>On-screen Show (4:3)</PresentationFormat>
  <Paragraphs>85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Top 10 Things You Shouldn’t Say Without Thinking…</vt:lpstr>
      <vt:lpstr>Top 10 Things You Shouldn’t Say Without Thinking…</vt:lpstr>
      <vt:lpstr>PowerPoint Presentation</vt:lpstr>
      <vt:lpstr>Words Get Us Into Trouble</vt:lpstr>
      <vt:lpstr>Words Get Us Into Trouble</vt:lpstr>
      <vt:lpstr>Power in the Tongue</vt:lpstr>
      <vt:lpstr>Power in the Tongue</vt:lpstr>
      <vt:lpstr>Power in the Tongue</vt:lpstr>
      <vt:lpstr>Power in the Tongue</vt:lpstr>
      <vt:lpstr>Power in the Tongue</vt:lpstr>
      <vt:lpstr>Control Your Tongue</vt:lpstr>
      <vt:lpstr>Control Your Tongue</vt:lpstr>
      <vt:lpstr>Loosen Your Tongue</vt:lpstr>
      <vt:lpstr>Loosen Your Tongue</vt:lpstr>
      <vt:lpstr>Words Start in the Heart</vt:lpstr>
      <vt:lpstr>Our Prayer for Our Tongue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</cp:lastModifiedBy>
  <cp:revision>45</cp:revision>
  <dcterms:created xsi:type="dcterms:W3CDTF">2015-01-19T14:26:11Z</dcterms:created>
  <dcterms:modified xsi:type="dcterms:W3CDTF">2015-03-01T11:52:22Z</dcterms:modified>
</cp:coreProperties>
</file>