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78" r:id="rId2"/>
    <p:sldId id="594" r:id="rId3"/>
    <p:sldId id="595" r:id="rId4"/>
    <p:sldId id="593" r:id="rId5"/>
    <p:sldId id="588" r:id="rId6"/>
    <p:sldId id="589" r:id="rId7"/>
    <p:sldId id="590" r:id="rId8"/>
    <p:sldId id="591" r:id="rId9"/>
    <p:sldId id="596" r:id="rId10"/>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900"/>
    <a:srgbClr val="424000"/>
    <a:srgbClr val="4C4A00"/>
    <a:srgbClr val="FFFF99"/>
    <a:srgbClr val="FFFF66"/>
    <a:srgbClr val="B7ACD2"/>
    <a:srgbClr val="ACDBF2"/>
    <a:srgbClr val="96EFEF"/>
    <a:srgbClr val="585600"/>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78985" autoAdjust="0"/>
  </p:normalViewPr>
  <p:slideViewPr>
    <p:cSldViewPr snapToGrid="0">
      <p:cViewPr varScale="1">
        <p:scale>
          <a:sx n="55" d="100"/>
          <a:sy n="55" d="100"/>
        </p:scale>
        <p:origin x="192" y="12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1036290" rtl="0" eaLnBrk="1" latinLnBrk="0" hangingPunct="1">
      <a:defRPr sz="1360" kern="1200">
        <a:solidFill>
          <a:schemeClr val="tx1"/>
        </a:solidFill>
        <a:latin typeface="+mn-lt"/>
        <a:ea typeface="+mn-ea"/>
        <a:cs typeface="+mn-cs"/>
      </a:defRPr>
    </a:lvl1pPr>
    <a:lvl2pPr marL="518145" algn="l" defTabSz="1036290" rtl="0" eaLnBrk="1" latinLnBrk="0" hangingPunct="1">
      <a:defRPr sz="1360" kern="1200">
        <a:solidFill>
          <a:schemeClr val="tx1"/>
        </a:solidFill>
        <a:latin typeface="+mn-lt"/>
        <a:ea typeface="+mn-ea"/>
        <a:cs typeface="+mn-cs"/>
      </a:defRPr>
    </a:lvl2pPr>
    <a:lvl3pPr marL="1036290" algn="l" defTabSz="1036290" rtl="0" eaLnBrk="1" latinLnBrk="0" hangingPunct="1">
      <a:defRPr sz="1360" kern="1200">
        <a:solidFill>
          <a:schemeClr val="tx1"/>
        </a:solidFill>
        <a:latin typeface="+mn-lt"/>
        <a:ea typeface="+mn-ea"/>
        <a:cs typeface="+mn-cs"/>
      </a:defRPr>
    </a:lvl3pPr>
    <a:lvl4pPr marL="1554434" algn="l" defTabSz="1036290" rtl="0" eaLnBrk="1" latinLnBrk="0" hangingPunct="1">
      <a:defRPr sz="1360" kern="1200">
        <a:solidFill>
          <a:schemeClr val="tx1"/>
        </a:solidFill>
        <a:latin typeface="+mn-lt"/>
        <a:ea typeface="+mn-ea"/>
        <a:cs typeface="+mn-cs"/>
      </a:defRPr>
    </a:lvl4pPr>
    <a:lvl5pPr marL="2072579" algn="l" defTabSz="1036290" rtl="0" eaLnBrk="1" latinLnBrk="0" hangingPunct="1">
      <a:defRPr sz="1360" kern="1200">
        <a:solidFill>
          <a:schemeClr val="tx1"/>
        </a:solidFill>
        <a:latin typeface="+mn-lt"/>
        <a:ea typeface="+mn-ea"/>
        <a:cs typeface="+mn-cs"/>
      </a:defRPr>
    </a:lvl5pPr>
    <a:lvl6pPr marL="2590724" algn="l" defTabSz="1036290" rtl="0" eaLnBrk="1" latinLnBrk="0" hangingPunct="1">
      <a:defRPr sz="1360" kern="1200">
        <a:solidFill>
          <a:schemeClr val="tx1"/>
        </a:solidFill>
        <a:latin typeface="+mn-lt"/>
        <a:ea typeface="+mn-ea"/>
        <a:cs typeface="+mn-cs"/>
      </a:defRPr>
    </a:lvl6pPr>
    <a:lvl7pPr marL="3108869" algn="l" defTabSz="1036290" rtl="0" eaLnBrk="1" latinLnBrk="0" hangingPunct="1">
      <a:defRPr sz="1360" kern="1200">
        <a:solidFill>
          <a:schemeClr val="tx1"/>
        </a:solidFill>
        <a:latin typeface="+mn-lt"/>
        <a:ea typeface="+mn-ea"/>
        <a:cs typeface="+mn-cs"/>
      </a:defRPr>
    </a:lvl7pPr>
    <a:lvl8pPr marL="3627013" algn="l" defTabSz="1036290" rtl="0" eaLnBrk="1" latinLnBrk="0" hangingPunct="1">
      <a:defRPr sz="1360" kern="1200">
        <a:solidFill>
          <a:schemeClr val="tx1"/>
        </a:solidFill>
        <a:latin typeface="+mn-lt"/>
        <a:ea typeface="+mn-ea"/>
        <a:cs typeface="+mn-cs"/>
      </a:defRPr>
    </a:lvl8pPr>
    <a:lvl9pPr marL="4145158" algn="l" defTabSz="1036290" rtl="0" eaLnBrk="1" latinLnBrk="0" hangingPunct="1">
      <a:defRPr sz="136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80353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2833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51445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57340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640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45376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899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16424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48962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28230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61809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5CD36B61-649A-4EDD-BF2D-8D18F49DFD63}" type="datetimeFigureOut">
              <a:rPr lang="en-US" smtClean="0"/>
              <a:t>3/31/2018</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4855446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83"/>
            <a:ext cx="13817600" cy="7741434"/>
          </a:xfrm>
          <a:prstGeom prst="rect">
            <a:avLst/>
          </a:prstGeom>
        </p:spPr>
      </p:pic>
      <p:sp>
        <p:nvSpPr>
          <p:cNvPr id="4" name="Rectangle 3"/>
          <p:cNvSpPr/>
          <p:nvPr/>
        </p:nvSpPr>
        <p:spPr>
          <a:xfrm>
            <a:off x="0" y="5360390"/>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txBox="1">
            <a:spLocks/>
          </p:cNvSpPr>
          <p:nvPr/>
        </p:nvSpPr>
        <p:spPr>
          <a:xfrm>
            <a:off x="0" y="5360390"/>
            <a:ext cx="13817600" cy="1106027"/>
          </a:xfrm>
          <a:prstGeom prst="rect">
            <a:avLst/>
          </a:prstGeom>
          <a:noFill/>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1360"/>
              </a:spcAft>
              <a:buClr>
                <a:srgbClr val="A6C9E8"/>
              </a:buClr>
              <a:buSzPct val="90000"/>
            </a:pPr>
            <a:r>
              <a:rPr lang="en-US" sz="6000" b="1" dirty="0" smtClean="0">
                <a:solidFill>
                  <a:schemeClr val="bg1"/>
                </a:solidFill>
                <a:effectLst>
                  <a:glow rad="114300">
                    <a:srgbClr val="2A2900"/>
                  </a:glow>
                  <a:outerShdw blurRad="63500" dist="63500" dir="2700000" algn="tl">
                    <a:schemeClr val="tx1">
                      <a:alpha val="50000"/>
                    </a:schemeClr>
                  </a:outerShdw>
                </a:effectLst>
              </a:rPr>
              <a:t>Week 1: Resurrection Power</a:t>
            </a:r>
            <a:endParaRPr lang="en-US" sz="6000" b="1" dirty="0">
              <a:solidFill>
                <a:schemeClr val="bg1"/>
              </a:solidFill>
              <a:effectLst>
                <a:glow rad="114300">
                  <a:srgbClr val="2A2900"/>
                </a:glow>
                <a:outerShdw blurRad="63500" dist="63500" dir="2700000" algn="tl">
                  <a:schemeClr val="tx1">
                    <a:alpha val="50000"/>
                  </a:schemeClr>
                </a:outerShdw>
              </a:effectLst>
            </a:endParaRPr>
          </a:p>
          <a:p>
            <a:pPr algn="l">
              <a:spcBef>
                <a:spcPts val="0"/>
              </a:spcBef>
              <a:spcAft>
                <a:spcPts val="1360"/>
              </a:spcAft>
              <a:buClr>
                <a:srgbClr val="A6C9E8"/>
              </a:buClr>
              <a:buSzPct val="90000"/>
            </a:pPr>
            <a:endParaRPr lang="en-US" sz="5440" b="1" dirty="0">
              <a:solidFill>
                <a:schemeClr val="bg1"/>
              </a:solidFill>
              <a:effectLst>
                <a:glow rad="114300">
                  <a:srgbClr val="1F4E79"/>
                </a:glow>
                <a:outerShdw blurRad="38100" dist="38100" dir="2700000" algn="tl">
                  <a:schemeClr val="tx1">
                    <a:alpha val="65000"/>
                  </a:schemeClr>
                </a:outerShdw>
              </a:effectLst>
            </a:endParaRPr>
          </a:p>
        </p:txBody>
      </p:sp>
    </p:spTree>
    <p:extLst>
      <p:ext uri="{BB962C8B-B14F-4D97-AF65-F5344CB8AC3E}">
        <p14:creationId xmlns:p14="http://schemas.microsoft.com/office/powerpoint/2010/main" val="343536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45168" y="1191232"/>
            <a:ext cx="13138630" cy="626099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buClr>
                <a:srgbClr val="FFFF99"/>
              </a:buClr>
              <a:buSzPct val="90000"/>
            </a:pPr>
            <a:r>
              <a:rPr lang="en-US" sz="5000" b="1" baseline="30000" dirty="0">
                <a:solidFill>
                  <a:schemeClr val="bg1"/>
                </a:solidFill>
                <a:effectLst>
                  <a:glow rad="114300">
                    <a:srgbClr val="2A2900">
                      <a:alpha val="74902"/>
                    </a:srgbClr>
                  </a:glow>
                  <a:outerShdw blurRad="38100" dist="38100" dir="2700000" algn="tl">
                    <a:schemeClr val="tx1">
                      <a:alpha val="60000"/>
                    </a:schemeClr>
                  </a:outerShdw>
                </a:effectLst>
              </a:rPr>
              <a:t>46</a:t>
            </a:r>
            <a:r>
              <a:rPr lang="en-US" sz="5000" b="1" dirty="0">
                <a:solidFill>
                  <a:schemeClr val="bg1"/>
                </a:solidFill>
                <a:effectLst>
                  <a:glow rad="114300">
                    <a:srgbClr val="2A2900">
                      <a:alpha val="74902"/>
                    </a:srgbClr>
                  </a:glow>
                  <a:outerShdw blurRad="38100" dist="38100" dir="2700000" algn="tl">
                    <a:schemeClr val="tx1">
                      <a:alpha val="60000"/>
                    </a:schemeClr>
                  </a:outerShdw>
                </a:effectLst>
              </a:rPr>
              <a:t> He told them, “This is what is written: The Messiah will suffer and rise from the dead on the third day, </a:t>
            </a:r>
            <a:r>
              <a:rPr lang="en-US" sz="5000" b="1" baseline="30000" dirty="0">
                <a:solidFill>
                  <a:schemeClr val="bg1"/>
                </a:solidFill>
                <a:effectLst>
                  <a:glow rad="114300">
                    <a:srgbClr val="2A2900">
                      <a:alpha val="74902"/>
                    </a:srgbClr>
                  </a:glow>
                  <a:outerShdw blurRad="38100" dist="38100" dir="2700000" algn="tl">
                    <a:schemeClr val="tx1">
                      <a:alpha val="60000"/>
                    </a:schemeClr>
                  </a:outerShdw>
                </a:effectLst>
              </a:rPr>
              <a:t>47</a:t>
            </a:r>
            <a:r>
              <a:rPr lang="en-US" sz="5000" b="1" dirty="0">
                <a:solidFill>
                  <a:schemeClr val="bg1"/>
                </a:solidFill>
                <a:effectLst>
                  <a:glow rad="114300">
                    <a:srgbClr val="2A2900">
                      <a:alpha val="74902"/>
                    </a:srgbClr>
                  </a:glow>
                  <a:outerShdw blurRad="38100" dist="38100" dir="2700000" algn="tl">
                    <a:schemeClr val="tx1">
                      <a:alpha val="60000"/>
                    </a:schemeClr>
                  </a:outerShdw>
                </a:effectLst>
              </a:rPr>
              <a:t> and repentance for the forgiveness of sins will be preached in his name to all nations, beginning at Jerusalem. </a:t>
            </a:r>
            <a:r>
              <a:rPr lang="en-US" sz="5000" b="1" baseline="30000" dirty="0">
                <a:solidFill>
                  <a:schemeClr val="bg1"/>
                </a:solidFill>
                <a:effectLst>
                  <a:glow rad="114300">
                    <a:srgbClr val="2A2900">
                      <a:alpha val="74902"/>
                    </a:srgbClr>
                  </a:glow>
                  <a:outerShdw blurRad="38100" dist="38100" dir="2700000" algn="tl">
                    <a:schemeClr val="tx1">
                      <a:alpha val="60000"/>
                    </a:schemeClr>
                  </a:outerShdw>
                </a:effectLst>
              </a:rPr>
              <a:t>48</a:t>
            </a:r>
            <a:r>
              <a:rPr lang="en-US" sz="5000" b="1" dirty="0">
                <a:solidFill>
                  <a:schemeClr val="bg1"/>
                </a:solidFill>
                <a:effectLst>
                  <a:glow rad="114300">
                    <a:srgbClr val="2A2900">
                      <a:alpha val="74902"/>
                    </a:srgbClr>
                  </a:glow>
                  <a:outerShdw blurRad="38100" dist="38100" dir="2700000" algn="tl">
                    <a:schemeClr val="tx1">
                      <a:alpha val="60000"/>
                    </a:schemeClr>
                  </a:outerShdw>
                </a:effectLst>
              </a:rPr>
              <a:t> You are witnesses of these things. </a:t>
            </a:r>
            <a:r>
              <a:rPr lang="en-US" sz="5000" b="1" baseline="30000" dirty="0">
                <a:solidFill>
                  <a:schemeClr val="bg1"/>
                </a:solidFill>
                <a:effectLst>
                  <a:glow rad="114300">
                    <a:srgbClr val="2A2900">
                      <a:alpha val="74902"/>
                    </a:srgbClr>
                  </a:glow>
                  <a:outerShdw blurRad="38100" dist="38100" dir="2700000" algn="tl">
                    <a:schemeClr val="tx1">
                      <a:alpha val="60000"/>
                    </a:schemeClr>
                  </a:outerShdw>
                </a:effectLst>
              </a:rPr>
              <a:t>49</a:t>
            </a:r>
            <a:r>
              <a:rPr lang="en-US" sz="5000" b="1" dirty="0">
                <a:solidFill>
                  <a:schemeClr val="bg1"/>
                </a:solidFill>
                <a:effectLst>
                  <a:glow rad="114300">
                    <a:srgbClr val="2A2900">
                      <a:alpha val="74902"/>
                    </a:srgbClr>
                  </a:glow>
                  <a:outerShdw blurRad="38100" dist="38100" dir="2700000" algn="tl">
                    <a:schemeClr val="tx1">
                      <a:alpha val="60000"/>
                    </a:schemeClr>
                  </a:outerShdw>
                </a:effectLst>
              </a:rPr>
              <a:t> I am going to send you what my Father has promised; but stay in the city until you have been clothed with </a:t>
            </a:r>
            <a:r>
              <a:rPr lang="en-US" sz="6000" b="1" dirty="0">
                <a:solidFill>
                  <a:srgbClr val="FFFF66"/>
                </a:solidFill>
                <a:effectLst>
                  <a:glow rad="114300">
                    <a:srgbClr val="2A2900">
                      <a:alpha val="74902"/>
                    </a:srgbClr>
                  </a:glow>
                  <a:outerShdw blurRad="38100" dist="38100" dir="2700000" algn="tl">
                    <a:schemeClr val="tx1">
                      <a:alpha val="60000"/>
                    </a:schemeClr>
                  </a:outerShdw>
                </a:effectLst>
              </a:rPr>
              <a:t>power</a:t>
            </a:r>
            <a:r>
              <a:rPr lang="en-US" sz="5000" b="1" dirty="0">
                <a:solidFill>
                  <a:srgbClr val="FFFF99"/>
                </a:solidFill>
                <a:effectLst>
                  <a:glow rad="114300">
                    <a:srgbClr val="2A2900">
                      <a:alpha val="74902"/>
                    </a:srgbClr>
                  </a:glow>
                  <a:outerShdw blurRad="38100" dist="38100" dir="2700000" algn="tl">
                    <a:schemeClr val="tx1">
                      <a:alpha val="60000"/>
                    </a:schemeClr>
                  </a:outerShdw>
                </a:effectLst>
              </a:rPr>
              <a:t> </a:t>
            </a:r>
            <a:r>
              <a:rPr lang="en-US" sz="5000" b="1" dirty="0">
                <a:solidFill>
                  <a:schemeClr val="bg1"/>
                </a:solidFill>
                <a:effectLst>
                  <a:glow rad="114300">
                    <a:srgbClr val="2A2900">
                      <a:alpha val="74902"/>
                    </a:srgbClr>
                  </a:glow>
                  <a:outerShdw blurRad="38100" dist="38100" dir="2700000" algn="tl">
                    <a:schemeClr val="tx1">
                      <a:alpha val="60000"/>
                    </a:schemeClr>
                  </a:outerShdw>
                </a:effectLst>
              </a:rPr>
              <a:t>from on high.”</a:t>
            </a:r>
          </a:p>
        </p:txBody>
      </p:sp>
      <p:sp>
        <p:nvSpPr>
          <p:cNvPr id="10" name="Rectangle 9"/>
          <p:cNvSpPr/>
          <p:nvPr/>
        </p:nvSpPr>
        <p:spPr>
          <a:xfrm>
            <a:off x="0" y="11798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76358" y="-393745"/>
            <a:ext cx="2396580" cy="1446784"/>
          </a:xfrm>
          <a:prstGeom prst="rect">
            <a:avLst/>
          </a:prstGeom>
          <a:effectLst>
            <a:glow rad="254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445167" y="219454"/>
            <a:ext cx="6545941"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Luke </a:t>
            </a:r>
            <a:r>
              <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24:46-49</a:t>
            </a:r>
          </a:p>
        </p:txBody>
      </p:sp>
    </p:spTree>
    <p:extLst>
      <p:ext uri="{BB962C8B-B14F-4D97-AF65-F5344CB8AC3E}">
        <p14:creationId xmlns:p14="http://schemas.microsoft.com/office/powerpoint/2010/main" val="28296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45168" y="1431148"/>
            <a:ext cx="12999806" cy="5750239"/>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1800"/>
              </a:spcAft>
              <a:buClr>
                <a:srgbClr val="FFFF99"/>
              </a:buClr>
              <a:buSzPct val="90000"/>
              <a:buFont typeface="Arial" panose="020B0604020202020204" pitchFamily="34" charset="0"/>
              <a:buChar char="►"/>
            </a:pPr>
            <a:r>
              <a:rPr lang="en-US" sz="5500" b="1" dirty="0">
                <a:solidFill>
                  <a:schemeClr val="bg1"/>
                </a:solidFill>
                <a:effectLst>
                  <a:glow rad="114300">
                    <a:srgbClr val="2A2900">
                      <a:alpha val="75000"/>
                    </a:srgbClr>
                  </a:glow>
                  <a:outerShdw blurRad="38100" dist="38100" dir="2700000" algn="tl">
                    <a:schemeClr val="tx1">
                      <a:alpha val="60000"/>
                    </a:schemeClr>
                  </a:outerShdw>
                </a:effectLst>
              </a:rPr>
              <a:t>(miraculous) power, might, strength;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r>
            <a:b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b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the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ability to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perform</a:t>
            </a:r>
          </a:p>
          <a:p>
            <a:pPr marL="685800" indent="-685800" algn="l">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When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we reach to Him, His power touches us </a:t>
            </a:r>
            <a:endParaRPr lang="en-US" sz="5500" b="1" dirty="0" smtClean="0">
              <a:solidFill>
                <a:schemeClr val="bg1"/>
              </a:solidFill>
              <a:effectLst>
                <a:glow rad="114300">
                  <a:srgbClr val="2A2900">
                    <a:alpha val="75000"/>
                  </a:srgbClr>
                </a:glow>
                <a:outerShdw blurRad="38100" dist="38100" dir="2700000" algn="tl">
                  <a:schemeClr val="tx1">
                    <a:alpha val="60000"/>
                  </a:schemeClr>
                </a:outerShdw>
              </a:effectLst>
            </a:endParaRPr>
          </a:p>
          <a:p>
            <a:pPr marL="685800" indent="-685800" algn="l">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His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power is in us when we move</a:t>
            </a:r>
          </a:p>
        </p:txBody>
      </p:sp>
      <p:sp>
        <p:nvSpPr>
          <p:cNvPr id="8" name="Rectangle 7"/>
          <p:cNvSpPr/>
          <p:nvPr/>
        </p:nvSpPr>
        <p:spPr>
          <a:xfrm>
            <a:off x="0" y="11798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76358" y="-393745"/>
            <a:ext cx="2396580" cy="1446784"/>
          </a:xfrm>
          <a:prstGeom prst="rect">
            <a:avLst/>
          </a:prstGeom>
          <a:effectLst>
            <a:glow rad="25400">
              <a:schemeClr val="bg1"/>
            </a:glow>
          </a:effectLst>
        </p:spPr>
      </p:pic>
      <p:sp>
        <p:nvSpPr>
          <p:cNvPr id="13" name="Title 2">
            <a:extLst>
              <a:ext uri="{FF2B5EF4-FFF2-40B4-BE49-F238E27FC236}">
                <a16:creationId xmlns:a16="http://schemas.microsoft.com/office/drawing/2014/main" id="{A3D1E900-55FD-4BB6-9505-68937E551455}"/>
              </a:ext>
            </a:extLst>
          </p:cNvPr>
          <p:cNvSpPr txBox="1">
            <a:spLocks/>
          </p:cNvSpPr>
          <p:nvPr/>
        </p:nvSpPr>
        <p:spPr>
          <a:xfrm>
            <a:off x="445167" y="238504"/>
            <a:ext cx="6914638"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i="1" dirty="0" smtClean="0">
                <a:ln w="15875">
                  <a:noFill/>
                </a:ln>
                <a:solidFill>
                  <a:srgbClr val="FFFF99"/>
                </a:solidFill>
                <a:effectLst>
                  <a:glow rad="114300">
                    <a:srgbClr val="2A2900">
                      <a:alpha val="75000"/>
                    </a:srgbClr>
                  </a:glow>
                  <a:outerShdw blurRad="38100" dist="38100" dir="2700000" algn="tl">
                    <a:schemeClr val="tx1">
                      <a:alpha val="60000"/>
                    </a:schemeClr>
                  </a:outerShdw>
                </a:effectLst>
                <a:latin typeface="+mn-lt"/>
              </a:rPr>
              <a:t>dunamis</a:t>
            </a:r>
            <a:endParaRPr lang="en-US" sz="5500" b="1" i="1" dirty="0">
              <a:ln w="15875">
                <a:noFill/>
              </a:ln>
              <a:solidFill>
                <a:srgbClr val="FFFF99"/>
              </a:solidFill>
              <a:effectLst>
                <a:glow rad="114300">
                  <a:srgbClr val="2A29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69410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45168" y="1191232"/>
            <a:ext cx="13138630" cy="626099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buClr>
                <a:srgbClr val="FFFF99"/>
              </a:buClr>
              <a:buSzPct val="90000"/>
            </a:pPr>
            <a:r>
              <a:rPr lang="en-US" sz="5000" b="1" baseline="30000" dirty="0">
                <a:solidFill>
                  <a:schemeClr val="bg1"/>
                </a:solidFill>
                <a:effectLst>
                  <a:glow rad="114300">
                    <a:srgbClr val="2A2900">
                      <a:alpha val="75000"/>
                    </a:srgbClr>
                  </a:glow>
                  <a:outerShdw blurRad="38100" dist="38100" dir="2700000" algn="tl">
                    <a:schemeClr val="tx1">
                      <a:alpha val="60000"/>
                    </a:schemeClr>
                  </a:outerShdw>
                </a:effectLst>
              </a:rPr>
              <a:t>9</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 But you are not controlled by your sinful nature. You are controlled by the Spirit if you have the Spirit of God living in you. (And remember that those who do not have the Spirit of Christ living in them do not belong to him at all.) </a:t>
            </a:r>
            <a:r>
              <a:rPr lang="en-US" sz="5000" b="1" baseline="30000" dirty="0">
                <a:solidFill>
                  <a:schemeClr val="bg1"/>
                </a:solidFill>
                <a:effectLst>
                  <a:glow rad="114300">
                    <a:srgbClr val="2A2900">
                      <a:alpha val="75000"/>
                    </a:srgbClr>
                  </a:glow>
                  <a:outerShdw blurRad="38100" dist="38100" dir="2700000" algn="tl">
                    <a:schemeClr val="tx1">
                      <a:alpha val="60000"/>
                    </a:schemeClr>
                  </a:outerShdw>
                </a:effectLst>
              </a:rPr>
              <a:t>10</a:t>
            </a:r>
            <a:r>
              <a:rPr lang="en-US" sz="5000" b="1" dirty="0">
                <a:solidFill>
                  <a:schemeClr val="bg1"/>
                </a:solidFill>
                <a:effectLst>
                  <a:glow rad="114300">
                    <a:srgbClr val="2A2900">
                      <a:alpha val="75000"/>
                    </a:srgbClr>
                  </a:glow>
                  <a:outerShdw blurRad="38100" dist="38100" dir="2700000" algn="tl">
                    <a:schemeClr val="tx1">
                      <a:alpha val="60000"/>
                    </a:schemeClr>
                  </a:outerShdw>
                </a:effectLst>
              </a:rPr>
              <a:t> And Christ lives within you, so even though your body will die because of sin, the Spirit gives you life because you have been made right with God. </a:t>
            </a:r>
          </a:p>
        </p:txBody>
      </p:sp>
      <p:sp>
        <p:nvSpPr>
          <p:cNvPr id="10" name="Rectangle 9"/>
          <p:cNvSpPr/>
          <p:nvPr/>
        </p:nvSpPr>
        <p:spPr>
          <a:xfrm>
            <a:off x="0" y="11798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76358" y="-393745"/>
            <a:ext cx="2396580" cy="1446784"/>
          </a:xfrm>
          <a:prstGeom prst="rect">
            <a:avLst/>
          </a:prstGeom>
          <a:effectLst>
            <a:glow rad="254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445167" y="219454"/>
            <a:ext cx="6545941"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Romans </a:t>
            </a:r>
            <a:r>
              <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8:9-11 </a:t>
            </a:r>
            <a:r>
              <a:rPr lang="en-US" sz="40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(NLT)</a:t>
            </a:r>
          </a:p>
        </p:txBody>
      </p:sp>
    </p:spTree>
    <p:extLst>
      <p:ext uri="{BB962C8B-B14F-4D97-AF65-F5344CB8AC3E}">
        <p14:creationId xmlns:p14="http://schemas.microsoft.com/office/powerpoint/2010/main" val="66557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45168" y="1381732"/>
            <a:ext cx="13138630" cy="626099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buClr>
                <a:srgbClr val="FFFF99"/>
              </a:buClr>
              <a:buSzPct val="90000"/>
            </a:pPr>
            <a:r>
              <a:rPr lang="en-US" sz="5500" b="1" baseline="30000" dirty="0">
                <a:solidFill>
                  <a:schemeClr val="bg1"/>
                </a:solidFill>
                <a:effectLst>
                  <a:glow rad="114300">
                    <a:srgbClr val="2A2900">
                      <a:alpha val="75000"/>
                    </a:srgbClr>
                  </a:glow>
                  <a:outerShdw blurRad="38100" dist="38100" dir="2700000" algn="tl">
                    <a:schemeClr val="tx1">
                      <a:alpha val="60000"/>
                    </a:schemeClr>
                  </a:outerShdw>
                </a:effectLst>
              </a:rPr>
              <a:t>11</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The Spirit of God, who raised Jesus from the dead, </a:t>
            </a: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lives in you</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And </a:t>
            </a: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just as God raised Christ Jesus from the dead, he will give life to your mortal bodies by this same Spirit living within you</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a:t>
            </a:r>
          </a:p>
        </p:txBody>
      </p:sp>
      <p:sp>
        <p:nvSpPr>
          <p:cNvPr id="10" name="Rectangle 9"/>
          <p:cNvSpPr/>
          <p:nvPr/>
        </p:nvSpPr>
        <p:spPr>
          <a:xfrm>
            <a:off x="0" y="11798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76358" y="-393745"/>
            <a:ext cx="2396580" cy="1446784"/>
          </a:xfrm>
          <a:prstGeom prst="rect">
            <a:avLst/>
          </a:prstGeom>
          <a:effectLst>
            <a:glow rad="25400">
              <a:schemeClr val="bg1"/>
            </a:glow>
          </a:effectLst>
        </p:spPr>
      </p:pic>
      <p:sp>
        <p:nvSpPr>
          <p:cNvPr id="6" name="Title 2">
            <a:extLst>
              <a:ext uri="{FF2B5EF4-FFF2-40B4-BE49-F238E27FC236}">
                <a16:creationId xmlns:a16="http://schemas.microsoft.com/office/drawing/2014/main" id="{A3D1E900-55FD-4BB6-9505-68937E551455}"/>
              </a:ext>
            </a:extLst>
          </p:cNvPr>
          <p:cNvSpPr txBox="1">
            <a:spLocks/>
          </p:cNvSpPr>
          <p:nvPr/>
        </p:nvSpPr>
        <p:spPr>
          <a:xfrm>
            <a:off x="445167" y="219454"/>
            <a:ext cx="6545941"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Romans </a:t>
            </a:r>
            <a:r>
              <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8:9-11 </a:t>
            </a:r>
            <a:r>
              <a:rPr lang="en-US" sz="40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(NLT)</a:t>
            </a:r>
          </a:p>
        </p:txBody>
      </p:sp>
    </p:spTree>
    <p:extLst>
      <p:ext uri="{BB962C8B-B14F-4D97-AF65-F5344CB8AC3E}">
        <p14:creationId xmlns:p14="http://schemas.microsoft.com/office/powerpoint/2010/main" val="226007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45168" y="1360808"/>
            <a:ext cx="12999806" cy="5750239"/>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If no resurrection, then sin wins</a:t>
            </a:r>
            <a:r>
              <a:rPr lang="en-US" sz="5500" b="1" i="1" dirty="0" smtClean="0">
                <a:solidFill>
                  <a:schemeClr val="bg1"/>
                </a:solidFill>
                <a:effectLst>
                  <a:glow rad="114300">
                    <a:srgbClr val="2A2900">
                      <a:alpha val="75000"/>
                    </a:srgbClr>
                  </a:glow>
                  <a:outerShdw blurRad="38100" dist="38100" dir="2700000" algn="tl">
                    <a:schemeClr val="tx1">
                      <a:alpha val="60000"/>
                    </a:schemeClr>
                  </a:outerShdw>
                </a:effectLst>
              </a:rPr>
              <a:t>!</a:t>
            </a:r>
          </a:p>
          <a:p>
            <a:pPr marL="685800" indent="-685800" algn="l">
              <a:spcBef>
                <a:spcPts val="0"/>
              </a:spcBef>
              <a:spcAft>
                <a:spcPts val="18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The great exchange” –Martin Luther</a:t>
            </a:r>
          </a:p>
          <a:p>
            <a:pPr marL="685800" indent="-685800" algn="l">
              <a:spcBef>
                <a:spcPts val="0"/>
              </a:spcBef>
              <a:spcAft>
                <a:spcPts val="1800"/>
              </a:spcAft>
              <a:buClr>
                <a:srgbClr val="FFFF99"/>
              </a:buClr>
              <a:buSzPct val="90000"/>
              <a:buFont typeface="Arial" panose="020B0604020202020204" pitchFamily="34" charset="0"/>
              <a:buChar char="►"/>
            </a:pPr>
            <a:r>
              <a:rPr lang="en-US" sz="5500" b="1" u="sng" dirty="0" smtClean="0">
                <a:solidFill>
                  <a:schemeClr val="bg1"/>
                </a:solidFill>
                <a:effectLst>
                  <a:glow rad="114300">
                    <a:srgbClr val="2A2900">
                      <a:alpha val="75000"/>
                    </a:srgbClr>
                  </a:glow>
                  <a:outerShdw blurRad="38100" dist="38100" dir="2700000" algn="tl">
                    <a:schemeClr val="tx1">
                      <a:alpha val="60000"/>
                    </a:schemeClr>
                  </a:outerShdw>
                </a:effectLst>
              </a:rPr>
              <a:t>Romans 4:25</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He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was delivered over to death for our sins and was raised to life for our justification</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a:t>
            </a:r>
          </a:p>
          <a:p>
            <a:pPr marL="685800" indent="-685800" algn="l">
              <a:spcBef>
                <a:spcPts val="0"/>
              </a:spcBef>
              <a:spcAft>
                <a:spcPts val="1800"/>
              </a:spcAft>
              <a:buClr>
                <a:srgbClr val="FFFF99"/>
              </a:buClr>
              <a:buSzPct val="90000"/>
              <a:buFont typeface="Arial" panose="020B0604020202020204" pitchFamily="34" charset="0"/>
              <a:buChar char="►"/>
            </a:pP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The </a:t>
            </a: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resurrection shows that God accepted the payment as complete </a:t>
            </a:r>
          </a:p>
        </p:txBody>
      </p:sp>
      <p:sp>
        <p:nvSpPr>
          <p:cNvPr id="8" name="Rectangle 7"/>
          <p:cNvSpPr/>
          <p:nvPr/>
        </p:nvSpPr>
        <p:spPr>
          <a:xfrm>
            <a:off x="0" y="11798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76358" y="-393745"/>
            <a:ext cx="2396580" cy="1446784"/>
          </a:xfrm>
          <a:prstGeom prst="rect">
            <a:avLst/>
          </a:prstGeom>
          <a:effectLst>
            <a:glow rad="25400">
              <a:schemeClr val="bg1"/>
            </a:glow>
          </a:effectLst>
        </p:spPr>
      </p:pic>
      <p:sp>
        <p:nvSpPr>
          <p:cNvPr id="13" name="Title 2">
            <a:extLst>
              <a:ext uri="{FF2B5EF4-FFF2-40B4-BE49-F238E27FC236}">
                <a16:creationId xmlns:a16="http://schemas.microsoft.com/office/drawing/2014/main" id="{A3D1E900-55FD-4BB6-9505-68937E551455}"/>
              </a:ext>
            </a:extLst>
          </p:cNvPr>
          <p:cNvSpPr txBox="1">
            <a:spLocks/>
          </p:cNvSpPr>
          <p:nvPr/>
        </p:nvSpPr>
        <p:spPr>
          <a:xfrm>
            <a:off x="445167" y="238504"/>
            <a:ext cx="6914638"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1 </a:t>
            </a:r>
            <a:r>
              <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Corinthians 15:12-22</a:t>
            </a:r>
          </a:p>
        </p:txBody>
      </p:sp>
    </p:spTree>
    <p:extLst>
      <p:ext uri="{BB962C8B-B14F-4D97-AF65-F5344CB8AC3E}">
        <p14:creationId xmlns:p14="http://schemas.microsoft.com/office/powerpoint/2010/main" val="43669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45168" y="1520356"/>
            <a:ext cx="12999806"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3000"/>
              </a:spcAft>
              <a:buClr>
                <a:srgbClr val="FFFF99"/>
              </a:buClr>
              <a:buSzPct val="90000"/>
              <a:buFont typeface="Arial" panose="020B0604020202020204" pitchFamily="34" charset="0"/>
              <a:buChar char="►"/>
            </a:pP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Conversion</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transformation, alteration</a:t>
            </a:r>
          </a:p>
          <a:p>
            <a:pPr marL="685800" indent="-685800" algn="l">
              <a:spcBef>
                <a:spcPts val="0"/>
              </a:spcBef>
              <a:spcAft>
                <a:spcPts val="3000"/>
              </a:spcAft>
              <a:buClr>
                <a:srgbClr val="FFFF99"/>
              </a:buClr>
              <a:buSzPct val="90000"/>
              <a:buFont typeface="Arial" panose="020B0604020202020204" pitchFamily="34" charset="0"/>
              <a:buChar char="►"/>
            </a:pP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metamorphosis</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a change of the form or nature of a thing or person into a completely different one, by natural or supernatural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means</a:t>
            </a:r>
            <a:endParaRPr lang="en-US" sz="5500" b="1" dirty="0">
              <a:solidFill>
                <a:schemeClr val="bg1"/>
              </a:solidFill>
              <a:effectLst>
                <a:glow rad="114300">
                  <a:srgbClr val="2A2900">
                    <a:alpha val="75000"/>
                  </a:srgbClr>
                </a:glow>
                <a:outerShdw blurRad="38100" dist="38100" dir="2700000" algn="tl">
                  <a:schemeClr val="tx1">
                    <a:alpha val="60000"/>
                  </a:schemeClr>
                </a:outerShdw>
              </a:effectLst>
            </a:endParaRPr>
          </a:p>
        </p:txBody>
      </p:sp>
      <p:sp>
        <p:nvSpPr>
          <p:cNvPr id="8" name="Rectangle 7"/>
          <p:cNvSpPr/>
          <p:nvPr/>
        </p:nvSpPr>
        <p:spPr>
          <a:xfrm>
            <a:off x="0" y="11798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76358" y="-393745"/>
            <a:ext cx="2396580" cy="1446784"/>
          </a:xfrm>
          <a:prstGeom prst="rect">
            <a:avLst/>
          </a:prstGeom>
          <a:effectLst>
            <a:glow rad="25400">
              <a:schemeClr val="bg1"/>
            </a:glow>
          </a:effectLst>
        </p:spPr>
      </p:pic>
      <p:sp>
        <p:nvSpPr>
          <p:cNvPr id="13" name="Title 2">
            <a:extLst>
              <a:ext uri="{FF2B5EF4-FFF2-40B4-BE49-F238E27FC236}">
                <a16:creationId xmlns:a16="http://schemas.microsoft.com/office/drawing/2014/main" id="{A3D1E900-55FD-4BB6-9505-68937E551455}"/>
              </a:ext>
            </a:extLst>
          </p:cNvPr>
          <p:cNvSpPr txBox="1">
            <a:spLocks/>
          </p:cNvSpPr>
          <p:nvPr/>
        </p:nvSpPr>
        <p:spPr>
          <a:xfrm>
            <a:off x="445167" y="238504"/>
            <a:ext cx="6545941"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John 3:1-8</a:t>
            </a:r>
            <a:endPar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327763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1290918" y="2222424"/>
            <a:ext cx="11528611" cy="1775836"/>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3000"/>
              </a:spcAft>
              <a:buClr>
                <a:srgbClr val="FFFF99"/>
              </a:buClr>
              <a:buSzPct val="90000"/>
            </a:pP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 </a:t>
            </a: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                                           ____________ ________________</a:t>
            </a:r>
            <a:endParaRPr lang="en-US" sz="5500" b="1" dirty="0">
              <a:solidFill>
                <a:srgbClr val="FFFF99"/>
              </a:solidFill>
              <a:effectLst>
                <a:glow rad="114300">
                  <a:srgbClr val="2A2900">
                    <a:alpha val="75000"/>
                  </a:srgbClr>
                </a:glow>
                <a:outerShdw blurRad="38100" dist="38100" dir="2700000" algn="tl">
                  <a:schemeClr val="tx1">
                    <a:alpha val="60000"/>
                  </a:schemeClr>
                </a:outerShdw>
              </a:effectLst>
            </a:endParaRPr>
          </a:p>
        </p:txBody>
      </p:sp>
      <p:sp>
        <p:nvSpPr>
          <p:cNvPr id="7" name="Content Placeholder 3"/>
          <p:cNvSpPr txBox="1">
            <a:spLocks/>
          </p:cNvSpPr>
          <p:nvPr/>
        </p:nvSpPr>
        <p:spPr>
          <a:xfrm>
            <a:off x="445168" y="1432433"/>
            <a:ext cx="12927770" cy="5024903"/>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3000"/>
              </a:spcAft>
              <a:buClr>
                <a:srgbClr val="FFFF99"/>
              </a:buClr>
              <a:buSzPct val="90000"/>
            </a:pP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I gave up all that inferior stuff so I could know Christ personally</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 experience </a:t>
            </a:r>
            <a:r>
              <a:rPr lang="en-US" sz="5500" b="1" dirty="0" smtClean="0">
                <a:solidFill>
                  <a:schemeClr val="bg1"/>
                </a:solidFill>
                <a:effectLst>
                  <a:glow rad="114300">
                    <a:srgbClr val="2A2900">
                      <a:alpha val="75000"/>
                    </a:srgbClr>
                  </a:glow>
                  <a:outerShdw blurRad="38100" dist="38100" dir="2700000" algn="tl">
                    <a:schemeClr val="tx1">
                      <a:alpha val="60000"/>
                    </a:schemeClr>
                  </a:outerShdw>
                </a:effectLst>
              </a:rPr>
              <a:t>his  </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resurrection power, be a partner in his suffering, and go all the way with him to death itself. </a:t>
            </a: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If there was any way to get </a:t>
            </a: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
            </a:r>
            <a:b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b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in </a:t>
            </a: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on the resurrection from the dead, </a:t>
            </a: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
            </a:r>
            <a:b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br>
            <a:r>
              <a:rPr lang="en-US" sz="5500" b="1" dirty="0" smtClean="0">
                <a:solidFill>
                  <a:srgbClr val="FFFF99"/>
                </a:solidFill>
                <a:effectLst>
                  <a:glow rad="114300">
                    <a:srgbClr val="2A2900">
                      <a:alpha val="75000"/>
                    </a:srgbClr>
                  </a:glow>
                  <a:outerShdw blurRad="38100" dist="38100" dir="2700000" algn="tl">
                    <a:schemeClr val="tx1">
                      <a:alpha val="60000"/>
                    </a:schemeClr>
                  </a:outerShdw>
                </a:effectLst>
              </a:rPr>
              <a:t>I </a:t>
            </a:r>
            <a:r>
              <a:rPr lang="en-US" sz="5500" b="1" dirty="0">
                <a:solidFill>
                  <a:srgbClr val="FFFF99"/>
                </a:solidFill>
                <a:effectLst>
                  <a:glow rad="114300">
                    <a:srgbClr val="2A2900">
                      <a:alpha val="75000"/>
                    </a:srgbClr>
                  </a:glow>
                  <a:outerShdw blurRad="38100" dist="38100" dir="2700000" algn="tl">
                    <a:schemeClr val="tx1">
                      <a:alpha val="60000"/>
                    </a:schemeClr>
                  </a:outerShdw>
                </a:effectLst>
              </a:rPr>
              <a:t>wanted to do it</a:t>
            </a:r>
            <a:r>
              <a:rPr lang="en-US" sz="5500" b="1" dirty="0">
                <a:solidFill>
                  <a:schemeClr val="bg1"/>
                </a:solidFill>
                <a:effectLst>
                  <a:glow rad="114300">
                    <a:srgbClr val="2A2900">
                      <a:alpha val="75000"/>
                    </a:srgbClr>
                  </a:glow>
                  <a:outerShdw blurRad="38100" dist="38100" dir="2700000" algn="tl">
                    <a:schemeClr val="tx1">
                      <a:alpha val="60000"/>
                    </a:schemeClr>
                  </a:outerShdw>
                </a:effectLst>
              </a:rPr>
              <a:t>.</a:t>
            </a:r>
          </a:p>
        </p:txBody>
      </p:sp>
      <p:sp>
        <p:nvSpPr>
          <p:cNvPr id="8" name="Rectangle 7"/>
          <p:cNvSpPr/>
          <p:nvPr/>
        </p:nvSpPr>
        <p:spPr>
          <a:xfrm>
            <a:off x="0" y="117988"/>
            <a:ext cx="13817600" cy="104907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76358" y="-393745"/>
            <a:ext cx="2396580" cy="1446784"/>
          </a:xfrm>
          <a:prstGeom prst="rect">
            <a:avLst/>
          </a:prstGeom>
          <a:effectLst>
            <a:glow rad="25400">
              <a:schemeClr val="bg1"/>
            </a:glow>
          </a:effectLst>
        </p:spPr>
      </p:pic>
      <p:sp>
        <p:nvSpPr>
          <p:cNvPr id="13" name="Title 2">
            <a:extLst>
              <a:ext uri="{FF2B5EF4-FFF2-40B4-BE49-F238E27FC236}">
                <a16:creationId xmlns:a16="http://schemas.microsoft.com/office/drawing/2014/main" id="{A3D1E900-55FD-4BB6-9505-68937E551455}"/>
              </a:ext>
            </a:extLst>
          </p:cNvPr>
          <p:cNvSpPr txBox="1">
            <a:spLocks/>
          </p:cNvSpPr>
          <p:nvPr/>
        </p:nvSpPr>
        <p:spPr>
          <a:xfrm>
            <a:off x="1090246" y="238504"/>
            <a:ext cx="7543800"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500" b="1" dirty="0" smtClean="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Philippians </a:t>
            </a:r>
            <a:r>
              <a:rPr lang="en-US" sz="55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3:10-11</a:t>
            </a:r>
            <a:r>
              <a:rPr lang="en-US" sz="4000" b="1" dirty="0">
                <a:ln w="15875">
                  <a:noFill/>
                </a:ln>
                <a:solidFill>
                  <a:schemeClr val="bg1"/>
                </a:solidFill>
                <a:effectLst>
                  <a:glow rad="114300">
                    <a:srgbClr val="2A2900">
                      <a:alpha val="75000"/>
                    </a:srgbClr>
                  </a:glow>
                  <a:outerShdw blurRad="38100" dist="38100" dir="2700000" algn="tl">
                    <a:schemeClr val="tx1">
                      <a:alpha val="60000"/>
                    </a:schemeClr>
                  </a:outerShdw>
                </a:effectLst>
                <a:latin typeface="+mn-lt"/>
              </a:rPr>
              <a:t> (MSG)</a:t>
            </a:r>
          </a:p>
        </p:txBody>
      </p:sp>
    </p:spTree>
    <p:extLst>
      <p:ext uri="{BB962C8B-B14F-4D97-AF65-F5344CB8AC3E}">
        <p14:creationId xmlns:p14="http://schemas.microsoft.com/office/powerpoint/2010/main" val="296590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12201</TotalTime>
  <Words>372</Words>
  <Application>Microsoft Office PowerPoint</Application>
  <PresentationFormat>Custom</PresentationFormat>
  <Paragraphs>22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cp:lastModifiedBy>
  <cp:revision>652</cp:revision>
  <dcterms:created xsi:type="dcterms:W3CDTF">2016-11-29T14:13:56Z</dcterms:created>
  <dcterms:modified xsi:type="dcterms:W3CDTF">2018-03-31T18:02:37Z</dcterms:modified>
</cp:coreProperties>
</file>