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9" r:id="rId2"/>
    <p:sldId id="260" r:id="rId3"/>
    <p:sldId id="264" r:id="rId4"/>
    <p:sldId id="265" r:id="rId5"/>
    <p:sldId id="266" r:id="rId6"/>
    <p:sldId id="267" r:id="rId7"/>
    <p:sldId id="261" r:id="rId8"/>
    <p:sldId id="269" r:id="rId9"/>
    <p:sldId id="278" r:id="rId10"/>
    <p:sldId id="270" r:id="rId11"/>
    <p:sldId id="274" r:id="rId12"/>
    <p:sldId id="275" r:id="rId13"/>
    <p:sldId id="280" r:id="rId14"/>
    <p:sldId id="271" r:id="rId15"/>
    <p:sldId id="276" r:id="rId16"/>
    <p:sldId id="279" r:id="rId17"/>
    <p:sldId id="272" r:id="rId18"/>
    <p:sldId id="27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CD1"/>
    <a:srgbClr val="3EA1BC"/>
    <a:srgbClr val="317E93"/>
    <a:srgbClr val="2C7184"/>
    <a:srgbClr val="235B6A"/>
    <a:srgbClr val="21596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4" autoAdjust="0"/>
    <p:restoredTop sz="86455" autoAdjust="0"/>
  </p:normalViewPr>
  <p:slideViewPr>
    <p:cSldViewPr>
      <p:cViewPr>
        <p:scale>
          <a:sx n="70" d="100"/>
          <a:sy n="70" d="100"/>
        </p:scale>
        <p:origin x="-62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1B8999-CE9A-4518-A544-46D460C012E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7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7 Concepts or Themes</a:t>
            </a:r>
            <a:endParaRPr lang="en-US" sz="4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Consider it pure joy, my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brothers, whenever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you face trials of many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kinds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Why do we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have trials?  </a:t>
            </a:r>
          </a:p>
          <a:p>
            <a:pPr>
              <a:lnSpc>
                <a:spcPct val="90000"/>
              </a:lnSpc>
              <a:spcBef>
                <a:spcPts val="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Why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does God allow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trials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 our lives? </a:t>
            </a:r>
            <a:endParaRPr lang="en-US" sz="36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How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are we to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respond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 them? </a:t>
            </a:r>
            <a:endParaRPr lang="en-US" sz="36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Trials are inevitable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432775" y="1138436"/>
            <a:ext cx="381000" cy="400110"/>
            <a:chOff x="1011072" y="576674"/>
            <a:chExt cx="381000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4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991100" y="3200400"/>
            <a:ext cx="381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20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09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Psalm 42:11 </a:t>
            </a:r>
            <a:r>
              <a:rPr lang="en-US" sz="3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(NASB)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6482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Why are you </a:t>
            </a: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despair, O my soul?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why have you become disturbed within me?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Hope </a:t>
            </a:r>
            <a:r>
              <a:rPr lang="en-US" sz="4500" b="1" dirty="0">
                <a:solidFill>
                  <a:srgbClr val="71BCD1"/>
                </a:solidFill>
                <a:latin typeface="Calibri" panose="020F0502020204030204" pitchFamily="34" charset="0"/>
              </a:rPr>
              <a:t>in God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for </a:t>
            </a:r>
            <a:r>
              <a:rPr lang="en-US" sz="4500" b="1" dirty="0">
                <a:solidFill>
                  <a:srgbClr val="71BCD1"/>
                </a:solidFill>
                <a:latin typeface="Calibri" panose="020F0502020204030204" pitchFamily="34" charset="0"/>
              </a:rPr>
              <a:t>I shall yet praise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Him</a:t>
            </a: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The help 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of my countenance and my God.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8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Luke 22:31-32 </a:t>
            </a:r>
            <a:r>
              <a:rPr lang="en-US" sz="3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(NIV)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6482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“Simon, Simon, Satan 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has asked to sift all of you as wheat. But I have prayed for </a:t>
            </a: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you, Simon,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that </a:t>
            </a:r>
            <a:r>
              <a:rPr lang="en-US" sz="4500" b="1" dirty="0">
                <a:solidFill>
                  <a:srgbClr val="71BCD1"/>
                </a:solidFill>
                <a:latin typeface="Calibri" panose="020F0502020204030204" pitchFamily="34" charset="0"/>
              </a:rPr>
              <a:t>your faith may not fail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 And when you have turned back, strengthen your brothers</a:t>
            </a: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.” </a:t>
            </a:r>
            <a:endParaRPr lang="en-US" sz="45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648200"/>
          </a:xfrm>
        </p:spPr>
        <p:txBody>
          <a:bodyPr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5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God will do something </a:t>
            </a:r>
            <a:r>
              <a:rPr lang="en-US" sz="5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through</a:t>
            </a:r>
            <a:r>
              <a:rPr lang="en-US" sz="5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you when you first allow Him to do something </a:t>
            </a:r>
            <a:r>
              <a:rPr lang="en-US" sz="5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in</a:t>
            </a:r>
            <a:r>
              <a:rPr lang="en-US" sz="5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you!</a:t>
            </a:r>
            <a:endParaRPr lang="en-US" sz="55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7 Concepts or Themes</a:t>
            </a:r>
            <a:endParaRPr lang="en-US" sz="4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because you know that the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testing of your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faith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“Now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faith is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confidence in what we hope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assurance about what we do not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see.” (Hebrews 11:1 </a:t>
            </a:r>
            <a:r>
              <a:rPr lang="en-US" sz="2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NIV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Faith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=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reliance on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God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3EA1BC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“And without faith it is impossible to please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God…” (Hebrews 11:6 </a:t>
            </a:r>
            <a:r>
              <a:rPr lang="en-US" sz="2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NIV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239000" y="639058"/>
            <a:ext cx="381000" cy="400110"/>
            <a:chOff x="1011072" y="576674"/>
            <a:chExt cx="3810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5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3169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7 Concepts or Themes</a:t>
            </a:r>
            <a:endParaRPr lang="en-US" sz="4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because you know that the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testing of your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faith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Faith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is tested through trials, not produced by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trials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8288" indent="0">
              <a:lnSpc>
                <a:spcPct val="90000"/>
              </a:lnSpc>
              <a:spcBef>
                <a:spcPts val="1800"/>
              </a:spcBef>
              <a:buClr>
                <a:srgbClr val="317E93"/>
              </a:buClr>
              <a:buSzPct val="80000"/>
              <a:buNone/>
            </a:pPr>
            <a:r>
              <a:rPr lang="en-US" sz="36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Isaiah 48:10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(NIV) 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80000"/>
              <a:buNone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“See,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 have refined you, but not as silver;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have tested you in the furnace of affliction.”</a:t>
            </a:r>
            <a:endParaRPr lang="en-US" sz="36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239000" y="639058"/>
            <a:ext cx="381000" cy="400110"/>
            <a:chOff x="1011072" y="576674"/>
            <a:chExt cx="3810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5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245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7 Concepts or Themes</a:t>
            </a:r>
            <a:endParaRPr lang="en-US" sz="4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because you know that the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testing of your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faith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</a:p>
          <a:p>
            <a:pPr marL="18288" indent="0">
              <a:lnSpc>
                <a:spcPct val="90000"/>
              </a:lnSpc>
              <a:spcBef>
                <a:spcPts val="1800"/>
              </a:spcBef>
              <a:buClr>
                <a:srgbClr val="317E93"/>
              </a:buClr>
              <a:buSzPct val="80000"/>
              <a:buNone/>
            </a:pPr>
            <a:r>
              <a:rPr lang="en-US" sz="45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James 1:3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(The Message) 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80000"/>
              <a:buNone/>
            </a:pP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You know that under pressure, your faith-life is forced into the open and shows its true colors.</a:t>
            </a:r>
            <a:endParaRPr lang="en-US" sz="45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239000" y="639058"/>
            <a:ext cx="381000" cy="400110"/>
            <a:chOff x="1011072" y="576674"/>
            <a:chExt cx="3810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5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5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7 Concepts or Themes</a:t>
            </a:r>
            <a:endParaRPr lang="en-US" sz="4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because you know that the testing of your faith</a:t>
            </a:r>
            <a:r>
              <a:rPr lang="en-US" sz="3600" b="1" dirty="0">
                <a:solidFill>
                  <a:srgbClr val="317E93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produces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perseverance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  <a:endParaRPr lang="en-US" sz="36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This word does not describe a passive waiting but an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active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endurance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3EA1BC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“To remain under”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191000" y="1191568"/>
            <a:ext cx="381000" cy="400110"/>
            <a:chOff x="1011072" y="576674"/>
            <a:chExt cx="381000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6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79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7 Concepts or Themes</a:t>
            </a:r>
            <a:endParaRPr lang="en-US" sz="4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erseverance must finish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its work so that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you may be mature and complete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not lacking anything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of character within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us</a:t>
            </a:r>
          </a:p>
          <a:p>
            <a:pPr marL="18288" indent="0">
              <a:lnSpc>
                <a:spcPct val="90000"/>
              </a:lnSpc>
              <a:spcBef>
                <a:spcPts val="600"/>
              </a:spcBef>
              <a:buClr>
                <a:srgbClr val="317E93"/>
              </a:buClr>
              <a:buSzPct val="80000"/>
              <a:buNone/>
            </a:pPr>
            <a:r>
              <a:rPr lang="en-US" sz="36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James 1:12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(NIV)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Blessed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is the one who perseveres under trial because,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having stood the test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that person will receive the crown of life that the Lord has promised to those who love him.</a:t>
            </a:r>
            <a:endParaRPr lang="en-US" sz="36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384653" y="1191568"/>
            <a:ext cx="381000" cy="400110"/>
            <a:chOff x="1011072" y="576674"/>
            <a:chExt cx="381000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7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07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pic>
        <p:nvPicPr>
          <p:cNvPr id="1026" name="Picture 2" descr="http://www.cqcenterquest.org/wp-content/uploads/2014/03/pearl-in-an-oy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168"/>
            <a:ext cx="9144001" cy="56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87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4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idx="1"/>
          </p:nvPr>
        </p:nvSpPr>
        <p:spPr>
          <a:xfrm>
            <a:off x="1981200" y="5257800"/>
            <a:ext cx="6096000" cy="7619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500" b="1" dirty="0">
                <a:solidFill>
                  <a:srgbClr val="71BCD1"/>
                </a:solidFill>
                <a:latin typeface="Calibri" panose="020F0502020204030204" pitchFamily="34" charset="0"/>
              </a:rPr>
              <a:t>(James 1:1-4)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1200" y="4724400"/>
            <a:ext cx="6886063" cy="685800"/>
          </a:xfrm>
        </p:spPr>
        <p:txBody>
          <a:bodyPr>
            <a:noAutofit/>
          </a:bodyPr>
          <a:lstStyle/>
          <a:p>
            <a:r>
              <a:rPr lang="en-US" sz="3500" b="1" cap="none" dirty="0">
                <a:solidFill>
                  <a:srgbClr val="71BCD1"/>
                </a:solidFill>
                <a:latin typeface="Calibri" panose="020F0502020204030204" pitchFamily="34" charset="0"/>
              </a:rPr>
              <a:t>Week 1: </a:t>
            </a:r>
            <a:r>
              <a:rPr lang="en-US" sz="3500" b="1" cap="none" dirty="0" smtClean="0">
                <a:solidFill>
                  <a:srgbClr val="71BCD1"/>
                </a:solidFill>
                <a:latin typeface="Calibri" panose="020F0502020204030204" pitchFamily="34" charset="0"/>
              </a:rPr>
              <a:t>Testing </a:t>
            </a:r>
            <a:r>
              <a:rPr lang="en-US" sz="3500" b="1" cap="none" dirty="0">
                <a:solidFill>
                  <a:srgbClr val="71BCD1"/>
                </a:solidFill>
                <a:latin typeface="Calibri" panose="020F0502020204030204" pitchFamily="34" charset="0"/>
              </a:rPr>
              <a:t>of Your </a:t>
            </a:r>
            <a:r>
              <a:rPr lang="en-US" sz="3500" b="1" cap="none" dirty="0" smtClean="0">
                <a:solidFill>
                  <a:srgbClr val="71BCD1"/>
                </a:solidFill>
                <a:latin typeface="Calibri" panose="020F0502020204030204" pitchFamily="34" charset="0"/>
              </a:rPr>
              <a:t>Faith</a:t>
            </a:r>
            <a:endParaRPr lang="en-US" sz="3500" b="1" cap="none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" y="762000"/>
            <a:ext cx="8278900" cy="30306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34340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James 1:1-4 </a:t>
            </a:r>
            <a:r>
              <a:rPr lang="en-US" sz="3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(NIV)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James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a servant of God and of the Lord Jesus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Christ, To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twelve tribes scattered among the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nations: Greetings. </a:t>
            </a: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Consider it pure joy, my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brothers , whenever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you face trials of many kinds, </a:t>
            </a:r>
            <a:r>
              <a:rPr lang="en-US" sz="36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because you know that the testing of your faith produces perseverance. </a:t>
            </a:r>
            <a:r>
              <a:rPr lang="en-US" sz="36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Perseverance must finish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its work so that you may be mature and complete, not lacking anything.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2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7 Concepts or Themes</a:t>
            </a:r>
            <a:endParaRPr lang="en-US" sz="4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James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a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servant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of God and of the Lord Jesus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Christ,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To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the twelve tribes scattered among the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nations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 Greetings. </a:t>
            </a: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Consider it pure joy, my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brothers, whenever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you face trials of many kinds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36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because you know that the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testing of your faith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produces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perseverance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36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P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erseverance must finish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its work so that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you may be mature and complete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not lacking anything.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11072" y="639058"/>
            <a:ext cx="381000" cy="400110"/>
            <a:chOff x="1011072" y="576674"/>
            <a:chExt cx="381000" cy="400110"/>
          </a:xfrm>
        </p:grpSpPr>
        <p:sp>
          <p:nvSpPr>
            <p:cNvPr id="3" name="TextBox 2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1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95600" y="639058"/>
            <a:ext cx="381000" cy="400110"/>
            <a:chOff x="1011072" y="576674"/>
            <a:chExt cx="3810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2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81600" y="1191568"/>
            <a:ext cx="381000" cy="400110"/>
            <a:chOff x="1011072" y="576674"/>
            <a:chExt cx="381000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3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81200" y="2667000"/>
            <a:ext cx="381000" cy="400110"/>
            <a:chOff x="1011072" y="576674"/>
            <a:chExt cx="381000" cy="400110"/>
          </a:xfrm>
        </p:grpSpPr>
        <p:sp>
          <p:nvSpPr>
            <p:cNvPr id="19" name="TextBox 18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4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0" y="3151151"/>
            <a:ext cx="381000" cy="400110"/>
            <a:chOff x="1011072" y="576674"/>
            <a:chExt cx="381000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5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19782" y="3657600"/>
            <a:ext cx="381000" cy="400110"/>
            <a:chOff x="1011072" y="576674"/>
            <a:chExt cx="381000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6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70147" y="4152559"/>
            <a:ext cx="381000" cy="400110"/>
            <a:chOff x="1011072" y="576674"/>
            <a:chExt cx="381000" cy="400110"/>
          </a:xfrm>
        </p:grpSpPr>
        <p:sp>
          <p:nvSpPr>
            <p:cNvPr id="28" name="TextBox 27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7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39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7 Concepts or Themes</a:t>
            </a:r>
            <a:endParaRPr lang="en-US" sz="4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James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…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Had an experience with the resurrected Jesus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! </a:t>
            </a:r>
            <a:r>
              <a:rPr lang="en-US" sz="31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(1 </a:t>
            </a:r>
            <a:r>
              <a:rPr lang="en-US" sz="3100" b="1" dirty="0" err="1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Cor</a:t>
            </a:r>
            <a:r>
              <a:rPr lang="en-US" sz="31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15:7</a:t>
            </a:r>
            <a:r>
              <a:rPr lang="en-US" sz="31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Had “camel knees”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Leader of the Jerusalem church </a:t>
            </a:r>
            <a:r>
              <a:rPr lang="en-US" sz="31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(Acts 12,15)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Martyred in 62 A.D. </a:t>
            </a:r>
            <a:endParaRPr lang="en-US" sz="35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11072" y="639058"/>
            <a:ext cx="381000" cy="400110"/>
            <a:chOff x="1011072" y="576674"/>
            <a:chExt cx="381000" cy="400110"/>
          </a:xfrm>
        </p:grpSpPr>
        <p:sp>
          <p:nvSpPr>
            <p:cNvPr id="3" name="TextBox 2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1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15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7 Concepts or Themes</a:t>
            </a:r>
            <a:endParaRPr lang="en-US" sz="4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James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a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servant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of God and of the Lord Jesus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Christ…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His declaration—a bond-slave (</a:t>
            </a:r>
            <a:r>
              <a:rPr lang="en-US" sz="3600" b="1" i="1" dirty="0" err="1" smtClean="0">
                <a:solidFill>
                  <a:srgbClr val="71BCD1"/>
                </a:solidFill>
                <a:latin typeface="Calibri" panose="020F0502020204030204" pitchFamily="34" charset="0"/>
              </a:rPr>
              <a:t>doulos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slave who when set free says, “I love my master and do not want to leave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you”</a:t>
            </a:r>
            <a:endParaRPr lang="en-US" sz="3600" b="1" dirty="0">
              <a:solidFill>
                <a:srgbClr val="317E93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895600" y="639058"/>
            <a:ext cx="381000" cy="400110"/>
            <a:chOff x="1011072" y="576674"/>
            <a:chExt cx="3810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2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66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>
                <a:solidFill>
                  <a:srgbClr val="71BCD1"/>
                </a:solidFill>
                <a:latin typeface="Calibri" panose="020F0502020204030204" pitchFamily="34" charset="0"/>
              </a:rPr>
              <a:t>Philippians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2:5-8 </a:t>
            </a:r>
            <a:r>
              <a:rPr lang="en-US" sz="3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(NIV)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5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your relationships with one another, have the same mindset as Christ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Jesus: 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5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6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Who, being in very nature God, did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not consider equality with God something to be used to his own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advantage; </a:t>
            </a:r>
            <a:r>
              <a:rPr lang="en-US" sz="35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7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rather, he made himself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nothing by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taking the very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nature of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500" b="1" i="1" dirty="0" err="1" smtClean="0">
                <a:solidFill>
                  <a:srgbClr val="71BCD1"/>
                </a:solidFill>
                <a:latin typeface="Calibri" panose="020F0502020204030204" pitchFamily="34" charset="0"/>
              </a:rPr>
              <a:t>doulos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being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made in human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likeness. </a:t>
            </a:r>
          </a:p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5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8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being found in appearance as a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man, he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humbled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himself by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becoming obedient to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death—even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death on a cross!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3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7 Concepts or Themes</a:t>
            </a:r>
            <a:endParaRPr lang="en-US" sz="4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600" b="1" baseline="30000" dirty="0" smtClean="0">
                <a:solidFill>
                  <a:srgbClr val="71BCD1"/>
                </a:solidFill>
                <a:latin typeface="Calibri" panose="020F0502020204030204" pitchFamily="34" charset="0"/>
              </a:rPr>
              <a:t>1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…To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the twelve tribes scattered among the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nations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 Greetings. </a:t>
            </a:r>
          </a:p>
          <a:p>
            <a:pPr>
              <a:lnSpc>
                <a:spcPct val="90000"/>
              </a:lnSpc>
              <a:spcBef>
                <a:spcPts val="24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Written to those scattered during the persecution (Acts 8:1-4)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503717" y="642065"/>
            <a:ext cx="381000" cy="400110"/>
            <a:chOff x="1011072" y="576674"/>
            <a:chExt cx="3810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1011072" y="576674"/>
              <a:ext cx="381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3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31544" y="639058"/>
              <a:ext cx="340056" cy="275342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54249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Acts 8:1-4 </a:t>
            </a:r>
            <a:r>
              <a:rPr lang="en-US" sz="3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(NIV)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800600"/>
          </a:xfrm>
        </p:spPr>
        <p:txBody>
          <a:bodyPr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35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...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On that day a great persecution broke out against the church at Jerusalem, and all except the apostles were scattered throughout Judea and Samaria. </a:t>
            </a:r>
            <a:r>
              <a:rPr lang="en-US" sz="35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Godly men buried Stephen and mourned deeply for him. </a:t>
            </a:r>
            <a:r>
              <a:rPr lang="en-US" sz="35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But Saul began to destroy the church. Going from house to house, he dragged off men and women and put them in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prison. </a:t>
            </a:r>
            <a:r>
              <a:rPr lang="en-US" sz="35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>
                <a:solidFill>
                  <a:srgbClr val="71BCD1"/>
                </a:solidFill>
                <a:latin typeface="Calibri" panose="020F0502020204030204" pitchFamily="34" charset="0"/>
              </a:rPr>
              <a:t>Those who had been scattered preached the word wherever they went.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29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2130</TotalTime>
  <Words>885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Elemental</vt:lpstr>
      <vt:lpstr>PowerPoint Presentation</vt:lpstr>
      <vt:lpstr>Week 1: Testing of Your Faith</vt:lpstr>
      <vt:lpstr>James 1:1-4 (NIV)</vt:lpstr>
      <vt:lpstr>7 Concepts or Themes</vt:lpstr>
      <vt:lpstr>7 Concepts or Themes</vt:lpstr>
      <vt:lpstr>7 Concepts or Themes</vt:lpstr>
      <vt:lpstr>Philippians 2:5-8 (NIV)</vt:lpstr>
      <vt:lpstr>7 Concepts or Themes</vt:lpstr>
      <vt:lpstr>Acts 8:1-4 (NIV)</vt:lpstr>
      <vt:lpstr>7 Concepts or Themes</vt:lpstr>
      <vt:lpstr>Psalm 42:11 (NASB)</vt:lpstr>
      <vt:lpstr>Luke 22:31-32 (NIV)</vt:lpstr>
      <vt:lpstr>PowerPoint Presentation</vt:lpstr>
      <vt:lpstr>7 Concepts or Themes</vt:lpstr>
      <vt:lpstr>7 Concepts or Themes</vt:lpstr>
      <vt:lpstr>7 Concepts or Themes</vt:lpstr>
      <vt:lpstr>7 Concepts or Themes</vt:lpstr>
      <vt:lpstr>7 Concepts or Themes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56</cp:revision>
  <dcterms:created xsi:type="dcterms:W3CDTF">2015-08-04T19:29:33Z</dcterms:created>
  <dcterms:modified xsi:type="dcterms:W3CDTF">2015-10-04T22:41:10Z</dcterms:modified>
</cp:coreProperties>
</file>