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94" r:id="rId3"/>
    <p:sldId id="308" r:id="rId4"/>
    <p:sldId id="315" r:id="rId5"/>
    <p:sldId id="316" r:id="rId6"/>
    <p:sldId id="317" r:id="rId7"/>
    <p:sldId id="318" r:id="rId8"/>
    <p:sldId id="319" r:id="rId9"/>
    <p:sldId id="320" r:id="rId10"/>
    <p:sldId id="314" r:id="rId11"/>
    <p:sldId id="321" r:id="rId12"/>
    <p:sldId id="32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0D0DFF"/>
    <a:srgbClr val="000099"/>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443" autoAdjust="0"/>
  </p:normalViewPr>
  <p:slideViewPr>
    <p:cSldViewPr>
      <p:cViewPr varScale="1">
        <p:scale>
          <a:sx n="69" d="100"/>
          <a:sy n="69" d="100"/>
        </p:scale>
        <p:origin x="6" y="780"/>
      </p:cViewPr>
      <p:guideLst>
        <p:guide orient="horz" pos="2160"/>
        <p:guide pos="2880"/>
      </p:guideLst>
    </p:cSldViewPr>
  </p:slideViewPr>
  <p:outlineViewPr>
    <p:cViewPr>
      <p:scale>
        <a:sx n="33" d="100"/>
        <a:sy n="33" d="100"/>
      </p:scale>
      <p:origin x="0" y="3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4/1/2016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23376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12</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35241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4/1/2016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3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33400" y="2362198"/>
            <a:ext cx="8534400" cy="4267202"/>
          </a:xfrm>
        </p:spPr>
        <p:txBody>
          <a:bodyPr>
            <a:normAutofit/>
          </a:bodyPr>
          <a:lstStyle/>
          <a:p>
            <a:pPr marL="0" indent="0">
              <a:lnSpc>
                <a:spcPct val="80000"/>
              </a:lnSpc>
              <a:spcBef>
                <a:spcPts val="0"/>
              </a:spcBef>
              <a:buClr>
                <a:srgbClr val="000099"/>
              </a:buClr>
              <a:buSzPct val="100000"/>
              <a:buNone/>
            </a:pPr>
            <a:r>
              <a:rPr lang="en-US" sz="5000" b="1" baseline="30000" dirty="0">
                <a:solidFill>
                  <a:srgbClr val="000099"/>
                </a:solidFill>
                <a:effectLst>
                  <a:outerShdw blurRad="38100" dist="38100" dir="2700000" algn="tl">
                    <a:srgbClr val="0D0DFF">
                      <a:alpha val="50000"/>
                    </a:srgbClr>
                  </a:outerShdw>
                </a:effectLst>
              </a:rPr>
              <a:t>19</a:t>
            </a:r>
            <a:r>
              <a:rPr lang="en-US" sz="5000" b="1" dirty="0">
                <a:solidFill>
                  <a:srgbClr val="000099"/>
                </a:solidFill>
                <a:effectLst>
                  <a:outerShdw blurRad="38100" dist="38100" dir="2700000" algn="tl">
                    <a:srgbClr val="0D0DFF">
                      <a:alpha val="50000"/>
                    </a:srgbClr>
                  </a:outerShdw>
                </a:effectLst>
              </a:rPr>
              <a:t> “If anyone does not </a:t>
            </a:r>
            <a:r>
              <a:rPr lang="en-US" sz="5000" b="1" dirty="0">
                <a:solidFill>
                  <a:srgbClr val="D60000"/>
                </a:solidFill>
                <a:effectLst>
                  <a:outerShdw blurRad="38100" dist="38100" dir="2700000" algn="tl">
                    <a:srgbClr val="0D0DFF">
                      <a:alpha val="50000"/>
                    </a:srgbClr>
                  </a:outerShdw>
                </a:effectLst>
              </a:rPr>
              <a:t>listen </a:t>
            </a:r>
            <a:br>
              <a:rPr lang="en-US" sz="5000" b="1" dirty="0">
                <a:solidFill>
                  <a:srgbClr val="D60000"/>
                </a:solidFill>
                <a:effectLst>
                  <a:outerShdw blurRad="38100" dist="38100" dir="2700000" algn="tl">
                    <a:srgbClr val="0D0DFF">
                      <a:alpha val="50000"/>
                    </a:srgbClr>
                  </a:outerShdw>
                </a:effectLst>
              </a:rPr>
            </a:br>
            <a:r>
              <a:rPr lang="en-US" sz="5000" b="1" dirty="0">
                <a:solidFill>
                  <a:srgbClr val="000099"/>
                </a:solidFill>
                <a:effectLst>
                  <a:outerShdw blurRad="38100" dist="38100" dir="2700000" algn="tl">
                    <a:srgbClr val="0D0DFF">
                      <a:alpha val="50000"/>
                    </a:srgbClr>
                  </a:outerShdw>
                </a:effectLst>
              </a:rPr>
              <a:t>to my words that </a:t>
            </a:r>
            <a:r>
              <a:rPr lang="en-US" sz="5000" b="1" i="1" dirty="0">
                <a:solidFill>
                  <a:srgbClr val="000099"/>
                </a:solidFill>
                <a:effectLst>
                  <a:outerShdw blurRad="38100" dist="38100" dir="2700000" algn="tl">
                    <a:srgbClr val="0D0DFF">
                      <a:alpha val="50000"/>
                    </a:srgbClr>
                  </a:outerShdw>
                </a:effectLst>
              </a:rPr>
              <a:t>Jesus </a:t>
            </a:r>
            <a:r>
              <a:rPr lang="en-US" sz="5000" b="1" dirty="0">
                <a:solidFill>
                  <a:srgbClr val="000099"/>
                </a:solidFill>
                <a:effectLst>
                  <a:outerShdw blurRad="38100" dist="38100" dir="2700000" algn="tl">
                    <a:srgbClr val="0D0DFF">
                      <a:alpha val="50000"/>
                    </a:srgbClr>
                  </a:outerShdw>
                </a:effectLst>
              </a:rPr>
              <a:t>speaks in my name, I myself will call him to account.”</a:t>
            </a:r>
            <a:endParaRPr lang="en-US" sz="4500" b="1" dirty="0">
              <a:solidFill>
                <a:srgbClr val="D60000"/>
              </a:solidFill>
              <a:effectLst>
                <a:outerShdw blurRad="38100" dist="38100" dir="2700000" algn="tl">
                  <a:srgbClr val="0D0DFF">
                    <a:alpha val="50000"/>
                  </a:srgbClr>
                </a:outerShdw>
              </a:effectLst>
            </a:endParaRPr>
          </a:p>
        </p:txBody>
      </p:sp>
    </p:spTree>
    <p:extLst>
      <p:ext uri="{BB962C8B-B14F-4D97-AF65-F5344CB8AC3E}">
        <p14:creationId xmlns:p14="http://schemas.microsoft.com/office/powerpoint/2010/main" val="2095496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3" y="983062"/>
            <a:ext cx="8988393" cy="4717212"/>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77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83062"/>
            <a:ext cx="8991600" cy="4717212"/>
          </a:xfrm>
          <a:prstGeom prst="rect">
            <a:avLst/>
          </a:prstGeom>
        </p:spPr>
      </p:pic>
    </p:spTree>
    <p:extLst>
      <p:ext uri="{BB962C8B-B14F-4D97-AF65-F5344CB8AC3E}">
        <p14:creationId xmlns:p14="http://schemas.microsoft.com/office/powerpoint/2010/main" val="1729479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4453255" cy="6042884"/>
          </a:xfrm>
          <a:prstGeom prst="rect">
            <a:avLst/>
          </a:prstGeom>
        </p:spPr>
      </p:pic>
      <p:sp>
        <p:nvSpPr>
          <p:cNvPr id="7" name="Title 6"/>
          <p:cNvSpPr>
            <a:spLocks noGrp="1"/>
          </p:cNvSpPr>
          <p:nvPr>
            <p:ph type="title"/>
          </p:nvPr>
        </p:nvSpPr>
        <p:spPr>
          <a:xfrm>
            <a:off x="3962400" y="4191000"/>
            <a:ext cx="5029200" cy="1143000"/>
          </a:xfrm>
        </p:spPr>
        <p:txBody>
          <a:bodyPr>
            <a:noAutofit/>
          </a:bodyPr>
          <a:lstStyle/>
          <a:p>
            <a:pPr algn="r">
              <a:lnSpc>
                <a:spcPct val="90000"/>
              </a:lnSpc>
              <a:spcBef>
                <a:spcPts val="0"/>
              </a:spcBef>
            </a:pPr>
            <a:r>
              <a:rPr lang="en-US" sz="45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Week 10: </a:t>
            </a:r>
            <a:br>
              <a:rPr lang="en-US" sz="45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br>
            <a:r>
              <a:rPr lang="en-US" sz="45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Jesus is Promised</a:t>
            </a:r>
            <a:r>
              <a:rPr lang="en-US" sz="4500" b="1" i="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a:t>
            </a:r>
            <a:br>
              <a:rPr lang="en-US" sz="4500" b="1" i="1" dirty="0">
                <a:ln w="15875">
                  <a:noFill/>
                </a:ln>
                <a:solidFill>
                  <a:srgbClr val="000099"/>
                </a:solidFill>
                <a:effectLst>
                  <a:glow>
                    <a:srgbClr val="000099">
                      <a:alpha val="40000"/>
                    </a:srgbClr>
                  </a:glow>
                  <a:outerShdw blurRad="38100" dist="38100" dir="2700000" algn="ctr" rotWithShape="0">
                    <a:srgbClr val="0D0DFF">
                      <a:alpha val="49804"/>
                    </a:srgbClr>
                  </a:outerShdw>
                </a:effectLst>
              </a:rPr>
            </a:br>
            <a:r>
              <a:rPr lang="en-US" sz="45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a:t>
            </a:r>
            <a:r>
              <a:rPr lang="en-US" sz="4500" b="1" dirty="0" err="1">
                <a:ln w="15875">
                  <a:noFill/>
                </a:ln>
                <a:solidFill>
                  <a:srgbClr val="000099"/>
                </a:solidFill>
                <a:effectLst>
                  <a:glow>
                    <a:srgbClr val="000099">
                      <a:alpha val="40000"/>
                    </a:srgbClr>
                  </a:glow>
                  <a:outerShdw blurRad="38100" dist="38100" dir="2700000" algn="ctr" rotWithShape="0">
                    <a:srgbClr val="0D0DFF">
                      <a:alpha val="49804"/>
                    </a:srgbClr>
                  </a:outerShdw>
                </a:effectLst>
              </a:rPr>
              <a:t>Deut</a:t>
            </a:r>
            <a:r>
              <a:rPr lang="en-US" sz="45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 18:14-19)</a:t>
            </a:r>
            <a:endParaRPr lang="en-US" sz="4500" b="1" dirty="0">
              <a:ln w="15875">
                <a:noFill/>
              </a:ln>
              <a:solidFill>
                <a:srgbClr val="FF0000"/>
              </a:solidFill>
              <a:effectLst>
                <a:glow>
                  <a:srgbClr val="000099">
                    <a:alpha val="40000"/>
                  </a:srgbClr>
                </a:glow>
                <a:outerShdw blurRad="38100" dist="38100" dir="2700000" algn="ctr" rotWithShape="0">
                  <a:srgbClr val="0D0DFF">
                    <a:alpha val="49804"/>
                  </a:srgbClr>
                </a:outerShdw>
              </a:effectLst>
            </a:endParaRPr>
          </a:p>
        </p:txBody>
      </p:sp>
    </p:spTree>
    <p:extLst>
      <p:ext uri="{BB962C8B-B14F-4D97-AF65-F5344CB8AC3E}">
        <p14:creationId xmlns:p14="http://schemas.microsoft.com/office/powerpoint/2010/main" val="3854461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371600"/>
            <a:ext cx="8839200" cy="5486400"/>
          </a:xfrm>
        </p:spPr>
        <p:txBody>
          <a:bodyPr>
            <a:normAutofit/>
          </a:bodyPr>
          <a:lstStyle/>
          <a:p>
            <a:pPr marL="548640" indent="-548640">
              <a:lnSpc>
                <a:spcPct val="90000"/>
              </a:lnSpc>
              <a:spcBef>
                <a:spcPts val="0"/>
              </a:spcBef>
              <a:buClr>
                <a:srgbClr val="000099"/>
              </a:buClr>
              <a:buSzPct val="100000"/>
              <a:buFont typeface="Calibri" panose="020F0502020204030204" pitchFamily="34" charset="0"/>
              <a:buChar char="●"/>
            </a:pPr>
            <a:r>
              <a:rPr lang="en-US" sz="4500" b="1" dirty="0">
                <a:solidFill>
                  <a:srgbClr val="000099"/>
                </a:solidFill>
                <a:effectLst>
                  <a:outerShdw blurRad="38100" dist="38100" dir="2700000" algn="tl">
                    <a:srgbClr val="0D0DFF">
                      <a:alpha val="50000"/>
                    </a:srgbClr>
                  </a:outerShdw>
                </a:effectLst>
              </a:rPr>
              <a:t>God will raise up a prophet</a:t>
            </a:r>
          </a:p>
          <a:p>
            <a:pPr marL="548640" indent="-548640">
              <a:lnSpc>
                <a:spcPct val="90000"/>
              </a:lnSpc>
              <a:spcBef>
                <a:spcPts val="600"/>
              </a:spcBef>
              <a:buClr>
                <a:srgbClr val="000099"/>
              </a:buClr>
              <a:buSzPct val="100000"/>
              <a:buFont typeface="Calibri" panose="020F0502020204030204" pitchFamily="34" charset="0"/>
              <a:buChar char="●"/>
            </a:pPr>
            <a:r>
              <a:rPr lang="en-US" sz="4500" b="1" dirty="0">
                <a:solidFill>
                  <a:srgbClr val="D60000"/>
                </a:solidFill>
                <a:effectLst>
                  <a:outerShdw blurRad="38100" dist="38100" dir="2700000" algn="tl">
                    <a:srgbClr val="0D0DFF">
                      <a:alpha val="50000"/>
                    </a:srgbClr>
                  </a:outerShdw>
                </a:effectLst>
              </a:rPr>
              <a:t>Expressly applied to Jesus…</a:t>
            </a:r>
          </a:p>
          <a:p>
            <a:pPr marL="0" indent="0">
              <a:lnSpc>
                <a:spcPct val="90000"/>
              </a:lnSpc>
              <a:spcBef>
                <a:spcPts val="600"/>
              </a:spcBef>
              <a:buClr>
                <a:srgbClr val="000099"/>
              </a:buClr>
              <a:buSzPct val="100000"/>
              <a:buNone/>
            </a:pPr>
            <a:r>
              <a:rPr lang="en-US" sz="4000" b="1" u="sng" dirty="0">
                <a:solidFill>
                  <a:srgbClr val="000099"/>
                </a:solidFill>
                <a:effectLst>
                  <a:outerShdw blurRad="38100" dist="38100" dir="2700000" algn="tl">
                    <a:srgbClr val="0D0DFF">
                      <a:alpha val="50000"/>
                    </a:srgbClr>
                  </a:outerShdw>
                </a:effectLst>
              </a:rPr>
              <a:t>Acts 3:22-23</a:t>
            </a:r>
            <a:r>
              <a:rPr lang="en-US" sz="4000" b="1" dirty="0">
                <a:solidFill>
                  <a:srgbClr val="000099"/>
                </a:solidFill>
                <a:effectLst>
                  <a:outerShdw blurRad="38100" dist="38100" dir="2700000" algn="tl">
                    <a:srgbClr val="0D0DFF">
                      <a:alpha val="50000"/>
                    </a:srgbClr>
                  </a:outerShdw>
                </a:effectLst>
              </a:rPr>
              <a:t> </a:t>
            </a:r>
            <a:r>
              <a:rPr lang="en-US" sz="4000" b="1" baseline="30000" dirty="0">
                <a:solidFill>
                  <a:srgbClr val="000099"/>
                </a:solidFill>
                <a:effectLst>
                  <a:outerShdw blurRad="38100" dist="38100" dir="2700000" algn="tl">
                    <a:srgbClr val="0D0DFF">
                      <a:alpha val="50000"/>
                    </a:srgbClr>
                  </a:outerShdw>
                </a:effectLst>
              </a:rPr>
              <a:t>22</a:t>
            </a:r>
            <a:r>
              <a:rPr lang="en-US" sz="4000" b="1" dirty="0">
                <a:solidFill>
                  <a:srgbClr val="000099"/>
                </a:solidFill>
                <a:effectLst>
                  <a:outerShdw blurRad="38100" dist="38100" dir="2700000" algn="tl">
                    <a:srgbClr val="0D0DFF">
                      <a:alpha val="50000"/>
                    </a:srgbClr>
                  </a:outerShdw>
                </a:effectLst>
              </a:rPr>
              <a:t> For Moses said, ‘The Lord your God will raise up for you a prophet like me from among your own people; you must listen to everything he tells you. </a:t>
            </a:r>
            <a:r>
              <a:rPr lang="en-US" sz="4000" b="1" baseline="30000" dirty="0">
                <a:solidFill>
                  <a:srgbClr val="000099"/>
                </a:solidFill>
                <a:effectLst>
                  <a:outerShdw blurRad="38100" dist="38100" dir="2700000" algn="tl">
                    <a:srgbClr val="0D0DFF">
                      <a:alpha val="50000"/>
                    </a:srgbClr>
                  </a:outerShdw>
                </a:effectLst>
              </a:rPr>
              <a:t>23</a:t>
            </a:r>
            <a:r>
              <a:rPr lang="en-US" sz="4000" b="1" dirty="0">
                <a:solidFill>
                  <a:srgbClr val="000099"/>
                </a:solidFill>
                <a:effectLst>
                  <a:outerShdw blurRad="38100" dist="38100" dir="2700000" algn="tl">
                    <a:srgbClr val="0D0DFF">
                      <a:alpha val="50000"/>
                    </a:srgbClr>
                  </a:outerShdw>
                </a:effectLst>
              </a:rPr>
              <a:t> Anyone who does not listen to him will be completely cut off from their people.’ </a:t>
            </a:r>
          </a:p>
        </p:txBody>
      </p:sp>
      <p:sp>
        <p:nvSpPr>
          <p:cNvPr id="6" name="Title 2"/>
          <p:cNvSpPr>
            <a:spLocks noGrp="1"/>
          </p:cNvSpPr>
          <p:nvPr>
            <p:ph type="title"/>
          </p:nvPr>
        </p:nvSpPr>
        <p:spPr>
          <a:xfrm>
            <a:off x="-24740" y="228600"/>
            <a:ext cx="8991600" cy="976744"/>
          </a:xfrm>
        </p:spPr>
        <p:txBody>
          <a:bodyPr>
            <a:noAutofit/>
          </a:bodyPr>
          <a:lstStyle/>
          <a:p>
            <a:pPr>
              <a:lnSpc>
                <a:spcPct val="80000"/>
              </a:lnSpc>
            </a:pPr>
            <a:r>
              <a:rPr lang="en-US" sz="4500" b="1" dirty="0">
                <a:ln w="15875">
                  <a:noFill/>
                </a:ln>
                <a:solidFill>
                  <a:srgbClr val="000099"/>
                </a:solidFill>
                <a:effectLst>
                  <a:outerShdw blurRad="38100" dist="38100" dir="2700000" algn="tl">
                    <a:srgbClr val="0D0DFF">
                      <a:alpha val="50000"/>
                    </a:srgbClr>
                  </a:outerShdw>
                </a:effectLst>
              </a:rPr>
              <a:t>God will always </a:t>
            </a:r>
            <a:br>
              <a:rPr lang="en-US" sz="4500" b="1" dirty="0">
                <a:ln w="15875">
                  <a:noFill/>
                </a:ln>
                <a:solidFill>
                  <a:srgbClr val="000099"/>
                </a:solidFill>
                <a:effectLst>
                  <a:outerShdw blurRad="38100" dist="38100" dir="2700000" algn="tl">
                    <a:srgbClr val="0D0DFF">
                      <a:alpha val="50000"/>
                    </a:srgbClr>
                  </a:outerShdw>
                </a:effectLst>
              </a:rPr>
            </a:br>
            <a:r>
              <a:rPr lang="en-US" sz="4500" b="1" dirty="0">
                <a:ln w="15875">
                  <a:noFill/>
                </a:ln>
                <a:solidFill>
                  <a:srgbClr val="000099"/>
                </a:solidFill>
                <a:effectLst>
                  <a:outerShdw blurRad="38100" dist="38100" dir="2700000" algn="tl">
                    <a:srgbClr val="0D0DFF">
                      <a:alpha val="50000"/>
                    </a:srgbClr>
                  </a:outerShdw>
                </a:effectLst>
              </a:rPr>
              <a:t>communicate to us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04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371600"/>
            <a:ext cx="8839200" cy="5410200"/>
          </a:xfrm>
        </p:spPr>
        <p:txBody>
          <a:bodyPr>
            <a:normAutofit/>
          </a:bodyPr>
          <a:lstStyle/>
          <a:p>
            <a:pPr marL="548640" indent="-548640">
              <a:lnSpc>
                <a:spcPct val="90000"/>
              </a:lnSpc>
              <a:spcBef>
                <a:spcPts val="0"/>
              </a:spcBef>
              <a:buClr>
                <a:srgbClr val="000099"/>
              </a:buClr>
              <a:buSzPct val="100000"/>
              <a:buFont typeface="Calibri" panose="020F0502020204030204" pitchFamily="34" charset="0"/>
              <a:buChar char="●"/>
            </a:pPr>
            <a:r>
              <a:rPr lang="en-US" sz="4500" b="1" dirty="0">
                <a:solidFill>
                  <a:srgbClr val="000099"/>
                </a:solidFill>
                <a:effectLst>
                  <a:outerShdw blurRad="38100" dist="38100" dir="2700000" algn="tl">
                    <a:srgbClr val="0D0DFF">
                      <a:alpha val="50000"/>
                    </a:srgbClr>
                  </a:outerShdw>
                </a:effectLst>
              </a:rPr>
              <a:t>God will raise up a prophet</a:t>
            </a:r>
          </a:p>
          <a:p>
            <a:pPr marL="548640" indent="-548640">
              <a:lnSpc>
                <a:spcPct val="90000"/>
              </a:lnSpc>
              <a:spcBef>
                <a:spcPts val="600"/>
              </a:spcBef>
              <a:buClr>
                <a:srgbClr val="000099"/>
              </a:buClr>
              <a:buSzPct val="100000"/>
              <a:buFont typeface="Calibri" panose="020F0502020204030204" pitchFamily="34" charset="0"/>
              <a:buChar char="●"/>
            </a:pPr>
            <a:r>
              <a:rPr lang="en-US" sz="4500" b="1" dirty="0">
                <a:solidFill>
                  <a:srgbClr val="D60000"/>
                </a:solidFill>
                <a:effectLst>
                  <a:outerShdw blurRad="38100" dist="38100" dir="2700000" algn="tl">
                    <a:srgbClr val="0D0DFF">
                      <a:alpha val="50000"/>
                    </a:srgbClr>
                  </a:outerShdw>
                </a:effectLst>
              </a:rPr>
              <a:t>Expressly applied to Jesus…</a:t>
            </a:r>
          </a:p>
          <a:p>
            <a:pPr marL="0" indent="0">
              <a:lnSpc>
                <a:spcPct val="90000"/>
              </a:lnSpc>
              <a:spcBef>
                <a:spcPts val="1200"/>
              </a:spcBef>
              <a:buClr>
                <a:srgbClr val="000099"/>
              </a:buClr>
              <a:buSzPct val="100000"/>
              <a:buNone/>
            </a:pPr>
            <a:r>
              <a:rPr lang="en-US" sz="3600" b="1" u="sng" dirty="0">
                <a:solidFill>
                  <a:srgbClr val="000099"/>
                </a:solidFill>
                <a:effectLst>
                  <a:outerShdw blurRad="38100" dist="38100" dir="2700000" algn="tl">
                    <a:srgbClr val="0D0DFF">
                      <a:alpha val="50000"/>
                    </a:srgbClr>
                  </a:outerShdw>
                </a:effectLst>
              </a:rPr>
              <a:t>Luke 24:19</a:t>
            </a:r>
            <a:r>
              <a:rPr lang="en-US" sz="3600" b="1" dirty="0">
                <a:solidFill>
                  <a:srgbClr val="000099"/>
                </a:solidFill>
                <a:effectLst>
                  <a:outerShdw blurRad="38100" dist="38100" dir="2700000" algn="tl">
                    <a:srgbClr val="0D0DFF">
                      <a:alpha val="50000"/>
                    </a:srgbClr>
                  </a:outerShdw>
                </a:effectLst>
              </a:rPr>
              <a:t> “About Jesus of Nazareth,” they replied. “He was a prophet, powerful in word and deed before God and all the people.”</a:t>
            </a:r>
          </a:p>
          <a:p>
            <a:pPr marL="0" indent="0">
              <a:lnSpc>
                <a:spcPct val="90000"/>
              </a:lnSpc>
              <a:spcBef>
                <a:spcPts val="1200"/>
              </a:spcBef>
              <a:buClr>
                <a:srgbClr val="000099"/>
              </a:buClr>
              <a:buSzPct val="100000"/>
              <a:buNone/>
            </a:pPr>
            <a:r>
              <a:rPr lang="en-US" sz="3600" b="1" u="sng" dirty="0">
                <a:solidFill>
                  <a:srgbClr val="000099"/>
                </a:solidFill>
                <a:effectLst>
                  <a:outerShdw blurRad="38100" dist="38100" dir="2700000" algn="tl">
                    <a:srgbClr val="0D0DFF">
                      <a:alpha val="50000"/>
                    </a:srgbClr>
                  </a:outerShdw>
                </a:effectLst>
              </a:rPr>
              <a:t>John 6:14</a:t>
            </a:r>
            <a:r>
              <a:rPr lang="en-US" sz="3600" b="1" dirty="0">
                <a:solidFill>
                  <a:srgbClr val="000099"/>
                </a:solidFill>
                <a:effectLst>
                  <a:outerShdw blurRad="38100" dist="38100" dir="2700000" algn="tl">
                    <a:srgbClr val="0D0DFF">
                      <a:alpha val="50000"/>
                    </a:srgbClr>
                  </a:outerShdw>
                </a:effectLst>
              </a:rPr>
              <a:t>  After the people saw the sign Jesus performed, they began to say, “Surely this is the Prophet who is to come into the world.”</a:t>
            </a:r>
          </a:p>
        </p:txBody>
      </p:sp>
      <p:sp>
        <p:nvSpPr>
          <p:cNvPr id="6" name="Title 2"/>
          <p:cNvSpPr>
            <a:spLocks noGrp="1"/>
          </p:cNvSpPr>
          <p:nvPr>
            <p:ph type="title"/>
          </p:nvPr>
        </p:nvSpPr>
        <p:spPr>
          <a:xfrm>
            <a:off x="-24740" y="228600"/>
            <a:ext cx="8991600" cy="976744"/>
          </a:xfrm>
        </p:spPr>
        <p:txBody>
          <a:bodyPr>
            <a:noAutofit/>
          </a:bodyPr>
          <a:lstStyle/>
          <a:p>
            <a:pPr>
              <a:lnSpc>
                <a:spcPct val="80000"/>
              </a:lnSpc>
            </a:pPr>
            <a:r>
              <a:rPr lang="en-US" sz="4500" b="1" dirty="0">
                <a:ln w="15875">
                  <a:noFill/>
                </a:ln>
                <a:solidFill>
                  <a:srgbClr val="000099"/>
                </a:solidFill>
                <a:effectLst>
                  <a:outerShdw blurRad="38100" dist="38100" dir="2700000" algn="tl">
                    <a:srgbClr val="0D0DFF">
                      <a:alpha val="50000"/>
                    </a:srgbClr>
                  </a:outerShdw>
                </a:effectLst>
              </a:rPr>
              <a:t>God will always </a:t>
            </a:r>
            <a:br>
              <a:rPr lang="en-US" sz="4500" b="1" dirty="0">
                <a:ln w="15875">
                  <a:noFill/>
                </a:ln>
                <a:solidFill>
                  <a:srgbClr val="000099"/>
                </a:solidFill>
                <a:effectLst>
                  <a:outerShdw blurRad="38100" dist="38100" dir="2700000" algn="tl">
                    <a:srgbClr val="0D0DFF">
                      <a:alpha val="50000"/>
                    </a:srgbClr>
                  </a:outerShdw>
                </a:effectLst>
              </a:rPr>
            </a:br>
            <a:r>
              <a:rPr lang="en-US" sz="4500" b="1" dirty="0">
                <a:ln w="15875">
                  <a:noFill/>
                </a:ln>
                <a:solidFill>
                  <a:srgbClr val="000099"/>
                </a:solidFill>
                <a:effectLst>
                  <a:outerShdw blurRad="38100" dist="38100" dir="2700000" algn="tl">
                    <a:srgbClr val="0D0DFF">
                      <a:alpha val="50000"/>
                    </a:srgbClr>
                  </a:outerShdw>
                </a:effectLst>
              </a:rPr>
              <a:t>communicate to us</a:t>
            </a:r>
          </a:p>
        </p:txBody>
      </p:sp>
    </p:spTree>
    <p:extLst>
      <p:ext uri="{BB962C8B-B14F-4D97-AF65-F5344CB8AC3E}">
        <p14:creationId xmlns:p14="http://schemas.microsoft.com/office/powerpoint/2010/main" val="543163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295400"/>
            <a:ext cx="8839200" cy="5562600"/>
          </a:xfrm>
        </p:spPr>
        <p:txBody>
          <a:bodyPr>
            <a:normAutofit/>
          </a:bodyPr>
          <a:lstStyle/>
          <a:p>
            <a:pPr marL="0" indent="0">
              <a:lnSpc>
                <a:spcPct val="90000"/>
              </a:lnSpc>
              <a:spcBef>
                <a:spcPts val="0"/>
              </a:spcBef>
              <a:buClr>
                <a:srgbClr val="000099"/>
              </a:buClr>
              <a:buSzPct val="100000"/>
              <a:buNone/>
            </a:pPr>
            <a:r>
              <a:rPr lang="en-US" sz="3800" b="1" u="sng" dirty="0">
                <a:solidFill>
                  <a:srgbClr val="000099"/>
                </a:solidFill>
                <a:effectLst>
                  <a:outerShdw blurRad="38100" dist="38100" dir="2700000" algn="tl">
                    <a:srgbClr val="0D0DFF">
                      <a:alpha val="50000"/>
                    </a:srgbClr>
                  </a:outerShdw>
                </a:effectLst>
              </a:rPr>
              <a:t>Hebrews 1:1-3a </a:t>
            </a:r>
          </a:p>
          <a:p>
            <a:pPr marL="0" indent="0">
              <a:lnSpc>
                <a:spcPct val="90000"/>
              </a:lnSpc>
              <a:spcBef>
                <a:spcPts val="400"/>
              </a:spcBef>
              <a:buClr>
                <a:srgbClr val="000099"/>
              </a:buClr>
              <a:buSzPct val="100000"/>
              <a:buNone/>
            </a:pPr>
            <a:r>
              <a:rPr lang="en-US" sz="3800" b="1" baseline="30000" dirty="0">
                <a:solidFill>
                  <a:srgbClr val="000099"/>
                </a:solidFill>
                <a:effectLst>
                  <a:outerShdw blurRad="38100" dist="38100" dir="2700000" algn="tl">
                    <a:srgbClr val="0D0DFF">
                      <a:alpha val="50000"/>
                    </a:srgbClr>
                  </a:outerShdw>
                </a:effectLst>
              </a:rPr>
              <a:t>1</a:t>
            </a:r>
            <a:r>
              <a:rPr lang="en-US" sz="3800" b="1" dirty="0">
                <a:solidFill>
                  <a:srgbClr val="000099"/>
                </a:solidFill>
                <a:effectLst>
                  <a:outerShdw blurRad="38100" dist="38100" dir="2700000" algn="tl">
                    <a:srgbClr val="0D0DFF">
                      <a:alpha val="50000"/>
                    </a:srgbClr>
                  </a:outerShdw>
                </a:effectLst>
              </a:rPr>
              <a:t> In the past God spoke to our </a:t>
            </a:r>
            <a:br>
              <a:rPr lang="en-US" sz="3800" b="1" dirty="0">
                <a:solidFill>
                  <a:srgbClr val="000099"/>
                </a:solidFill>
                <a:effectLst>
                  <a:outerShdw blurRad="38100" dist="38100" dir="2700000" algn="tl">
                    <a:srgbClr val="0D0DFF">
                      <a:alpha val="50000"/>
                    </a:srgbClr>
                  </a:outerShdw>
                </a:effectLst>
              </a:rPr>
            </a:br>
            <a:r>
              <a:rPr lang="en-US" sz="3800" b="1" dirty="0">
                <a:solidFill>
                  <a:srgbClr val="000099"/>
                </a:solidFill>
                <a:effectLst>
                  <a:outerShdw blurRad="38100" dist="38100" dir="2700000" algn="tl">
                    <a:srgbClr val="0D0DFF">
                      <a:alpha val="50000"/>
                    </a:srgbClr>
                  </a:outerShdw>
                </a:effectLst>
              </a:rPr>
              <a:t>ancestors through the prophets at many times and in various ways, </a:t>
            </a:r>
            <a:r>
              <a:rPr lang="en-US" sz="3800" b="1" baseline="30000" dirty="0">
                <a:solidFill>
                  <a:srgbClr val="000099"/>
                </a:solidFill>
                <a:effectLst>
                  <a:outerShdw blurRad="38100" dist="38100" dir="2700000" algn="tl">
                    <a:srgbClr val="0D0DFF">
                      <a:alpha val="50000"/>
                    </a:srgbClr>
                  </a:outerShdw>
                </a:effectLst>
              </a:rPr>
              <a:t>2</a:t>
            </a:r>
            <a:r>
              <a:rPr lang="en-US" sz="3800" b="1" dirty="0">
                <a:solidFill>
                  <a:srgbClr val="000099"/>
                </a:solidFill>
                <a:effectLst>
                  <a:outerShdw blurRad="38100" dist="38100" dir="2700000" algn="tl">
                    <a:srgbClr val="0D0DFF">
                      <a:alpha val="50000"/>
                    </a:srgbClr>
                  </a:outerShdw>
                </a:effectLst>
              </a:rPr>
              <a:t> but in these last days </a:t>
            </a:r>
            <a:r>
              <a:rPr lang="en-US" sz="3800" b="1" dirty="0">
                <a:solidFill>
                  <a:srgbClr val="D60000"/>
                </a:solidFill>
                <a:effectLst>
                  <a:outerShdw blurRad="38100" dist="38100" dir="2700000" algn="tl">
                    <a:srgbClr val="0D0DFF">
                      <a:alpha val="50000"/>
                    </a:srgbClr>
                  </a:outerShdw>
                </a:effectLst>
              </a:rPr>
              <a:t>He has spoken to us by his Son</a:t>
            </a:r>
            <a:r>
              <a:rPr lang="en-US" sz="3800" b="1" dirty="0">
                <a:solidFill>
                  <a:srgbClr val="000099"/>
                </a:solidFill>
                <a:effectLst>
                  <a:outerShdw blurRad="38100" dist="38100" dir="2700000" algn="tl">
                    <a:srgbClr val="0D0DFF">
                      <a:alpha val="50000"/>
                    </a:srgbClr>
                  </a:outerShdw>
                </a:effectLst>
              </a:rPr>
              <a:t>, whom He appointed heir of all things, and through whom also He made the universe. </a:t>
            </a:r>
            <a:r>
              <a:rPr lang="en-US" sz="3800" b="1" baseline="30000" dirty="0">
                <a:solidFill>
                  <a:srgbClr val="000099"/>
                </a:solidFill>
                <a:effectLst>
                  <a:outerShdw blurRad="38100" dist="38100" dir="2700000" algn="tl">
                    <a:srgbClr val="0D0DFF">
                      <a:alpha val="50000"/>
                    </a:srgbClr>
                  </a:outerShdw>
                </a:effectLst>
              </a:rPr>
              <a:t>3</a:t>
            </a:r>
            <a:r>
              <a:rPr lang="en-US" sz="3800" b="1" dirty="0">
                <a:solidFill>
                  <a:srgbClr val="000099"/>
                </a:solidFill>
                <a:effectLst>
                  <a:outerShdw blurRad="38100" dist="38100" dir="2700000" algn="tl">
                    <a:srgbClr val="0D0DFF">
                      <a:alpha val="50000"/>
                    </a:srgbClr>
                  </a:outerShdw>
                </a:effectLst>
              </a:rPr>
              <a:t> The Son is the radiance of God’s glory and the exact representation of his being, sustaining all things by His powerful word.</a:t>
            </a:r>
          </a:p>
        </p:txBody>
      </p:sp>
      <p:sp>
        <p:nvSpPr>
          <p:cNvPr id="6" name="Title 2"/>
          <p:cNvSpPr>
            <a:spLocks noGrp="1"/>
          </p:cNvSpPr>
          <p:nvPr>
            <p:ph type="title"/>
          </p:nvPr>
        </p:nvSpPr>
        <p:spPr>
          <a:xfrm>
            <a:off x="-24740" y="228600"/>
            <a:ext cx="8991600" cy="976744"/>
          </a:xfrm>
        </p:spPr>
        <p:txBody>
          <a:bodyPr>
            <a:noAutofit/>
          </a:bodyPr>
          <a:lstStyle/>
          <a:p>
            <a:pPr>
              <a:lnSpc>
                <a:spcPct val="80000"/>
              </a:lnSpc>
            </a:pPr>
            <a:r>
              <a:rPr lang="en-US" sz="4500" b="1" dirty="0">
                <a:ln w="15875">
                  <a:noFill/>
                </a:ln>
                <a:solidFill>
                  <a:srgbClr val="000099"/>
                </a:solidFill>
                <a:effectLst>
                  <a:outerShdw blurRad="38100" dist="38100" dir="2700000" algn="tl">
                    <a:srgbClr val="0D0DFF">
                      <a:alpha val="50000"/>
                    </a:srgbClr>
                  </a:outerShdw>
                </a:effectLst>
              </a:rPr>
              <a:t>God communicates </a:t>
            </a:r>
            <a:br>
              <a:rPr lang="en-US" sz="4500" b="1" dirty="0">
                <a:ln w="15875">
                  <a:noFill/>
                </a:ln>
                <a:solidFill>
                  <a:srgbClr val="000099"/>
                </a:solidFill>
                <a:effectLst>
                  <a:outerShdw blurRad="38100" dist="38100" dir="2700000" algn="tl">
                    <a:srgbClr val="0D0DFF">
                      <a:alpha val="50000"/>
                    </a:srgbClr>
                  </a:outerShdw>
                </a:effectLst>
              </a:rPr>
            </a:br>
            <a:r>
              <a:rPr lang="en-US" sz="4500" b="1" dirty="0">
                <a:ln w="15875">
                  <a:noFill/>
                </a:ln>
                <a:solidFill>
                  <a:srgbClr val="000099"/>
                </a:solidFill>
                <a:effectLst>
                  <a:outerShdw blurRad="38100" dist="38100" dir="2700000" algn="tl">
                    <a:srgbClr val="0D0DFF">
                      <a:alpha val="50000"/>
                    </a:srgbClr>
                  </a:outerShdw>
                </a:effectLst>
              </a:rPr>
              <a:t>through Jesus</a:t>
            </a:r>
          </a:p>
        </p:txBody>
      </p:sp>
    </p:spTree>
    <p:extLst>
      <p:ext uri="{BB962C8B-B14F-4D97-AF65-F5344CB8AC3E}">
        <p14:creationId xmlns:p14="http://schemas.microsoft.com/office/powerpoint/2010/main" val="3508122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295400"/>
            <a:ext cx="8763000" cy="5562600"/>
          </a:xfrm>
        </p:spPr>
        <p:txBody>
          <a:bodyPr>
            <a:normAutofit/>
          </a:bodyPr>
          <a:lstStyle/>
          <a:p>
            <a:pPr marL="0" indent="0">
              <a:lnSpc>
                <a:spcPct val="90000"/>
              </a:lnSpc>
              <a:spcBef>
                <a:spcPts val="0"/>
              </a:spcBef>
              <a:buClr>
                <a:srgbClr val="000099"/>
              </a:buClr>
              <a:buSzPct val="100000"/>
              <a:buNone/>
            </a:pPr>
            <a:r>
              <a:rPr lang="en-US" sz="3800" b="1" u="sng" dirty="0">
                <a:solidFill>
                  <a:srgbClr val="000099"/>
                </a:solidFill>
                <a:effectLst>
                  <a:outerShdw blurRad="38100" dist="38100" dir="2700000" algn="tl">
                    <a:srgbClr val="0D0DFF">
                      <a:alpha val="50000"/>
                    </a:srgbClr>
                  </a:outerShdw>
                </a:effectLst>
              </a:rPr>
              <a:t>John 1:1,14</a:t>
            </a:r>
            <a:r>
              <a:rPr lang="en-US" sz="3800" b="1" dirty="0">
                <a:solidFill>
                  <a:srgbClr val="000099"/>
                </a:solidFill>
                <a:effectLst>
                  <a:outerShdw blurRad="38100" dist="38100" dir="2700000" algn="tl">
                    <a:srgbClr val="0D0DFF">
                      <a:alpha val="50000"/>
                    </a:srgbClr>
                  </a:outerShdw>
                </a:effectLst>
              </a:rPr>
              <a:t>  </a:t>
            </a:r>
            <a:br>
              <a:rPr lang="en-US" sz="3800" b="1" dirty="0">
                <a:solidFill>
                  <a:srgbClr val="000099"/>
                </a:solidFill>
                <a:effectLst>
                  <a:outerShdw blurRad="38100" dist="38100" dir="2700000" algn="tl">
                    <a:srgbClr val="0D0DFF">
                      <a:alpha val="50000"/>
                    </a:srgbClr>
                  </a:outerShdw>
                </a:effectLst>
              </a:rPr>
            </a:br>
            <a:r>
              <a:rPr lang="en-US" sz="3800" b="1" baseline="30000" dirty="0">
                <a:solidFill>
                  <a:srgbClr val="000099"/>
                </a:solidFill>
                <a:effectLst>
                  <a:outerShdw blurRad="38100" dist="38100" dir="2700000" algn="tl">
                    <a:srgbClr val="0D0DFF">
                      <a:alpha val="50000"/>
                    </a:srgbClr>
                  </a:outerShdw>
                </a:effectLst>
              </a:rPr>
              <a:t>1</a:t>
            </a:r>
            <a:r>
              <a:rPr lang="en-US" sz="3800" b="1" dirty="0">
                <a:solidFill>
                  <a:srgbClr val="000099"/>
                </a:solidFill>
                <a:effectLst>
                  <a:outerShdw blurRad="38100" dist="38100" dir="2700000" algn="tl">
                    <a:srgbClr val="0D0DFF">
                      <a:alpha val="50000"/>
                    </a:srgbClr>
                  </a:outerShdw>
                </a:effectLst>
              </a:rPr>
              <a:t> In the beginning was the Word, </a:t>
            </a:r>
            <a:br>
              <a:rPr lang="en-US" sz="3800" b="1" dirty="0">
                <a:solidFill>
                  <a:srgbClr val="000099"/>
                </a:solidFill>
                <a:effectLst>
                  <a:outerShdw blurRad="38100" dist="38100" dir="2700000" algn="tl">
                    <a:srgbClr val="0D0DFF">
                      <a:alpha val="50000"/>
                    </a:srgbClr>
                  </a:outerShdw>
                </a:effectLst>
              </a:rPr>
            </a:br>
            <a:r>
              <a:rPr lang="en-US" sz="3800" b="1" dirty="0">
                <a:solidFill>
                  <a:srgbClr val="000099"/>
                </a:solidFill>
                <a:effectLst>
                  <a:outerShdw blurRad="38100" dist="38100" dir="2700000" algn="tl">
                    <a:srgbClr val="0D0DFF">
                      <a:alpha val="50000"/>
                    </a:srgbClr>
                  </a:outerShdw>
                </a:effectLst>
              </a:rPr>
              <a:t>and the Word was with God, and the </a:t>
            </a:r>
            <a:br>
              <a:rPr lang="en-US" sz="3800" b="1" dirty="0">
                <a:solidFill>
                  <a:srgbClr val="000099"/>
                </a:solidFill>
                <a:effectLst>
                  <a:outerShdw blurRad="38100" dist="38100" dir="2700000" algn="tl">
                    <a:srgbClr val="0D0DFF">
                      <a:alpha val="50000"/>
                    </a:srgbClr>
                  </a:outerShdw>
                </a:effectLst>
              </a:rPr>
            </a:br>
            <a:r>
              <a:rPr lang="en-US" sz="3800" b="1" dirty="0">
                <a:solidFill>
                  <a:srgbClr val="000099"/>
                </a:solidFill>
                <a:effectLst>
                  <a:outerShdw blurRad="38100" dist="38100" dir="2700000" algn="tl">
                    <a:srgbClr val="0D0DFF">
                      <a:alpha val="50000"/>
                    </a:srgbClr>
                  </a:outerShdw>
                </a:effectLst>
              </a:rPr>
              <a:t>Word was God. </a:t>
            </a:r>
            <a:r>
              <a:rPr lang="en-US" sz="3800" b="1" baseline="30000" dirty="0">
                <a:solidFill>
                  <a:srgbClr val="000099"/>
                </a:solidFill>
                <a:effectLst>
                  <a:outerShdw blurRad="38100" dist="38100" dir="2700000" algn="tl">
                    <a:srgbClr val="0D0DFF">
                      <a:alpha val="50000"/>
                    </a:srgbClr>
                  </a:outerShdw>
                </a:effectLst>
              </a:rPr>
              <a:t>14</a:t>
            </a:r>
            <a:r>
              <a:rPr lang="en-US" sz="3800" b="1" dirty="0">
                <a:solidFill>
                  <a:srgbClr val="000099"/>
                </a:solidFill>
                <a:effectLst>
                  <a:outerShdw blurRad="38100" dist="38100" dir="2700000" algn="tl">
                    <a:srgbClr val="0D0DFF">
                      <a:alpha val="50000"/>
                    </a:srgbClr>
                  </a:outerShdw>
                </a:effectLst>
              </a:rPr>
              <a:t> The Word became flesh and made his dwelling among us. We have seen his glory, the glory of the one and only Son, who came from the Father, full of grace and truth.</a:t>
            </a:r>
          </a:p>
          <a:p>
            <a:pPr>
              <a:lnSpc>
                <a:spcPct val="90000"/>
              </a:lnSpc>
              <a:spcBef>
                <a:spcPts val="400"/>
              </a:spcBef>
              <a:buClr>
                <a:srgbClr val="000099"/>
              </a:buClr>
              <a:buSzPct val="100000"/>
              <a:buFont typeface="Calibri" panose="020F0502020204030204" pitchFamily="34" charset="0"/>
              <a:buChar char="●"/>
            </a:pPr>
            <a:r>
              <a:rPr lang="en-US" sz="3800" b="1" dirty="0">
                <a:solidFill>
                  <a:srgbClr val="000099"/>
                </a:solidFill>
                <a:effectLst>
                  <a:outerShdw blurRad="38100" dist="38100" dir="2700000" algn="tl">
                    <a:srgbClr val="0D0DFF">
                      <a:alpha val="50000"/>
                    </a:srgbClr>
                  </a:outerShdw>
                </a:effectLst>
              </a:rPr>
              <a:t> Jesus is the </a:t>
            </a:r>
            <a:r>
              <a:rPr lang="en-US" sz="3800" b="1" i="1" dirty="0">
                <a:solidFill>
                  <a:srgbClr val="D60000"/>
                </a:solidFill>
                <a:effectLst>
                  <a:outerShdw blurRad="38100" dist="38100" dir="2700000" algn="tl">
                    <a:srgbClr val="0D0DFF">
                      <a:alpha val="50000"/>
                    </a:srgbClr>
                  </a:outerShdw>
                </a:effectLst>
              </a:rPr>
              <a:t>Logos</a:t>
            </a:r>
            <a:r>
              <a:rPr lang="en-US" sz="3800" b="1" dirty="0">
                <a:solidFill>
                  <a:srgbClr val="000099"/>
                </a:solidFill>
                <a:effectLst>
                  <a:outerShdw blurRad="38100" dist="38100" dir="2700000" algn="tl">
                    <a:srgbClr val="0D0DFF">
                      <a:alpha val="50000"/>
                    </a:srgbClr>
                  </a:outerShdw>
                </a:effectLst>
              </a:rPr>
              <a:t> </a:t>
            </a:r>
            <a:br>
              <a:rPr lang="en-US" sz="3800" b="1" dirty="0">
                <a:solidFill>
                  <a:srgbClr val="000099"/>
                </a:solidFill>
                <a:effectLst>
                  <a:outerShdw blurRad="38100" dist="38100" dir="2700000" algn="tl">
                    <a:srgbClr val="0D0DFF">
                      <a:alpha val="50000"/>
                    </a:srgbClr>
                  </a:outerShdw>
                </a:effectLst>
              </a:rPr>
            </a:br>
            <a:r>
              <a:rPr lang="en-US" sz="3800" b="1" dirty="0">
                <a:solidFill>
                  <a:srgbClr val="000099"/>
                </a:solidFill>
                <a:effectLst>
                  <a:outerShdw blurRad="38100" dist="38100" dir="2700000" algn="tl">
                    <a:srgbClr val="0D0DFF">
                      <a:alpha val="50000"/>
                    </a:srgbClr>
                  </a:outerShdw>
                </a:effectLst>
              </a:rPr>
              <a:t>(word, discourse, or reason) of God!</a:t>
            </a:r>
          </a:p>
        </p:txBody>
      </p:sp>
      <p:sp>
        <p:nvSpPr>
          <p:cNvPr id="6" name="Title 2"/>
          <p:cNvSpPr>
            <a:spLocks noGrp="1"/>
          </p:cNvSpPr>
          <p:nvPr>
            <p:ph type="title"/>
          </p:nvPr>
        </p:nvSpPr>
        <p:spPr>
          <a:xfrm>
            <a:off x="-24740" y="228600"/>
            <a:ext cx="8991600" cy="976744"/>
          </a:xfrm>
        </p:spPr>
        <p:txBody>
          <a:bodyPr>
            <a:noAutofit/>
          </a:bodyPr>
          <a:lstStyle/>
          <a:p>
            <a:pPr>
              <a:lnSpc>
                <a:spcPct val="80000"/>
              </a:lnSpc>
            </a:pPr>
            <a:r>
              <a:rPr lang="en-US" sz="4500" b="1" dirty="0">
                <a:ln w="15875">
                  <a:noFill/>
                </a:ln>
                <a:solidFill>
                  <a:srgbClr val="000099"/>
                </a:solidFill>
                <a:effectLst>
                  <a:outerShdw blurRad="38100" dist="38100" dir="2700000" algn="tl">
                    <a:srgbClr val="0D0DFF">
                      <a:alpha val="50000"/>
                    </a:srgbClr>
                  </a:outerShdw>
                </a:effectLst>
              </a:rPr>
              <a:t>God communicates </a:t>
            </a:r>
            <a:br>
              <a:rPr lang="en-US" sz="4500" b="1" dirty="0">
                <a:ln w="15875">
                  <a:noFill/>
                </a:ln>
                <a:solidFill>
                  <a:srgbClr val="000099"/>
                </a:solidFill>
                <a:effectLst>
                  <a:outerShdw blurRad="38100" dist="38100" dir="2700000" algn="tl">
                    <a:srgbClr val="0D0DFF">
                      <a:alpha val="50000"/>
                    </a:srgbClr>
                  </a:outerShdw>
                </a:effectLst>
              </a:rPr>
            </a:br>
            <a:r>
              <a:rPr lang="en-US" sz="4500" b="1" dirty="0">
                <a:ln w="15875">
                  <a:noFill/>
                </a:ln>
                <a:solidFill>
                  <a:srgbClr val="000099"/>
                </a:solidFill>
                <a:effectLst>
                  <a:outerShdw blurRad="38100" dist="38100" dir="2700000" algn="tl">
                    <a:srgbClr val="0D0DFF">
                      <a:alpha val="50000"/>
                    </a:srgbClr>
                  </a:outerShdw>
                </a:effectLst>
              </a:rPr>
              <a:t>through Jesus</a:t>
            </a:r>
          </a:p>
        </p:txBody>
      </p:sp>
    </p:spTree>
    <p:extLst>
      <p:ext uri="{BB962C8B-B14F-4D97-AF65-F5344CB8AC3E}">
        <p14:creationId xmlns:p14="http://schemas.microsoft.com/office/powerpoint/2010/main" val="4092753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14400"/>
            <a:ext cx="8839200" cy="5943600"/>
          </a:xfrm>
        </p:spPr>
        <p:txBody>
          <a:bodyPr>
            <a:normAutofit/>
          </a:bodyPr>
          <a:lstStyle/>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Prophet, Priest, and King</a:t>
            </a:r>
          </a:p>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Mediator</a:t>
            </a:r>
          </a:p>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Models a close relationship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with the Father </a:t>
            </a:r>
          </a:p>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Performs miracles</a:t>
            </a:r>
          </a:p>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Rescues/delivers</a:t>
            </a:r>
          </a:p>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Teaches God's people how to know God's will</a:t>
            </a:r>
          </a:p>
          <a:p>
            <a:pPr marL="548640" indent="-548640">
              <a:lnSpc>
                <a:spcPct val="90000"/>
              </a:lnSpc>
              <a:spcBef>
                <a:spcPts val="0"/>
              </a:spcBef>
              <a:buClr>
                <a:srgbClr val="000099"/>
              </a:buClr>
              <a:buSzPct val="100000"/>
              <a:buFont typeface="Calibri" panose="020F0502020204030204" pitchFamily="34" charset="0"/>
              <a:buChar char="●"/>
            </a:pPr>
            <a:r>
              <a:rPr lang="en-US" sz="4200" b="1" dirty="0">
                <a:solidFill>
                  <a:srgbClr val="000099"/>
                </a:solidFill>
                <a:effectLst>
                  <a:outerShdw blurRad="38100" dist="38100" dir="2700000" algn="tl">
                    <a:srgbClr val="0D0DFF">
                      <a:alpha val="50000"/>
                    </a:srgbClr>
                  </a:outerShdw>
                </a:effectLst>
              </a:rPr>
              <a:t>Moses was God’s author of the Law; Jesus is the author of Grace</a:t>
            </a:r>
          </a:p>
        </p:txBody>
      </p:sp>
      <p:sp>
        <p:nvSpPr>
          <p:cNvPr id="6" name="Title 2"/>
          <p:cNvSpPr>
            <a:spLocks noGrp="1"/>
          </p:cNvSpPr>
          <p:nvPr>
            <p:ph type="title"/>
          </p:nvPr>
        </p:nvSpPr>
        <p:spPr>
          <a:xfrm>
            <a:off x="0" y="152400"/>
            <a:ext cx="8991600" cy="685800"/>
          </a:xfrm>
        </p:spPr>
        <p:txBody>
          <a:bodyPr>
            <a:noAutofit/>
          </a:bodyPr>
          <a:lstStyle/>
          <a:p>
            <a:pPr>
              <a:lnSpc>
                <a:spcPct val="80000"/>
              </a:lnSpc>
            </a:pPr>
            <a:r>
              <a:rPr lang="en-US" sz="5000" b="1" dirty="0">
                <a:ln w="15875">
                  <a:noFill/>
                </a:ln>
                <a:solidFill>
                  <a:srgbClr val="000099"/>
                </a:solidFill>
                <a:effectLst>
                  <a:outerShdw blurRad="38100" dist="38100" dir="2700000" algn="tl">
                    <a:srgbClr val="0D0DFF">
                      <a:alpha val="50000"/>
                    </a:srgbClr>
                  </a:outerShdw>
                </a:effectLst>
              </a:rPr>
              <a:t>Jesus, Like Moses</a:t>
            </a:r>
          </a:p>
        </p:txBody>
      </p:sp>
    </p:spTree>
    <p:extLst>
      <p:ext uri="{BB962C8B-B14F-4D97-AF65-F5344CB8AC3E}">
        <p14:creationId xmlns:p14="http://schemas.microsoft.com/office/powerpoint/2010/main" val="1055733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066800"/>
            <a:ext cx="8839200" cy="5791200"/>
          </a:xfrm>
        </p:spPr>
        <p:txBody>
          <a:bodyPr>
            <a:normAutofit/>
          </a:bodyPr>
          <a:lstStyle/>
          <a:p>
            <a:pPr marL="548640" indent="-548640">
              <a:lnSpc>
                <a:spcPct val="90000"/>
              </a:lnSpc>
              <a:spcBef>
                <a:spcPts val="0"/>
              </a:spcBef>
              <a:buClr>
                <a:srgbClr val="000099"/>
              </a:buClr>
              <a:buSzPct val="100000"/>
              <a:buFont typeface="Calibri" panose="020F0502020204030204" pitchFamily="34" charset="0"/>
              <a:buChar char="●"/>
            </a:pPr>
            <a:r>
              <a:rPr lang="en-US" sz="4500" b="1" dirty="0">
                <a:solidFill>
                  <a:srgbClr val="000099"/>
                </a:solidFill>
                <a:effectLst>
                  <a:outerShdw blurRad="38100" dist="38100" dir="2700000" algn="tl">
                    <a:srgbClr val="0D0DFF">
                      <a:alpha val="50000"/>
                    </a:srgbClr>
                  </a:outerShdw>
                </a:effectLst>
              </a:rPr>
              <a:t>Speaks for God</a:t>
            </a:r>
          </a:p>
          <a:p>
            <a:pPr marL="971550" lvl="1" indent="-571500">
              <a:lnSpc>
                <a:spcPct val="90000"/>
              </a:lnSpc>
              <a:spcBef>
                <a:spcPts val="600"/>
              </a:spcBef>
              <a:buClr>
                <a:srgbClr val="000099"/>
              </a:buClr>
              <a:buSzPct val="100000"/>
              <a:buFont typeface="Calibri" panose="020F0502020204030204" pitchFamily="34" charset="0"/>
              <a:buChar char="─"/>
            </a:pPr>
            <a:r>
              <a:rPr lang="en-US" sz="4500" b="1" dirty="0">
                <a:solidFill>
                  <a:srgbClr val="D60000"/>
                </a:solidFill>
                <a:effectLst>
                  <a:outerShdw blurRad="38100" dist="38100" dir="2700000" algn="tl">
                    <a:srgbClr val="0D0DFF">
                      <a:alpha val="50000"/>
                    </a:srgbClr>
                  </a:outerShdw>
                </a:effectLst>
              </a:rPr>
              <a:t>We must hear Him!</a:t>
            </a:r>
          </a:p>
          <a:p>
            <a:pPr marL="971550" lvl="1" indent="-571500">
              <a:lnSpc>
                <a:spcPct val="90000"/>
              </a:lnSpc>
              <a:spcBef>
                <a:spcPts val="600"/>
              </a:spcBef>
              <a:buClr>
                <a:srgbClr val="000099"/>
              </a:buClr>
              <a:buSzPct val="100000"/>
              <a:buFont typeface="Calibri" panose="020F0502020204030204" pitchFamily="34" charset="0"/>
              <a:buChar char="─"/>
            </a:pPr>
            <a:r>
              <a:rPr lang="en-US" sz="4500" b="1" dirty="0">
                <a:solidFill>
                  <a:srgbClr val="000099"/>
                </a:solidFill>
                <a:effectLst>
                  <a:outerShdw blurRad="38100" dist="38100" dir="2700000" algn="tl">
                    <a:srgbClr val="0D0DFF">
                      <a:alpha val="50000"/>
                    </a:srgbClr>
                  </a:outerShdw>
                </a:effectLst>
              </a:rPr>
              <a:t>God did not change; but how </a:t>
            </a:r>
            <a:br>
              <a:rPr lang="en-US" sz="4500" b="1" dirty="0">
                <a:solidFill>
                  <a:srgbClr val="000099"/>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He chose to communicate did</a:t>
            </a:r>
          </a:p>
          <a:p>
            <a:pPr marL="0" indent="0">
              <a:lnSpc>
                <a:spcPct val="90000"/>
              </a:lnSpc>
              <a:spcBef>
                <a:spcPts val="0"/>
              </a:spcBef>
              <a:buClr>
                <a:srgbClr val="000099"/>
              </a:buClr>
              <a:buSzPct val="100000"/>
              <a:buNone/>
            </a:pPr>
            <a:endParaRPr lang="en-US" sz="4500" b="1" dirty="0">
              <a:solidFill>
                <a:srgbClr val="000099"/>
              </a:solidFill>
              <a:effectLst>
                <a:outerShdw blurRad="38100" dist="38100" dir="2700000" algn="tl">
                  <a:srgbClr val="000000">
                    <a:alpha val="43137"/>
                  </a:srgbClr>
                </a:outerShdw>
              </a:effectLst>
            </a:endParaRPr>
          </a:p>
        </p:txBody>
      </p:sp>
      <p:sp>
        <p:nvSpPr>
          <p:cNvPr id="6" name="Title 2"/>
          <p:cNvSpPr>
            <a:spLocks noGrp="1"/>
          </p:cNvSpPr>
          <p:nvPr>
            <p:ph type="title"/>
          </p:nvPr>
        </p:nvSpPr>
        <p:spPr>
          <a:xfrm>
            <a:off x="0" y="152400"/>
            <a:ext cx="8991600" cy="685800"/>
          </a:xfrm>
        </p:spPr>
        <p:txBody>
          <a:bodyPr>
            <a:noAutofit/>
          </a:bodyPr>
          <a:lstStyle/>
          <a:p>
            <a:pPr>
              <a:lnSpc>
                <a:spcPct val="80000"/>
              </a:lnSpc>
            </a:pPr>
            <a:r>
              <a:rPr lang="en-US" sz="5000" b="1" dirty="0">
                <a:ln w="15875">
                  <a:noFill/>
                </a:ln>
                <a:solidFill>
                  <a:srgbClr val="000099"/>
                </a:solidFill>
                <a:effectLst>
                  <a:outerShdw blurRad="38100" dist="38100" dir="2700000" algn="tl">
                    <a:srgbClr val="0D0DFF">
                      <a:alpha val="50000"/>
                    </a:srgbClr>
                  </a:outerShdw>
                </a:effectLst>
              </a:rPr>
              <a:t>Jesus, our Prophet</a:t>
            </a:r>
          </a:p>
        </p:txBody>
      </p:sp>
    </p:spTree>
    <p:extLst>
      <p:ext uri="{BB962C8B-B14F-4D97-AF65-F5344CB8AC3E}">
        <p14:creationId xmlns:p14="http://schemas.microsoft.com/office/powerpoint/2010/main" val="2645461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5817" y="76200"/>
            <a:ext cx="1684648" cy="2285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066800"/>
            <a:ext cx="8839200" cy="5791200"/>
          </a:xfrm>
        </p:spPr>
        <p:txBody>
          <a:bodyPr>
            <a:normAutofit/>
          </a:bodyPr>
          <a:lstStyle/>
          <a:p>
            <a:pPr marL="548640" indent="-548640">
              <a:lnSpc>
                <a:spcPct val="90000"/>
              </a:lnSpc>
              <a:spcBef>
                <a:spcPts val="0"/>
              </a:spcBef>
              <a:buClr>
                <a:srgbClr val="000099"/>
              </a:buClr>
              <a:buSzPct val="100000"/>
              <a:buFont typeface="Calibri" panose="020F0502020204030204" pitchFamily="34" charset="0"/>
              <a:buChar char="●"/>
            </a:pPr>
            <a:r>
              <a:rPr lang="en-US" sz="4500" b="1" dirty="0">
                <a:solidFill>
                  <a:srgbClr val="D60000"/>
                </a:solidFill>
                <a:effectLst>
                  <a:outerShdw blurRad="38100" dist="38100" dir="2700000" algn="tl">
                    <a:srgbClr val="0D0DFF">
                      <a:alpha val="50000"/>
                    </a:srgbClr>
                  </a:outerShdw>
                </a:effectLst>
              </a:rPr>
              <a:t>Reveals the Father </a:t>
            </a:r>
            <a:br>
              <a:rPr lang="en-US" sz="4500" b="1" dirty="0">
                <a:solidFill>
                  <a:srgbClr val="000099"/>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(what He says, what He </a:t>
            </a:r>
            <a:br>
              <a:rPr lang="en-US" sz="4500" b="1" dirty="0">
                <a:solidFill>
                  <a:srgbClr val="000099"/>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does, what He expects) </a:t>
            </a:r>
          </a:p>
          <a:p>
            <a:pPr marL="548640" indent="-548640">
              <a:lnSpc>
                <a:spcPct val="90000"/>
              </a:lnSpc>
              <a:spcBef>
                <a:spcPts val="1200"/>
              </a:spcBef>
              <a:buClr>
                <a:srgbClr val="000099"/>
              </a:buClr>
              <a:buSzPct val="100000"/>
              <a:buFont typeface="Calibri" panose="020F0502020204030204" pitchFamily="34" charset="0"/>
              <a:buChar char="●"/>
            </a:pPr>
            <a:r>
              <a:rPr lang="en-US" sz="4500" b="1" dirty="0">
                <a:solidFill>
                  <a:srgbClr val="D60000"/>
                </a:solidFill>
                <a:effectLst>
                  <a:outerShdw blurRad="38100" dist="38100" dir="2700000" algn="tl">
                    <a:srgbClr val="0D0DFF">
                      <a:alpha val="50000"/>
                    </a:srgbClr>
                  </a:outerShdw>
                </a:effectLst>
              </a:rPr>
              <a:t>Demonstrated by example </a:t>
            </a:r>
            <a:r>
              <a:rPr lang="en-US" sz="4500" b="1" dirty="0">
                <a:solidFill>
                  <a:srgbClr val="000099"/>
                </a:solidFill>
                <a:effectLst>
                  <a:outerShdw blurRad="38100" dist="38100" dir="2700000" algn="tl">
                    <a:srgbClr val="0D0DFF">
                      <a:alpha val="50000"/>
                    </a:srgbClr>
                  </a:outerShdw>
                </a:effectLst>
              </a:rPr>
              <a:t>(embodied and fulfilled)</a:t>
            </a:r>
          </a:p>
          <a:p>
            <a:pPr marL="548640" indent="-548640">
              <a:lnSpc>
                <a:spcPct val="90000"/>
              </a:lnSpc>
              <a:spcBef>
                <a:spcPts val="1200"/>
              </a:spcBef>
              <a:buClr>
                <a:srgbClr val="000099"/>
              </a:buClr>
              <a:buSzPct val="100000"/>
              <a:buFont typeface="Calibri" panose="020F0502020204030204" pitchFamily="34" charset="0"/>
              <a:buChar char="●"/>
            </a:pPr>
            <a:r>
              <a:rPr lang="en-US" sz="4500" b="1" dirty="0">
                <a:solidFill>
                  <a:srgbClr val="D60000"/>
                </a:solidFill>
                <a:effectLst>
                  <a:outerShdw blurRad="38100" dist="38100" dir="2700000" algn="tl">
                    <a:srgbClr val="0D0DFF">
                      <a:alpha val="50000"/>
                    </a:srgbClr>
                  </a:outerShdw>
                </a:effectLst>
              </a:rPr>
              <a:t>Sent His Spirit </a:t>
            </a:r>
            <a:br>
              <a:rPr lang="en-US" sz="4500" b="1" dirty="0">
                <a:solidFill>
                  <a:srgbClr val="D60000"/>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(to live IN us; to be always with us; to empower us)</a:t>
            </a:r>
          </a:p>
        </p:txBody>
      </p:sp>
      <p:sp>
        <p:nvSpPr>
          <p:cNvPr id="6" name="Title 2"/>
          <p:cNvSpPr>
            <a:spLocks noGrp="1"/>
          </p:cNvSpPr>
          <p:nvPr>
            <p:ph type="title"/>
          </p:nvPr>
        </p:nvSpPr>
        <p:spPr>
          <a:xfrm>
            <a:off x="0" y="152400"/>
            <a:ext cx="8991600" cy="685800"/>
          </a:xfrm>
        </p:spPr>
        <p:txBody>
          <a:bodyPr>
            <a:noAutofit/>
          </a:bodyPr>
          <a:lstStyle/>
          <a:p>
            <a:pPr>
              <a:lnSpc>
                <a:spcPct val="80000"/>
              </a:lnSpc>
            </a:pPr>
            <a:r>
              <a:rPr lang="en-US" sz="5000" b="1" dirty="0">
                <a:ln w="15875">
                  <a:noFill/>
                </a:ln>
                <a:solidFill>
                  <a:srgbClr val="000099"/>
                </a:solidFill>
                <a:effectLst>
                  <a:outerShdw blurRad="38100" dist="38100" dir="2700000" algn="tl">
                    <a:srgbClr val="0D0DFF">
                      <a:alpha val="50000"/>
                    </a:srgbClr>
                  </a:outerShdw>
                </a:effectLst>
              </a:rPr>
              <a:t>Jesus, our Prophet</a:t>
            </a:r>
          </a:p>
        </p:txBody>
      </p:sp>
    </p:spTree>
    <p:extLst>
      <p:ext uri="{BB962C8B-B14F-4D97-AF65-F5344CB8AC3E}">
        <p14:creationId xmlns:p14="http://schemas.microsoft.com/office/powerpoint/2010/main" val="4176541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4326</TotalTime>
  <Words>218</Words>
  <Application>Microsoft Office PowerPoint</Application>
  <PresentationFormat>On-screen Show (4:3)</PresentationFormat>
  <Paragraphs>44</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Week 10:  Jesus is Promised! (Deut 18:14-19)</vt:lpstr>
      <vt:lpstr>God will always  communicate to us</vt:lpstr>
      <vt:lpstr>God will always  communicate to us</vt:lpstr>
      <vt:lpstr>God communicates  through Jesus</vt:lpstr>
      <vt:lpstr>God communicates  through Jesus</vt:lpstr>
      <vt:lpstr>Jesus, Like Moses</vt:lpstr>
      <vt:lpstr>Jesus, our Prophet</vt:lpstr>
      <vt:lpstr>Jesus, our Prophet</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133</cp:revision>
  <dcterms:created xsi:type="dcterms:W3CDTF">2015-12-02T18:43:37Z</dcterms:created>
  <dcterms:modified xsi:type="dcterms:W3CDTF">2016-04-01T20:52:51Z</dcterms:modified>
</cp:coreProperties>
</file>