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86" r:id="rId3"/>
    <p:sldId id="279" r:id="rId4"/>
    <p:sldId id="257" r:id="rId5"/>
    <p:sldId id="287" r:id="rId6"/>
    <p:sldId id="288" r:id="rId7"/>
    <p:sldId id="281" r:id="rId8"/>
    <p:sldId id="289" r:id="rId9"/>
    <p:sldId id="290" r:id="rId10"/>
    <p:sldId id="284" r:id="rId11"/>
    <p:sldId id="293" r:id="rId12"/>
    <p:sldId id="291" r:id="rId13"/>
    <p:sldId id="292"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278" autoAdjust="0"/>
    <p:restoredTop sz="94698" autoAdjust="0"/>
  </p:normalViewPr>
  <p:slideViewPr>
    <p:cSldViewPr>
      <p:cViewPr varScale="1">
        <p:scale>
          <a:sx n="63" d="100"/>
          <a:sy n="63" d="100"/>
        </p:scale>
        <p:origin x="-126" y="-528"/>
      </p:cViewPr>
      <p:guideLst>
        <p:guide orient="horz" pos="2160"/>
        <p:guide pos="2880"/>
      </p:guideLst>
    </p:cSldViewPr>
  </p:slideViewPr>
  <p:outlineViewPr>
    <p:cViewPr>
      <p:scale>
        <a:sx n="33" d="100"/>
        <a:sy n="33" d="100"/>
      </p:scale>
      <p:origin x="0" y="30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9/28/2013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9/28/2013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9/28/2013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9/28/2013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9/28/2013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96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219200"/>
            <a:ext cx="8153400" cy="3994048"/>
          </a:xfrm>
        </p:spPr>
        <p:txBody>
          <a:bodyPr>
            <a:normAutofit/>
          </a:bodyPr>
          <a:lstStyle/>
          <a:p>
            <a:r>
              <a:rPr lang="en-US" sz="8000" b="1" dirty="0" smtClean="0">
                <a:solidFill>
                  <a:srgbClr val="FFFF66"/>
                </a:solidFill>
                <a:effectLst>
                  <a:outerShdw blurRad="38100" dist="38100" dir="2700000" algn="tl">
                    <a:srgbClr val="000000"/>
                  </a:outerShdw>
                </a:effectLst>
              </a:rPr>
              <a:t>Resurrection</a:t>
            </a:r>
            <a:br>
              <a:rPr lang="en-US" sz="8000" b="1" dirty="0" smtClean="0">
                <a:solidFill>
                  <a:srgbClr val="FFFF66"/>
                </a:solidFill>
                <a:effectLst>
                  <a:outerShdw blurRad="38100" dist="38100" dir="2700000" algn="tl">
                    <a:srgbClr val="000000"/>
                  </a:outerShdw>
                </a:effectLst>
              </a:rPr>
            </a:br>
            <a:r>
              <a:rPr lang="en-US" sz="8000" b="1" dirty="0" smtClean="0">
                <a:solidFill>
                  <a:srgbClr val="FFFF66"/>
                </a:solidFill>
                <a:effectLst>
                  <a:outerShdw blurRad="38100" dist="38100" dir="2700000" algn="tl">
                    <a:srgbClr val="000000"/>
                  </a:outerShdw>
                </a:effectLst>
              </a:rPr>
              <a:t>Existence</a:t>
            </a:r>
            <a:endParaRPr lang="en-US" sz="8000" b="1" dirty="0">
              <a:solidFill>
                <a:srgbClr val="FFFF66"/>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42163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219200"/>
            <a:ext cx="8153400" cy="3994048"/>
          </a:xfrm>
        </p:spPr>
        <p:txBody>
          <a:bodyPr>
            <a:normAutofit/>
          </a:bodyPr>
          <a:lstStyle/>
          <a:p>
            <a:r>
              <a:rPr lang="en-US" sz="8000" b="1" dirty="0" smtClean="0">
                <a:solidFill>
                  <a:schemeClr val="bg1"/>
                </a:solidFill>
                <a:effectLst>
                  <a:outerShdw blurRad="38100" dist="38100" dir="2700000" algn="tl">
                    <a:srgbClr val="000000"/>
                  </a:outerShdw>
                </a:effectLst>
              </a:rPr>
              <a:t>What if?!</a:t>
            </a:r>
            <a:endParaRPr lang="en-US" sz="80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18892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685800"/>
          </a:xfrm>
        </p:spPr>
        <p:txBody>
          <a:bodyPr>
            <a:normAutofit/>
          </a:bodyPr>
          <a:lstStyle/>
          <a:p>
            <a:r>
              <a:rPr lang="en-US" sz="3800" b="1" dirty="0">
                <a:solidFill>
                  <a:schemeClr val="bg2">
                    <a:lumMod val="75000"/>
                  </a:schemeClr>
                </a:solidFill>
                <a:effectLst>
                  <a:outerShdw blurRad="38100" dist="38100" dir="2700000" algn="tl">
                    <a:srgbClr val="000000"/>
                  </a:outerShdw>
                </a:effectLst>
              </a:rPr>
              <a:t>Romans 8:9-11 </a:t>
            </a:r>
            <a:r>
              <a:rPr lang="en-US" sz="3000" b="1" dirty="0">
                <a:solidFill>
                  <a:schemeClr val="bg2">
                    <a:lumMod val="75000"/>
                  </a:schemeClr>
                </a:solidFill>
                <a:effectLst>
                  <a:outerShdw blurRad="38100" dist="38100" dir="2700000" algn="tl">
                    <a:srgbClr val="000000"/>
                  </a:outerShdw>
                </a:effectLst>
              </a:rPr>
              <a:t>(MSG) </a:t>
            </a:r>
            <a:endParaRPr lang="en-US" sz="3000"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899160"/>
            <a:ext cx="8839200" cy="5943600"/>
          </a:xfrm>
        </p:spPr>
        <p:txBody>
          <a:bodyPr>
            <a:noAutofit/>
          </a:bodyPr>
          <a:lstStyle/>
          <a:p>
            <a:pPr marL="0" indent="0">
              <a:lnSpc>
                <a:spcPct val="80000"/>
              </a:lnSpc>
              <a:spcBef>
                <a:spcPts val="0"/>
              </a:spcBef>
              <a:buNone/>
            </a:pPr>
            <a:r>
              <a:rPr lang="en-US" sz="3000" b="1" dirty="0" smtClean="0">
                <a:solidFill>
                  <a:schemeClr val="bg1"/>
                </a:solidFill>
                <a:effectLst>
                  <a:outerShdw blurRad="38100" dist="38100" dir="2700000" algn="tl">
                    <a:schemeClr val="tx1"/>
                  </a:outerShdw>
                </a:effectLst>
              </a:rPr>
              <a:t>But </a:t>
            </a:r>
            <a:r>
              <a:rPr lang="en-US" sz="3000" b="1" dirty="0">
                <a:solidFill>
                  <a:schemeClr val="bg1"/>
                </a:solidFill>
                <a:effectLst>
                  <a:outerShdw blurRad="38100" dist="38100" dir="2700000" algn="tl">
                    <a:schemeClr val="tx1"/>
                  </a:outerShdw>
                </a:effectLst>
              </a:rPr>
              <a:t>if God himself has taken up residence in your life, you can hardly be thinking more of yourself than of him. Anyone, of course, who has not welcomed this invisible but clearly present God, the Spirit of Christ, won’t know what we’re talking about. But for you who welcome him, in whom he dwells—even though you still experience all the limitations of sin—you yourself experience life on God’s terms. It stands to reason, doesn’t it, that if the alive-and-present God who raised Jesus from the dead moves into your life, he’ll do the same thing in you that he did in Jesus, bringing you alive to himself? When God lives and breathes in you (and he does, as surely as he did in Jesus), you are delivered from that dead life. With his Spirit living in you, your body will be as alive as Christ’s</a:t>
            </a:r>
            <a:r>
              <a:rPr lang="en-US" sz="3000" b="1" dirty="0" smtClean="0">
                <a:solidFill>
                  <a:schemeClr val="bg1"/>
                </a:solidFill>
                <a:effectLst>
                  <a:outerShdw blurRad="38100" dist="38100" dir="2700000" algn="tl">
                    <a:schemeClr val="tx1"/>
                  </a:outerShdw>
                </a:effectLst>
              </a:rPr>
              <a:t>!</a:t>
            </a:r>
            <a:endParaRPr lang="en-US" sz="3000" b="1" dirty="0">
              <a:solidFill>
                <a:schemeClr val="bg1"/>
              </a:solidFill>
              <a:effectLst>
                <a:outerShdw blurRad="38100" dist="38100" dir="2700000" algn="tl">
                  <a:schemeClr val="tx1"/>
                </a:outerShdw>
              </a:effectLst>
            </a:endParaRPr>
          </a:p>
        </p:txBody>
      </p:sp>
    </p:spTree>
    <p:extLst>
      <p:ext uri="{BB962C8B-B14F-4D97-AF65-F5344CB8AC3E}">
        <p14:creationId xmlns:p14="http://schemas.microsoft.com/office/powerpoint/2010/main" val="5973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Resurrection Existence</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686800" cy="5562600"/>
          </a:xfrm>
        </p:spPr>
        <p:txBody>
          <a:bodyPr>
            <a:normAutofit/>
          </a:bodyPr>
          <a:lstStyle/>
          <a:p>
            <a:pPr>
              <a:spcBef>
                <a:spcPts val="600"/>
              </a:spcBef>
            </a:pPr>
            <a:r>
              <a:rPr lang="en-US" sz="3800" b="1" smtClean="0">
                <a:solidFill>
                  <a:schemeClr val="bg1"/>
                </a:solidFill>
                <a:effectLst>
                  <a:outerShdw blurRad="38100" dist="38100" dir="2700000" algn="tl">
                    <a:schemeClr val="tx1"/>
                  </a:outerShdw>
                </a:effectLst>
              </a:rPr>
              <a:t>Resurrection is </a:t>
            </a:r>
            <a:r>
              <a:rPr lang="en-US" sz="3800" b="1" dirty="0" smtClean="0">
                <a:solidFill>
                  <a:schemeClr val="bg1"/>
                </a:solidFill>
                <a:effectLst>
                  <a:outerShdw blurRad="38100" dist="38100" dir="2700000" algn="tl">
                    <a:schemeClr val="tx1"/>
                  </a:outerShdw>
                </a:effectLst>
              </a:rPr>
              <a:t>not me </a:t>
            </a:r>
            <a:r>
              <a:rPr lang="en-US" sz="3800" b="1" dirty="0">
                <a:solidFill>
                  <a:schemeClr val="bg1"/>
                </a:solidFill>
                <a:effectLst>
                  <a:outerShdw blurRad="38100" dist="38100" dir="2700000" algn="tl">
                    <a:schemeClr val="tx1"/>
                  </a:outerShdw>
                </a:effectLst>
              </a:rPr>
              <a:t>creating my own life and God giving His </a:t>
            </a:r>
            <a:r>
              <a:rPr lang="en-US" sz="3800" b="1" dirty="0" smtClean="0">
                <a:solidFill>
                  <a:schemeClr val="bg1"/>
                </a:solidFill>
                <a:effectLst>
                  <a:outerShdw blurRad="38100" dist="38100" dir="2700000" algn="tl">
                    <a:schemeClr val="tx1"/>
                  </a:outerShdw>
                </a:effectLst>
              </a:rPr>
              <a:t>approval </a:t>
            </a:r>
            <a:endParaRPr lang="en-US" sz="3800" b="1" dirty="0">
              <a:solidFill>
                <a:schemeClr val="bg1"/>
              </a:solidFill>
              <a:effectLst>
                <a:outerShdw blurRad="38100" dist="38100" dir="2700000" algn="tl">
                  <a:schemeClr val="tx1"/>
                </a:outerShdw>
              </a:effectLst>
            </a:endParaRPr>
          </a:p>
          <a:p>
            <a:pPr>
              <a:spcBef>
                <a:spcPts val="1200"/>
              </a:spcBef>
            </a:pPr>
            <a:r>
              <a:rPr lang="en-US" sz="3800" b="1" dirty="0" smtClean="0">
                <a:solidFill>
                  <a:schemeClr val="bg1"/>
                </a:solidFill>
                <a:effectLst>
                  <a:outerShdw blurRad="38100" dist="38100" dir="2700000" algn="tl">
                    <a:schemeClr val="tx1"/>
                  </a:outerShdw>
                </a:effectLst>
              </a:rPr>
              <a:t>It </a:t>
            </a:r>
            <a:r>
              <a:rPr lang="en-US" sz="3800" b="1" dirty="0">
                <a:solidFill>
                  <a:schemeClr val="bg1"/>
                </a:solidFill>
                <a:effectLst>
                  <a:outerShdw blurRad="38100" dist="38100" dir="2700000" algn="tl">
                    <a:schemeClr val="tx1"/>
                  </a:outerShdw>
                </a:effectLst>
              </a:rPr>
              <a:t>is </a:t>
            </a:r>
            <a:r>
              <a:rPr lang="en-US" sz="3800" b="1" dirty="0" smtClean="0">
                <a:solidFill>
                  <a:schemeClr val="bg1"/>
                </a:solidFill>
                <a:effectLst>
                  <a:outerShdw blurRad="38100" dist="38100" dir="2700000" algn="tl">
                    <a:schemeClr val="tx1"/>
                  </a:outerShdw>
                </a:effectLst>
              </a:rPr>
              <a:t>Jesus </a:t>
            </a:r>
            <a:r>
              <a:rPr lang="en-US" sz="3800" b="1" dirty="0">
                <a:solidFill>
                  <a:schemeClr val="bg1"/>
                </a:solidFill>
                <a:effectLst>
                  <a:outerShdw blurRad="38100" dist="38100" dir="2700000" algn="tl">
                    <a:schemeClr val="tx1"/>
                  </a:outerShdw>
                </a:effectLst>
              </a:rPr>
              <a:t>and the power of His Spirit in </a:t>
            </a:r>
            <a:r>
              <a:rPr lang="en-US" sz="3800" b="1" dirty="0" smtClean="0">
                <a:solidFill>
                  <a:schemeClr val="bg1"/>
                </a:solidFill>
                <a:effectLst>
                  <a:outerShdw blurRad="38100" dist="38100" dir="2700000" algn="tl">
                    <a:schemeClr val="tx1"/>
                  </a:outerShdw>
                </a:effectLst>
              </a:rPr>
              <a:t>me; </a:t>
            </a:r>
            <a:r>
              <a:rPr lang="en-US" sz="3800" b="1" dirty="0">
                <a:solidFill>
                  <a:schemeClr val="bg1"/>
                </a:solidFill>
                <a:effectLst>
                  <a:outerShdw blurRad="38100" dist="38100" dir="2700000" algn="tl">
                    <a:schemeClr val="tx1"/>
                  </a:outerShdw>
                </a:effectLst>
              </a:rPr>
              <a:t>working His life through </a:t>
            </a:r>
            <a:r>
              <a:rPr lang="en-US" sz="3800" b="1" dirty="0" smtClean="0">
                <a:solidFill>
                  <a:schemeClr val="bg1"/>
                </a:solidFill>
                <a:effectLst>
                  <a:outerShdw blurRad="38100" dist="38100" dir="2700000" algn="tl">
                    <a:schemeClr val="tx1"/>
                  </a:outerShdw>
                </a:effectLst>
              </a:rPr>
              <a:t>me</a:t>
            </a:r>
          </a:p>
          <a:p>
            <a:pPr>
              <a:spcBef>
                <a:spcPts val="1200"/>
              </a:spcBef>
            </a:pPr>
            <a:r>
              <a:rPr lang="en-US" sz="3800" b="1" u="sng" dirty="0">
                <a:solidFill>
                  <a:schemeClr val="bg1"/>
                </a:solidFill>
                <a:effectLst>
                  <a:outerShdw blurRad="38100" dist="38100" dir="2700000" algn="tl">
                    <a:schemeClr val="tx1"/>
                  </a:outerShdw>
                </a:effectLst>
              </a:rPr>
              <a:t>Philippians </a:t>
            </a:r>
            <a:r>
              <a:rPr lang="en-US" sz="3800" b="1" u="sng" dirty="0" smtClean="0">
                <a:solidFill>
                  <a:schemeClr val="bg1"/>
                </a:solidFill>
                <a:effectLst>
                  <a:outerShdw blurRad="38100" dist="38100" dir="2700000" algn="tl">
                    <a:schemeClr val="tx1"/>
                  </a:outerShdw>
                </a:effectLst>
              </a:rPr>
              <a:t>1:21</a:t>
            </a:r>
            <a:r>
              <a:rPr lang="en-US" sz="3800" b="1" dirty="0" smtClean="0">
                <a:solidFill>
                  <a:schemeClr val="bg1"/>
                </a:solidFill>
                <a:effectLst>
                  <a:outerShdw blurRad="38100" dist="38100" dir="2700000" algn="tl">
                    <a:schemeClr val="tx1"/>
                  </a:outerShdw>
                </a:effectLst>
              </a:rPr>
              <a:t> (</a:t>
            </a:r>
            <a:r>
              <a:rPr lang="en-US" sz="3800" b="1" dirty="0">
                <a:solidFill>
                  <a:schemeClr val="bg1"/>
                </a:solidFill>
                <a:effectLst>
                  <a:outerShdw blurRad="38100" dist="38100" dir="2700000" algn="tl">
                    <a:schemeClr val="tx1"/>
                  </a:outerShdw>
                </a:effectLst>
              </a:rPr>
              <a:t>NLT)</a:t>
            </a:r>
            <a:br>
              <a:rPr lang="en-US" sz="3800" b="1" dirty="0">
                <a:solidFill>
                  <a:schemeClr val="bg1"/>
                </a:solidFill>
                <a:effectLst>
                  <a:outerShdw blurRad="38100" dist="38100" dir="2700000" algn="tl">
                    <a:schemeClr val="tx1"/>
                  </a:outerShdw>
                </a:effectLst>
              </a:rPr>
            </a:br>
            <a:r>
              <a:rPr lang="en-US" sz="3800" b="1" dirty="0">
                <a:solidFill>
                  <a:schemeClr val="bg1"/>
                </a:solidFill>
                <a:effectLst>
                  <a:outerShdw blurRad="38100" dist="38100" dir="2700000" algn="tl">
                    <a:schemeClr val="tx1"/>
                  </a:outerShdw>
                </a:effectLst>
              </a:rPr>
              <a:t>For to me, living means living for Christ, and dying is even better.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22696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996462"/>
          </a:xfrm>
        </p:spPr>
        <p:txBody>
          <a:bodyPr>
            <a:noAutofit/>
          </a:bodyPr>
          <a:lstStyle/>
          <a:p>
            <a:r>
              <a:rPr lang="en-US" sz="6500" b="1" dirty="0" smtClean="0">
                <a:solidFill>
                  <a:srgbClr val="FFFF66"/>
                </a:solidFill>
                <a:effectLst>
                  <a:outerShdw blurRad="38100" dist="38100" dir="2700000" algn="tl">
                    <a:srgbClr val="000000"/>
                  </a:outerShdw>
                </a:effectLst>
              </a:rPr>
              <a:t>Resurrection Existence</a:t>
            </a:r>
            <a:endParaRPr lang="en-US" sz="6500" b="1" dirty="0">
              <a:solidFill>
                <a:srgbClr val="FFFF66"/>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752600"/>
            <a:ext cx="8686800" cy="4953000"/>
          </a:xfrm>
        </p:spPr>
        <p:txBody>
          <a:bodyPr>
            <a:normAutofit/>
          </a:bodyPr>
          <a:lstStyle/>
          <a:p>
            <a:pPr>
              <a:spcBef>
                <a:spcPts val="600"/>
              </a:spcBef>
            </a:pPr>
            <a:r>
              <a:rPr lang="en-US" sz="3800" b="1" u="sng" dirty="0" smtClean="0">
                <a:solidFill>
                  <a:schemeClr val="bg1"/>
                </a:solidFill>
                <a:effectLst>
                  <a:outerShdw blurRad="38100" dist="38100" dir="2700000" algn="tl">
                    <a:schemeClr val="tx1"/>
                  </a:outerShdw>
                </a:effectLst>
              </a:rPr>
              <a:t>2 </a:t>
            </a:r>
            <a:r>
              <a:rPr lang="en-US" sz="3800" b="1" u="sng" dirty="0">
                <a:solidFill>
                  <a:schemeClr val="bg1"/>
                </a:solidFill>
                <a:effectLst>
                  <a:outerShdw blurRad="38100" dist="38100" dir="2700000" algn="tl">
                    <a:schemeClr val="tx1"/>
                  </a:outerShdw>
                </a:effectLst>
              </a:rPr>
              <a:t>Corinthians 5:17</a:t>
            </a:r>
            <a:r>
              <a:rPr lang="en-US" sz="3800" b="1" dirty="0">
                <a:solidFill>
                  <a:schemeClr val="bg1"/>
                </a:solidFill>
                <a:effectLst>
                  <a:outerShdw blurRad="38100" dist="38100" dir="2700000" algn="tl">
                    <a:schemeClr val="tx1"/>
                  </a:outerShdw>
                </a:effectLst>
              </a:rPr>
              <a:t> </a:t>
            </a:r>
            <a:r>
              <a:rPr lang="en-US" sz="3000" b="1" dirty="0">
                <a:solidFill>
                  <a:schemeClr val="bg1"/>
                </a:solidFill>
                <a:effectLst>
                  <a:outerShdw blurRad="38100" dist="38100" dir="2700000" algn="tl">
                    <a:schemeClr val="tx1"/>
                  </a:outerShdw>
                </a:effectLst>
              </a:rPr>
              <a:t>(NKJV) </a:t>
            </a:r>
            <a:r>
              <a:rPr lang="en-US" sz="3800" b="1" dirty="0">
                <a:solidFill>
                  <a:schemeClr val="bg1"/>
                </a:solidFill>
                <a:effectLst>
                  <a:outerShdw blurRad="38100" dist="38100" dir="2700000" algn="tl">
                    <a:schemeClr val="tx1"/>
                  </a:outerShdw>
                </a:effectLst>
              </a:rPr>
              <a:t>Therefore, if anyone is </a:t>
            </a:r>
            <a:r>
              <a:rPr lang="en-US" sz="4800" b="1" dirty="0">
                <a:solidFill>
                  <a:schemeClr val="bg1"/>
                </a:solidFill>
                <a:effectLst>
                  <a:outerShdw blurRad="38100" dist="38100" dir="2700000" algn="tl">
                    <a:schemeClr val="tx1"/>
                  </a:outerShdw>
                </a:effectLst>
              </a:rPr>
              <a:t>in Christ</a:t>
            </a:r>
            <a:r>
              <a:rPr lang="en-US" sz="3800" b="1" dirty="0">
                <a:solidFill>
                  <a:schemeClr val="bg1"/>
                </a:solidFill>
                <a:effectLst>
                  <a:outerShdw blurRad="38100" dist="38100" dir="2700000" algn="tl">
                    <a:schemeClr val="tx1"/>
                  </a:outerShdw>
                </a:effectLst>
              </a:rPr>
              <a:t>, he is a new creation; </a:t>
            </a:r>
            <a:r>
              <a:rPr lang="en-US" sz="4800" b="1" dirty="0">
                <a:solidFill>
                  <a:schemeClr val="bg1"/>
                </a:solidFill>
                <a:effectLst>
                  <a:outerShdw blurRad="38100" dist="38100" dir="2700000" algn="tl">
                    <a:schemeClr val="tx1"/>
                  </a:outerShdw>
                </a:effectLst>
              </a:rPr>
              <a:t>old things </a:t>
            </a:r>
            <a:r>
              <a:rPr lang="en-US" sz="3800" b="1" dirty="0">
                <a:solidFill>
                  <a:schemeClr val="bg1"/>
                </a:solidFill>
                <a:effectLst>
                  <a:outerShdw blurRad="38100" dist="38100" dir="2700000" algn="tl">
                    <a:schemeClr val="tx1"/>
                  </a:outerShdw>
                </a:effectLst>
              </a:rPr>
              <a:t>have </a:t>
            </a:r>
            <a:r>
              <a:rPr lang="en-US" sz="4800" b="1" dirty="0">
                <a:solidFill>
                  <a:schemeClr val="bg1"/>
                </a:solidFill>
                <a:effectLst>
                  <a:outerShdw blurRad="38100" dist="38100" dir="2700000" algn="tl">
                    <a:schemeClr val="tx1"/>
                  </a:outerShdw>
                </a:effectLst>
              </a:rPr>
              <a:t>passed away</a:t>
            </a:r>
            <a:r>
              <a:rPr lang="en-US" sz="3800" b="1" dirty="0">
                <a:solidFill>
                  <a:schemeClr val="bg1"/>
                </a:solidFill>
                <a:effectLst>
                  <a:outerShdw blurRad="38100" dist="38100" dir="2700000" algn="tl">
                    <a:schemeClr val="tx1"/>
                  </a:outerShdw>
                </a:effectLst>
              </a:rPr>
              <a:t>; </a:t>
            </a:r>
            <a:r>
              <a:rPr lang="en-US" sz="5800" b="1" dirty="0">
                <a:solidFill>
                  <a:schemeClr val="bg1"/>
                </a:solidFill>
                <a:effectLst>
                  <a:outerShdw blurRad="38100" dist="38100" dir="2700000" algn="tl">
                    <a:schemeClr val="tx1"/>
                  </a:outerShdw>
                </a:effectLst>
              </a:rPr>
              <a:t>behold</a:t>
            </a:r>
            <a:r>
              <a:rPr lang="en-US" sz="3800" b="1" dirty="0">
                <a:solidFill>
                  <a:schemeClr val="bg1"/>
                </a:solidFill>
                <a:effectLst>
                  <a:outerShdw blurRad="38100" dist="38100" dir="2700000" algn="tl">
                    <a:schemeClr val="tx1"/>
                  </a:outerShdw>
                </a:effectLst>
              </a:rPr>
              <a:t>, all things </a:t>
            </a:r>
            <a:r>
              <a:rPr lang="en-US" sz="4800" b="1" dirty="0">
                <a:solidFill>
                  <a:schemeClr val="bg1"/>
                </a:solidFill>
                <a:effectLst>
                  <a:outerShdw blurRad="38100" dist="38100" dir="2700000" algn="tl">
                    <a:schemeClr val="tx1"/>
                  </a:outerShdw>
                </a:effectLst>
              </a:rPr>
              <a:t>have become new</a:t>
            </a:r>
            <a:r>
              <a:rPr lang="en-US" sz="3800" b="1" dirty="0">
                <a:solidFill>
                  <a:schemeClr val="bg1"/>
                </a:solidFill>
                <a:effectLst>
                  <a:outerShdw blurRad="38100" dist="38100" dir="2700000" algn="tl">
                    <a:schemeClr val="tx1"/>
                  </a:outerShdw>
                </a:effectLst>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21775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3" y="64164"/>
            <a:ext cx="6705594" cy="6729672"/>
          </a:xfrm>
          <a:prstGeom prst="rect">
            <a:avLst/>
          </a:prstGeom>
        </p:spPr>
      </p:pic>
    </p:spTree>
    <p:extLst>
      <p:ext uri="{BB962C8B-B14F-4D97-AF65-F5344CB8AC3E}">
        <p14:creationId xmlns:p14="http://schemas.microsoft.com/office/powerpoint/2010/main" val="159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609600" y="3429000"/>
            <a:ext cx="7924800" cy="1089025"/>
          </a:xfrm>
        </p:spPr>
        <p:txBody>
          <a:bodyPr>
            <a:normAutofit/>
          </a:bodyPr>
          <a:lstStyle/>
          <a:p>
            <a:r>
              <a:rPr lang="en-US" b="1" dirty="0">
                <a:solidFill>
                  <a:schemeClr val="bg1"/>
                </a:solidFill>
                <a:effectLst>
                  <a:outerShdw blurRad="38100" dist="38100" dir="2700000" algn="tl">
                    <a:srgbClr val="000000"/>
                  </a:outerShdw>
                </a:effectLst>
              </a:rPr>
              <a:t>Resurrection Existence </a:t>
            </a:r>
            <a:endParaRPr lang="en-US"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10668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a:t>
            </a:r>
            <a:r>
              <a:rPr lang="en-US" sz="4400" b="1" dirty="0" smtClean="0">
                <a:solidFill>
                  <a:schemeClr val="bg2">
                    <a:lumMod val="75000"/>
                  </a:schemeClr>
                </a:solidFill>
                <a:effectLst>
                  <a:outerShdw blurRad="38100" dist="38100" dir="2700000" algn="tl">
                    <a:srgbClr val="000000"/>
                  </a:outerShdw>
                </a:effectLst>
              </a:rPr>
              <a:t>4:1-4</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3345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The Gospel Preached</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1143000"/>
            <a:ext cx="8686800" cy="5562600"/>
          </a:xfrm>
        </p:spPr>
        <p:txBody>
          <a:bodyPr>
            <a:normAutofit/>
          </a:bodyPr>
          <a:lstStyle/>
          <a:p>
            <a:pPr marL="0" indent="0">
              <a:buNone/>
            </a:pPr>
            <a:r>
              <a:rPr lang="en-US" sz="3800" b="1" u="sng" dirty="0" smtClean="0">
                <a:solidFill>
                  <a:schemeClr val="bg1"/>
                </a:solidFill>
                <a:effectLst>
                  <a:outerShdw blurRad="38100" dist="38100" dir="2700000" algn="tl">
                    <a:schemeClr val="tx1"/>
                  </a:outerShdw>
                </a:effectLst>
              </a:rPr>
              <a:t>2:14-41</a:t>
            </a:r>
            <a:r>
              <a:rPr lang="en-US" sz="3800" b="1" dirty="0" smtClean="0">
                <a:solidFill>
                  <a:schemeClr val="bg1"/>
                </a:solidFill>
                <a:effectLst>
                  <a:outerShdw blurRad="38100" dist="38100" dir="2700000" algn="tl">
                    <a:schemeClr val="tx1"/>
                  </a:outerShdw>
                </a:effectLst>
              </a:rPr>
              <a:t> Peter’s 1</a:t>
            </a:r>
            <a:r>
              <a:rPr lang="en-US" sz="3800" b="1" baseline="30000" dirty="0" smtClean="0">
                <a:solidFill>
                  <a:schemeClr val="bg1"/>
                </a:solidFill>
                <a:effectLst>
                  <a:outerShdw blurRad="38100" dist="38100" dir="2700000" algn="tl">
                    <a:schemeClr val="tx1"/>
                  </a:outerShdw>
                </a:effectLst>
              </a:rPr>
              <a:t>st</a:t>
            </a:r>
            <a:r>
              <a:rPr lang="en-US" sz="3800" b="1" dirty="0" smtClean="0">
                <a:solidFill>
                  <a:schemeClr val="bg1"/>
                </a:solidFill>
                <a:effectLst>
                  <a:outerShdw blurRad="38100" dist="38100" dir="2700000" algn="tl">
                    <a:schemeClr val="tx1"/>
                  </a:outerShdw>
                </a:effectLst>
              </a:rPr>
              <a:t> sermon</a:t>
            </a:r>
            <a:r>
              <a:rPr lang="en-US" sz="3400" b="1" dirty="0">
                <a:solidFill>
                  <a:schemeClr val="bg1"/>
                </a:solidFill>
                <a:effectLst>
                  <a:outerShdw blurRad="38100" dist="38100" dir="2700000" algn="tl">
                    <a:schemeClr val="tx1"/>
                  </a:outerShdw>
                </a:effectLst>
              </a:rPr>
              <a:t> -</a:t>
            </a:r>
            <a:r>
              <a:rPr lang="en-US" sz="3400" b="1" dirty="0" smtClean="0">
                <a:solidFill>
                  <a:schemeClr val="bg1"/>
                </a:solidFill>
                <a:effectLst>
                  <a:outerShdw blurRad="38100" dist="38100" dir="2700000" algn="tl">
                    <a:schemeClr val="tx1"/>
                  </a:outerShdw>
                </a:effectLst>
              </a:rPr>
              <a:t>Day of Pentecost</a:t>
            </a:r>
          </a:p>
          <a:p>
            <a:pPr lvl="1">
              <a:spcBef>
                <a:spcPts val="1200"/>
              </a:spcBef>
            </a:pPr>
            <a:r>
              <a:rPr lang="en-US" sz="3800" b="1" dirty="0" smtClean="0">
                <a:solidFill>
                  <a:schemeClr val="bg1"/>
                </a:solidFill>
                <a:effectLst>
                  <a:outerShdw blurRad="38100" dist="38100" dir="2700000" algn="tl">
                    <a:schemeClr val="tx1"/>
                  </a:outerShdw>
                </a:effectLst>
              </a:rPr>
              <a:t>You killed Jesus (guilty of sin He bore)</a:t>
            </a:r>
          </a:p>
          <a:p>
            <a:pPr lvl="1">
              <a:spcBef>
                <a:spcPts val="0"/>
              </a:spcBef>
            </a:pPr>
            <a:r>
              <a:rPr lang="en-US" sz="3800" b="1" dirty="0" smtClean="0">
                <a:solidFill>
                  <a:srgbClr val="FFFF66"/>
                </a:solidFill>
                <a:effectLst>
                  <a:outerShdw blurRad="38100" dist="38100" dir="2700000" algn="tl">
                    <a:schemeClr val="tx1"/>
                  </a:outerShdw>
                </a:effectLst>
              </a:rPr>
              <a:t>He was resurrected</a:t>
            </a:r>
          </a:p>
          <a:p>
            <a:pPr lvl="1">
              <a:spcBef>
                <a:spcPts val="0"/>
              </a:spcBef>
            </a:pPr>
            <a:r>
              <a:rPr lang="en-US" sz="3800" b="1" dirty="0" smtClean="0">
                <a:solidFill>
                  <a:schemeClr val="bg1"/>
                </a:solidFill>
                <a:effectLst>
                  <a:outerShdw blurRad="38100" dist="38100" dir="2700000" algn="tl">
                    <a:schemeClr val="tx1"/>
                  </a:outerShdw>
                </a:effectLst>
              </a:rPr>
              <a:t>Jesus is Lord</a:t>
            </a:r>
          </a:p>
          <a:p>
            <a:pPr lvl="1">
              <a:spcBef>
                <a:spcPts val="0"/>
              </a:spcBef>
            </a:pPr>
            <a:r>
              <a:rPr lang="en-US" sz="3800" b="1" dirty="0" smtClean="0">
                <a:solidFill>
                  <a:schemeClr val="bg1"/>
                </a:solidFill>
                <a:effectLst>
                  <a:outerShdw blurRad="38100" dist="38100" dir="2700000" algn="tl">
                    <a:schemeClr val="tx1"/>
                  </a:outerShdw>
                </a:effectLst>
              </a:rPr>
              <a:t>Repentance</a:t>
            </a:r>
          </a:p>
          <a:p>
            <a:pPr lvl="1">
              <a:spcBef>
                <a:spcPts val="0"/>
              </a:spcBef>
            </a:pPr>
            <a:r>
              <a:rPr lang="en-US" sz="3800" b="1" dirty="0" smtClean="0">
                <a:solidFill>
                  <a:schemeClr val="bg1"/>
                </a:solidFill>
                <a:effectLst>
                  <a:outerShdw blurRad="38100" dist="38100" dir="2700000" algn="tl">
                    <a:schemeClr val="tx1"/>
                  </a:outerShdw>
                </a:effectLst>
              </a:rPr>
              <a:t>Baptism</a:t>
            </a:r>
          </a:p>
          <a:p>
            <a:pPr lvl="1">
              <a:spcBef>
                <a:spcPts val="0"/>
              </a:spcBef>
            </a:pPr>
            <a:r>
              <a:rPr lang="en-US" sz="3800" b="1" dirty="0" smtClean="0">
                <a:solidFill>
                  <a:schemeClr val="bg1"/>
                </a:solidFill>
                <a:effectLst>
                  <a:outerShdw blurRad="38100" dist="38100" dir="2700000" algn="tl">
                    <a:schemeClr val="tx1"/>
                  </a:outerShdw>
                </a:effectLst>
              </a:rPr>
              <a:t>Forgiveness of sins</a:t>
            </a:r>
          </a:p>
          <a:p>
            <a:pPr lvl="1">
              <a:spcBef>
                <a:spcPts val="0"/>
              </a:spcBef>
            </a:pPr>
            <a:r>
              <a:rPr lang="en-US" sz="3800" b="1" dirty="0" smtClean="0">
                <a:solidFill>
                  <a:schemeClr val="bg1"/>
                </a:solidFill>
                <a:effectLst>
                  <a:outerShdw blurRad="38100" dist="38100" dir="2700000" algn="tl">
                    <a:schemeClr val="tx1"/>
                  </a:outerShdw>
                </a:effectLst>
              </a:rPr>
              <a:t>Gift of the Holy Spirit</a:t>
            </a: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17353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The Gospel Preached</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1143000"/>
            <a:ext cx="8686800" cy="5562600"/>
          </a:xfrm>
        </p:spPr>
        <p:txBody>
          <a:bodyPr>
            <a:normAutofit/>
          </a:bodyPr>
          <a:lstStyle/>
          <a:p>
            <a:pPr marL="0" indent="0">
              <a:buNone/>
            </a:pPr>
            <a:r>
              <a:rPr lang="en-US" sz="3800" b="1" u="sng" dirty="0" smtClean="0">
                <a:solidFill>
                  <a:schemeClr val="bg1"/>
                </a:solidFill>
                <a:effectLst>
                  <a:outerShdw blurRad="38100" dist="38100" dir="2700000" algn="tl">
                    <a:schemeClr val="tx1"/>
                  </a:outerShdw>
                </a:effectLst>
              </a:rPr>
              <a:t>3:11-26</a:t>
            </a:r>
            <a:r>
              <a:rPr lang="en-US" sz="3800" b="1" dirty="0" smtClean="0">
                <a:solidFill>
                  <a:schemeClr val="bg1"/>
                </a:solidFill>
                <a:effectLst>
                  <a:outerShdw blurRad="38100" dist="38100" dir="2700000" algn="tl">
                    <a:schemeClr val="tx1"/>
                  </a:outerShdw>
                </a:effectLst>
              </a:rPr>
              <a:t> Peter’s 2</a:t>
            </a:r>
            <a:r>
              <a:rPr lang="en-US" sz="3800" b="1" baseline="30000" dirty="0" smtClean="0">
                <a:solidFill>
                  <a:schemeClr val="bg1"/>
                </a:solidFill>
                <a:effectLst>
                  <a:outerShdw blurRad="38100" dist="38100" dir="2700000" algn="tl">
                    <a:schemeClr val="tx1"/>
                  </a:outerShdw>
                </a:effectLst>
              </a:rPr>
              <a:t>nd</a:t>
            </a:r>
            <a:r>
              <a:rPr lang="en-US" sz="3800" b="1" dirty="0" smtClean="0">
                <a:solidFill>
                  <a:schemeClr val="bg1"/>
                </a:solidFill>
                <a:effectLst>
                  <a:outerShdw blurRad="38100" dist="38100" dir="2700000" algn="tl">
                    <a:schemeClr val="tx1"/>
                  </a:outerShdw>
                </a:effectLst>
              </a:rPr>
              <a:t> sermon</a:t>
            </a:r>
          </a:p>
          <a:p>
            <a:pPr lvl="1">
              <a:spcBef>
                <a:spcPts val="1200"/>
              </a:spcBef>
            </a:pPr>
            <a:r>
              <a:rPr lang="en-US" sz="3800" b="1" dirty="0" smtClean="0">
                <a:solidFill>
                  <a:schemeClr val="bg1"/>
                </a:solidFill>
                <a:effectLst>
                  <a:outerShdw blurRad="38100" dist="38100" dir="2700000" algn="tl">
                    <a:schemeClr val="tx1"/>
                  </a:outerShdw>
                </a:effectLst>
              </a:rPr>
              <a:t>You killed Jesus (guilty of sin He bore)</a:t>
            </a:r>
          </a:p>
          <a:p>
            <a:pPr lvl="1">
              <a:spcBef>
                <a:spcPts val="0"/>
              </a:spcBef>
            </a:pPr>
            <a:r>
              <a:rPr lang="en-US" sz="3800" b="1" dirty="0" smtClean="0">
                <a:solidFill>
                  <a:srgbClr val="FFFF66"/>
                </a:solidFill>
                <a:effectLst>
                  <a:outerShdw blurRad="38100" dist="38100" dir="2700000" algn="tl">
                    <a:schemeClr val="tx1"/>
                  </a:outerShdw>
                </a:effectLst>
              </a:rPr>
              <a:t>He was resurrected</a:t>
            </a:r>
          </a:p>
          <a:p>
            <a:pPr lvl="1">
              <a:spcBef>
                <a:spcPts val="0"/>
              </a:spcBef>
            </a:pPr>
            <a:r>
              <a:rPr lang="en-US" sz="3800" b="1" dirty="0" smtClean="0">
                <a:solidFill>
                  <a:schemeClr val="bg1"/>
                </a:solidFill>
                <a:effectLst>
                  <a:outerShdw blurRad="38100" dist="38100" dir="2700000" algn="tl">
                    <a:schemeClr val="tx1"/>
                  </a:outerShdw>
                </a:effectLst>
              </a:rPr>
              <a:t>This man was healed by faith in Jesus</a:t>
            </a:r>
          </a:p>
          <a:p>
            <a:pPr lvl="1">
              <a:spcBef>
                <a:spcPts val="0"/>
              </a:spcBef>
            </a:pPr>
            <a:r>
              <a:rPr lang="en-US" sz="3800" b="1" dirty="0" smtClean="0">
                <a:solidFill>
                  <a:schemeClr val="bg1"/>
                </a:solidFill>
                <a:effectLst>
                  <a:outerShdw blurRad="38100" dist="38100" dir="2700000" algn="tl">
                    <a:schemeClr val="tx1"/>
                  </a:outerShdw>
                </a:effectLst>
              </a:rPr>
              <a:t>Repentance</a:t>
            </a:r>
          </a:p>
          <a:p>
            <a:pPr lvl="1">
              <a:spcBef>
                <a:spcPts val="0"/>
              </a:spcBef>
            </a:pPr>
            <a:r>
              <a:rPr lang="en-US" sz="3800" b="1" dirty="0" smtClean="0">
                <a:solidFill>
                  <a:schemeClr val="bg1"/>
                </a:solidFill>
                <a:effectLst>
                  <a:outerShdw blurRad="38100" dist="38100" dir="2700000" algn="tl">
                    <a:schemeClr val="tx1"/>
                  </a:outerShdw>
                </a:effectLst>
              </a:rPr>
              <a:t>Forgiveness of sins</a:t>
            </a:r>
          </a:p>
          <a:p>
            <a:pPr lvl="1">
              <a:spcBef>
                <a:spcPts val="0"/>
              </a:spcBef>
            </a:pPr>
            <a:r>
              <a:rPr lang="en-US" sz="3800" b="1" dirty="0" smtClean="0">
                <a:solidFill>
                  <a:schemeClr val="bg1"/>
                </a:solidFill>
                <a:effectLst>
                  <a:outerShdw blurRad="38100" dist="38100" dir="2700000" algn="tl">
                    <a:schemeClr val="tx1"/>
                  </a:outerShdw>
                </a:effectLst>
              </a:rPr>
              <a:t>Times of refreshing will come</a:t>
            </a:r>
          </a:p>
          <a:p>
            <a:pPr lvl="1">
              <a:spcBef>
                <a:spcPts val="0"/>
              </a:spcBef>
            </a:pPr>
            <a:r>
              <a:rPr lang="en-US" sz="3800" b="1" dirty="0" smtClean="0">
                <a:solidFill>
                  <a:schemeClr val="bg1"/>
                </a:solidFill>
                <a:effectLst>
                  <a:outerShdw blurRad="38100" dist="38100" dir="2700000" algn="tl">
                    <a:schemeClr val="tx1"/>
                  </a:outerShdw>
                </a:effectLst>
              </a:rPr>
              <a:t>All the prophets foretold this</a:t>
            </a:r>
          </a:p>
          <a:p>
            <a:pPr lvl="1">
              <a:spcBef>
                <a:spcPts val="0"/>
              </a:spcBef>
            </a:pPr>
            <a:r>
              <a:rPr lang="en-US" sz="3800" b="1" dirty="0" smtClean="0">
                <a:solidFill>
                  <a:schemeClr val="bg1"/>
                </a:solidFill>
                <a:effectLst>
                  <a:outerShdw blurRad="38100" dist="38100" dir="2700000" algn="tl">
                    <a:schemeClr val="tx1"/>
                  </a:outerShdw>
                </a:effectLst>
              </a:rPr>
              <a:t>He was sent to turn you</a:t>
            </a: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37730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The Gospel Preached</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1143000"/>
            <a:ext cx="8686800" cy="5562600"/>
          </a:xfrm>
        </p:spPr>
        <p:txBody>
          <a:bodyPr>
            <a:normAutofit/>
          </a:bodyPr>
          <a:lstStyle/>
          <a:p>
            <a:pPr marL="0" indent="0">
              <a:buNone/>
            </a:pPr>
            <a:r>
              <a:rPr lang="en-US" sz="3800" b="1" u="sng" dirty="0" smtClean="0">
                <a:solidFill>
                  <a:schemeClr val="bg1"/>
                </a:solidFill>
                <a:effectLst>
                  <a:outerShdw blurRad="38100" dist="38100" dir="2700000" algn="tl">
                    <a:schemeClr val="tx1"/>
                  </a:outerShdw>
                </a:effectLst>
              </a:rPr>
              <a:t>4:1-12</a:t>
            </a:r>
            <a:r>
              <a:rPr lang="en-US" sz="3800" b="1" dirty="0" smtClean="0">
                <a:solidFill>
                  <a:schemeClr val="bg1"/>
                </a:solidFill>
                <a:effectLst>
                  <a:outerShdw blurRad="38100" dist="38100" dir="2700000" algn="tl">
                    <a:schemeClr val="tx1"/>
                  </a:outerShdw>
                </a:effectLst>
              </a:rPr>
              <a:t> Peter’s 3</a:t>
            </a:r>
            <a:r>
              <a:rPr lang="en-US" sz="3800" b="1" baseline="30000" dirty="0" smtClean="0">
                <a:solidFill>
                  <a:schemeClr val="bg1"/>
                </a:solidFill>
                <a:effectLst>
                  <a:outerShdw blurRad="38100" dist="38100" dir="2700000" algn="tl">
                    <a:schemeClr val="tx1"/>
                  </a:outerShdw>
                </a:effectLst>
              </a:rPr>
              <a:t>rd</a:t>
            </a:r>
            <a:r>
              <a:rPr lang="en-US" sz="3800" b="1" dirty="0" smtClean="0">
                <a:solidFill>
                  <a:schemeClr val="bg1"/>
                </a:solidFill>
                <a:effectLst>
                  <a:outerShdw blurRad="38100" dist="38100" dir="2700000" algn="tl">
                    <a:schemeClr val="tx1"/>
                  </a:outerShdw>
                </a:effectLst>
              </a:rPr>
              <a:t> sermon</a:t>
            </a:r>
          </a:p>
          <a:p>
            <a:pPr lvl="1">
              <a:spcBef>
                <a:spcPts val="1200"/>
              </a:spcBef>
            </a:pPr>
            <a:r>
              <a:rPr lang="en-US" sz="3800" b="1" dirty="0" smtClean="0">
                <a:solidFill>
                  <a:schemeClr val="bg1"/>
                </a:solidFill>
                <a:effectLst>
                  <a:outerShdw blurRad="38100" dist="38100" dir="2700000" algn="tl">
                    <a:schemeClr val="tx1"/>
                  </a:outerShdw>
                </a:effectLst>
              </a:rPr>
              <a:t>You killed Jesus (guilty of sin He bore)</a:t>
            </a:r>
          </a:p>
          <a:p>
            <a:pPr lvl="1">
              <a:spcBef>
                <a:spcPts val="0"/>
              </a:spcBef>
            </a:pPr>
            <a:r>
              <a:rPr lang="en-US" sz="3800" b="1" dirty="0" smtClean="0">
                <a:solidFill>
                  <a:srgbClr val="FFFF66"/>
                </a:solidFill>
                <a:effectLst>
                  <a:outerShdw blurRad="38100" dist="38100" dir="2700000" algn="tl">
                    <a:schemeClr val="tx1"/>
                  </a:outerShdw>
                </a:effectLst>
              </a:rPr>
              <a:t>He was resurrected</a:t>
            </a:r>
          </a:p>
          <a:p>
            <a:pPr lvl="1">
              <a:spcBef>
                <a:spcPts val="0"/>
              </a:spcBef>
            </a:pPr>
            <a:r>
              <a:rPr lang="en-US" sz="3800" b="1" dirty="0" smtClean="0">
                <a:solidFill>
                  <a:schemeClr val="bg1"/>
                </a:solidFill>
                <a:effectLst>
                  <a:outerShdw blurRad="38100" dist="38100" dir="2700000" algn="tl">
                    <a:schemeClr val="tx1"/>
                  </a:outerShdw>
                </a:effectLst>
              </a:rPr>
              <a:t>Salvation is through no other name</a:t>
            </a:r>
            <a:endParaRPr lang="en-US" sz="3800" b="1" dirty="0">
              <a:solidFill>
                <a:schemeClr val="bg1"/>
              </a:solidFill>
              <a:effectLst>
                <a:outerShdw blurRad="38100" dist="38100" dir="2700000" algn="tl">
                  <a:schemeClr val="tx1"/>
                </a:outerShdw>
              </a:effectLst>
            </a:endParaRPr>
          </a:p>
          <a:p>
            <a:pPr>
              <a:spcBef>
                <a:spcPts val="2400"/>
              </a:spcBef>
            </a:pPr>
            <a:r>
              <a:rPr lang="en-US" sz="4200" b="1" dirty="0" smtClean="0">
                <a:solidFill>
                  <a:schemeClr val="bg1"/>
                </a:solidFill>
                <a:effectLst>
                  <a:outerShdw blurRad="38100" dist="38100" dir="2700000" algn="tl">
                    <a:schemeClr val="tx1"/>
                  </a:outerShdw>
                </a:effectLst>
              </a:rPr>
              <a:t>The two constants:</a:t>
            </a:r>
            <a:r>
              <a:rPr lang="en-US" sz="4200" b="1" dirty="0">
                <a:solidFill>
                  <a:schemeClr val="bg1"/>
                </a:solidFill>
                <a:effectLst>
                  <a:outerShdw blurRad="38100" dist="38100" dir="2700000" algn="tl">
                    <a:srgbClr val="000000"/>
                  </a:outerShdw>
                </a:effectLst>
              </a:rPr>
              <a:t/>
            </a:r>
            <a:br>
              <a:rPr lang="en-US" sz="4200" b="1" dirty="0">
                <a:solidFill>
                  <a:schemeClr val="bg1"/>
                </a:solidFill>
                <a:effectLst>
                  <a:outerShdw blurRad="38100" dist="38100" dir="2700000" algn="tl">
                    <a:srgbClr val="000000"/>
                  </a:outerShdw>
                </a:effectLst>
              </a:rPr>
            </a:br>
            <a:r>
              <a:rPr lang="en-US" sz="4200" b="1" dirty="0" smtClean="0">
                <a:solidFill>
                  <a:srgbClr val="FFFF66"/>
                </a:solidFill>
                <a:effectLst>
                  <a:outerShdw blurRad="38100" dist="38100" dir="2700000" algn="tl">
                    <a:srgbClr val="000000"/>
                  </a:outerShdw>
                </a:effectLst>
              </a:rPr>
              <a:t>The death and resurrection of Jesus</a:t>
            </a:r>
            <a:endParaRPr lang="en-US" sz="4200" b="1" dirty="0" smtClean="0">
              <a:solidFill>
                <a:srgbClr val="FFFF66"/>
              </a:solidFill>
              <a:effectLst>
                <a:outerShdw blurRad="38100" dist="38100" dir="2700000" algn="tl">
                  <a:schemeClr val="tx1"/>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60984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Resurrection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610600" cy="5181600"/>
          </a:xfrm>
        </p:spPr>
        <p:txBody>
          <a:bodyPr>
            <a:normAutofit/>
          </a:bodyPr>
          <a:lstStyle/>
          <a:p>
            <a:pPr>
              <a:spcBef>
                <a:spcPts val="600"/>
              </a:spcBef>
            </a:pPr>
            <a:r>
              <a:rPr lang="en-US" sz="3800" b="1" dirty="0" smtClean="0">
                <a:solidFill>
                  <a:schemeClr val="bg1"/>
                </a:solidFill>
                <a:effectLst>
                  <a:outerShdw blurRad="38100" dist="38100" dir="2700000" algn="tl">
                    <a:schemeClr val="tx1"/>
                  </a:outerShdw>
                </a:effectLst>
              </a:rPr>
              <a:t>The </a:t>
            </a:r>
            <a:r>
              <a:rPr lang="en-US" sz="3800" b="1" dirty="0">
                <a:solidFill>
                  <a:schemeClr val="bg1"/>
                </a:solidFill>
                <a:effectLst>
                  <a:outerShdw blurRad="38100" dist="38100" dir="2700000" algn="tl">
                    <a:schemeClr val="tx1"/>
                  </a:outerShdw>
                </a:effectLst>
              </a:rPr>
              <a:t>promise of eternal life after our physical death for all of those who put their trust in Jesus</a:t>
            </a:r>
            <a:r>
              <a:rPr lang="en-US" sz="3800" b="1" dirty="0" smtClean="0">
                <a:solidFill>
                  <a:schemeClr val="bg1"/>
                </a:solidFill>
                <a:effectLst>
                  <a:outerShdw blurRad="38100" dist="38100" dir="2700000" algn="tl">
                    <a:schemeClr val="tx1"/>
                  </a:outerShdw>
                </a:effectLst>
              </a:rPr>
              <a:t>.</a:t>
            </a:r>
          </a:p>
          <a:p>
            <a:pPr>
              <a:spcBef>
                <a:spcPts val="600"/>
              </a:spcBef>
            </a:pPr>
            <a:r>
              <a:rPr lang="en-US" sz="3800" b="1" dirty="0">
                <a:solidFill>
                  <a:schemeClr val="bg1"/>
                </a:solidFill>
                <a:effectLst>
                  <a:outerShdw blurRad="38100" dist="38100" dir="2700000" algn="tl">
                    <a:srgbClr val="000000"/>
                  </a:outerShdw>
                </a:effectLst>
              </a:rPr>
              <a:t>Resurrection means life; life after death</a:t>
            </a:r>
          </a:p>
          <a:p>
            <a:pPr>
              <a:spcBef>
                <a:spcPts val="600"/>
              </a:spcBef>
            </a:pPr>
            <a:r>
              <a:rPr lang="en-US" sz="3800" b="1" dirty="0" smtClean="0">
                <a:solidFill>
                  <a:schemeClr val="bg1"/>
                </a:solidFill>
                <a:effectLst>
                  <a:outerShdw blurRad="38100" dist="38100" dir="2700000" algn="tl">
                    <a:srgbClr val="000000"/>
                  </a:outerShdw>
                </a:effectLst>
              </a:rPr>
              <a:t>Does not just concern the future</a:t>
            </a:r>
          </a:p>
          <a:p>
            <a:pPr>
              <a:spcBef>
                <a:spcPts val="600"/>
              </a:spcBef>
            </a:pP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366698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Resurrection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305800" cy="5181600"/>
          </a:xfrm>
        </p:spPr>
        <p:txBody>
          <a:bodyPr>
            <a:normAutofit/>
          </a:bodyPr>
          <a:lstStyle/>
          <a:p>
            <a:pPr>
              <a:spcBef>
                <a:spcPts val="600"/>
              </a:spcBef>
            </a:pPr>
            <a:r>
              <a:rPr lang="en-US" sz="3800" b="1" u="sng" dirty="0">
                <a:solidFill>
                  <a:schemeClr val="bg1"/>
                </a:solidFill>
                <a:effectLst>
                  <a:outerShdw blurRad="38100" dist="38100" dir="2700000" algn="tl">
                    <a:schemeClr val="tx1"/>
                  </a:outerShdw>
                </a:effectLst>
              </a:rPr>
              <a:t>Galatians </a:t>
            </a:r>
            <a:r>
              <a:rPr lang="en-US" sz="3800" b="1" u="sng" dirty="0" smtClean="0">
                <a:solidFill>
                  <a:schemeClr val="bg1"/>
                </a:solidFill>
                <a:effectLst>
                  <a:outerShdw blurRad="38100" dist="38100" dir="2700000" algn="tl">
                    <a:schemeClr val="tx1"/>
                  </a:outerShdw>
                </a:effectLst>
              </a:rPr>
              <a:t>2:20</a:t>
            </a:r>
            <a:r>
              <a:rPr lang="en-US" sz="3800" b="1" dirty="0" smtClean="0">
                <a:solidFill>
                  <a:schemeClr val="bg1"/>
                </a:solidFill>
                <a:effectLst>
                  <a:outerShdw blurRad="38100" dist="38100" dir="2700000" algn="tl">
                    <a:schemeClr val="tx1"/>
                  </a:outerShdw>
                </a:effectLst>
              </a:rPr>
              <a:t> </a:t>
            </a:r>
            <a:r>
              <a:rPr lang="en-US" sz="3000" b="1" dirty="0" smtClean="0">
                <a:solidFill>
                  <a:schemeClr val="bg1"/>
                </a:solidFill>
                <a:effectLst>
                  <a:outerShdw blurRad="38100" dist="38100" dir="2700000" algn="tl">
                    <a:schemeClr val="tx1"/>
                  </a:outerShdw>
                </a:effectLst>
              </a:rPr>
              <a:t>(NASB)</a:t>
            </a:r>
            <a:r>
              <a:rPr lang="en-US" sz="3000" b="1" dirty="0">
                <a:solidFill>
                  <a:schemeClr val="bg1"/>
                </a:solidFill>
                <a:effectLst>
                  <a:outerShdw blurRad="38100" dist="38100" dir="2700000" algn="tl">
                    <a:schemeClr val="tx1"/>
                  </a:outerShdw>
                </a:effectLst>
              </a:rPr>
              <a:t/>
            </a:r>
            <a:br>
              <a:rPr lang="en-US" sz="3000" b="1" dirty="0">
                <a:solidFill>
                  <a:schemeClr val="bg1"/>
                </a:solidFill>
                <a:effectLst>
                  <a:outerShdw blurRad="38100" dist="38100" dir="2700000" algn="tl">
                    <a:schemeClr val="tx1"/>
                  </a:outerShdw>
                </a:effectLst>
              </a:rPr>
            </a:br>
            <a:r>
              <a:rPr lang="en-US" sz="3800" b="1" dirty="0" smtClean="0">
                <a:solidFill>
                  <a:schemeClr val="bg1"/>
                </a:solidFill>
                <a:effectLst>
                  <a:outerShdw blurRad="38100" dist="38100" dir="2700000" algn="tl">
                    <a:schemeClr val="tx1"/>
                  </a:outerShdw>
                </a:effectLst>
              </a:rPr>
              <a:t>“I </a:t>
            </a:r>
            <a:r>
              <a:rPr lang="en-US" sz="3800" b="1" dirty="0">
                <a:solidFill>
                  <a:schemeClr val="bg1"/>
                </a:solidFill>
                <a:effectLst>
                  <a:outerShdw blurRad="38100" dist="38100" dir="2700000" algn="tl">
                    <a:schemeClr val="tx1"/>
                  </a:outerShdw>
                </a:effectLst>
              </a:rPr>
              <a:t>have been crucified with Christ; and it is no longer I who live, but Christ lives in me; and </a:t>
            </a:r>
            <a:r>
              <a:rPr lang="en-US" sz="3800" b="1" dirty="0" smtClean="0">
                <a:solidFill>
                  <a:schemeClr val="bg1"/>
                </a:solidFill>
                <a:effectLst>
                  <a:outerShdw blurRad="38100" dist="38100" dir="2700000" algn="tl">
                    <a:schemeClr val="tx1"/>
                  </a:outerShdw>
                </a:effectLst>
              </a:rPr>
              <a:t>the </a:t>
            </a:r>
            <a:r>
              <a:rPr lang="en-US" sz="3800" b="1" dirty="0">
                <a:solidFill>
                  <a:schemeClr val="bg1"/>
                </a:solidFill>
                <a:effectLst>
                  <a:outerShdw blurRad="38100" dist="38100" dir="2700000" algn="tl">
                    <a:schemeClr val="tx1"/>
                  </a:outerShdw>
                </a:effectLst>
              </a:rPr>
              <a:t>life which I now live in the flesh I live by faith in the Son of God, who loved me and gave Himself up for me</a:t>
            </a:r>
            <a:r>
              <a:rPr lang="en-US" sz="3800" b="1" dirty="0" smtClean="0">
                <a:solidFill>
                  <a:schemeClr val="bg1"/>
                </a:solidFill>
                <a:effectLst>
                  <a:outerShdw blurRad="38100" dist="38100" dir="2700000" algn="tl">
                    <a:schemeClr val="tx1"/>
                  </a:outerShdw>
                </a:effectLst>
              </a:rPr>
              <a:t>.”</a:t>
            </a:r>
          </a:p>
          <a:p>
            <a:pPr>
              <a:spcBef>
                <a:spcPts val="600"/>
              </a:spcBef>
            </a:pPr>
            <a:r>
              <a:rPr lang="en-US" sz="3800" b="1" dirty="0" smtClean="0">
                <a:solidFill>
                  <a:srgbClr val="FFFF66"/>
                </a:solidFill>
                <a:effectLst>
                  <a:outerShdw blurRad="38100" dist="38100" dir="2700000" algn="tl">
                    <a:schemeClr val="tx1"/>
                  </a:outerShdw>
                </a:effectLst>
              </a:rPr>
              <a:t>Resurrection is transformation</a:t>
            </a:r>
            <a:endParaRPr lang="en-US" sz="3800" b="1" dirty="0">
              <a:solidFill>
                <a:srgbClr val="FFFF66"/>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240486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996462"/>
          </a:xfrm>
        </p:spPr>
        <p:txBody>
          <a:bodyPr/>
          <a:lstStyle/>
          <a:p>
            <a:r>
              <a:rPr lang="en-US" b="1" dirty="0" smtClean="0">
                <a:solidFill>
                  <a:schemeClr val="bg2">
                    <a:lumMod val="75000"/>
                  </a:schemeClr>
                </a:solidFill>
                <a:effectLst>
                  <a:outerShdw blurRad="38100" dist="38100" dir="2700000" algn="tl">
                    <a:srgbClr val="000000"/>
                  </a:outerShdw>
                </a:effectLst>
              </a:rPr>
              <a:t>Resurrection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686800" cy="5562600"/>
          </a:xfrm>
        </p:spPr>
        <p:txBody>
          <a:bodyPr>
            <a:normAutofit/>
          </a:bodyPr>
          <a:lstStyle/>
          <a:p>
            <a:pPr>
              <a:spcBef>
                <a:spcPts val="600"/>
              </a:spcBef>
            </a:pPr>
            <a:r>
              <a:rPr lang="en-US" sz="3800" b="1" dirty="0" smtClean="0">
                <a:solidFill>
                  <a:schemeClr val="bg1"/>
                </a:solidFill>
                <a:effectLst>
                  <a:outerShdw blurRad="38100" dist="38100" dir="2700000" algn="tl">
                    <a:schemeClr val="tx1"/>
                  </a:outerShdw>
                </a:effectLst>
              </a:rPr>
              <a:t>Inherent </a:t>
            </a:r>
            <a:r>
              <a:rPr lang="en-US" sz="3800" b="1" dirty="0">
                <a:solidFill>
                  <a:schemeClr val="bg1"/>
                </a:solidFill>
                <a:effectLst>
                  <a:outerShdw blurRad="38100" dist="38100" dir="2700000" algn="tl">
                    <a:schemeClr val="tx1"/>
                  </a:outerShdw>
                </a:effectLst>
              </a:rPr>
              <a:t>in </a:t>
            </a:r>
            <a:r>
              <a:rPr lang="en-US" sz="3800" b="1" dirty="0" smtClean="0">
                <a:solidFill>
                  <a:schemeClr val="bg1"/>
                </a:solidFill>
                <a:effectLst>
                  <a:outerShdw blurRad="38100" dist="38100" dir="2700000" algn="tl">
                    <a:schemeClr val="tx1"/>
                  </a:outerShdw>
                </a:effectLst>
              </a:rPr>
              <a:t>‘life</a:t>
            </a:r>
            <a:r>
              <a:rPr lang="en-US" sz="3800" b="1" dirty="0">
                <a:solidFill>
                  <a:schemeClr val="bg1"/>
                </a:solidFill>
                <a:effectLst>
                  <a:outerShdw blurRad="38100" dist="38100" dir="2700000" algn="tl">
                    <a:schemeClr val="tx1"/>
                  </a:outerShdw>
                </a:effectLst>
              </a:rPr>
              <a:t>’ is the idea of activity. </a:t>
            </a:r>
            <a:r>
              <a:rPr lang="en-US" sz="3800" b="1" dirty="0" smtClean="0">
                <a:solidFill>
                  <a:schemeClr val="bg1"/>
                </a:solidFill>
                <a:effectLst>
                  <a:outerShdw blurRad="38100" dist="38100" dir="2700000" algn="tl">
                    <a:schemeClr val="tx1"/>
                  </a:outerShdw>
                </a:effectLst>
              </a:rPr>
              <a:t/>
            </a:r>
            <a:br>
              <a:rPr lang="en-US" sz="3800" b="1" dirty="0" smtClean="0">
                <a:solidFill>
                  <a:schemeClr val="bg1"/>
                </a:solidFill>
                <a:effectLst>
                  <a:outerShdw blurRad="38100" dist="38100" dir="2700000" algn="tl">
                    <a:schemeClr val="tx1"/>
                  </a:outerShdw>
                </a:effectLst>
              </a:rPr>
            </a:br>
            <a:r>
              <a:rPr lang="en-US" sz="3800" b="1" dirty="0" smtClean="0">
                <a:solidFill>
                  <a:schemeClr val="bg1"/>
                </a:solidFill>
                <a:effectLst>
                  <a:outerShdw blurRad="38100" dist="38100" dir="2700000" algn="tl">
                    <a:schemeClr val="tx1"/>
                  </a:outerShdw>
                </a:effectLst>
              </a:rPr>
              <a:t>Life </a:t>
            </a:r>
            <a:r>
              <a:rPr lang="en-US" sz="3800" b="1" dirty="0">
                <a:solidFill>
                  <a:schemeClr val="bg1"/>
                </a:solidFill>
                <a:effectLst>
                  <a:outerShdw blurRad="38100" dist="38100" dir="2700000" algn="tl">
                    <a:schemeClr val="tx1"/>
                  </a:outerShdw>
                </a:effectLst>
              </a:rPr>
              <a:t>is ‘that which moves’. </a:t>
            </a:r>
            <a:r>
              <a:rPr lang="en-US" sz="3800" b="1" dirty="0" smtClean="0">
                <a:solidFill>
                  <a:schemeClr val="bg1"/>
                </a:solidFill>
                <a:effectLst>
                  <a:outerShdw blurRad="38100" dist="38100" dir="2700000" algn="tl">
                    <a:schemeClr val="tx1"/>
                  </a:outerShdw>
                </a:effectLst>
              </a:rPr>
              <a:t/>
            </a:r>
            <a:br>
              <a:rPr lang="en-US" sz="3800" b="1" dirty="0" smtClean="0">
                <a:solidFill>
                  <a:schemeClr val="bg1"/>
                </a:solidFill>
                <a:effectLst>
                  <a:outerShdw blurRad="38100" dist="38100" dir="2700000" algn="tl">
                    <a:schemeClr val="tx1"/>
                  </a:outerShdw>
                </a:effectLst>
              </a:rPr>
            </a:br>
            <a:r>
              <a:rPr lang="en-US" sz="3800" b="1" dirty="0" smtClean="0">
                <a:solidFill>
                  <a:schemeClr val="bg1"/>
                </a:solidFill>
                <a:effectLst>
                  <a:outerShdw blurRad="38100" dist="38100" dir="2700000" algn="tl">
                    <a:schemeClr val="tx1"/>
                  </a:outerShdw>
                </a:effectLst>
              </a:rPr>
              <a:t>Running </a:t>
            </a:r>
            <a:r>
              <a:rPr lang="en-US" sz="3800" b="1" dirty="0">
                <a:solidFill>
                  <a:schemeClr val="bg1"/>
                </a:solidFill>
                <a:effectLst>
                  <a:outerShdw blurRad="38100" dist="38100" dir="2700000" algn="tl">
                    <a:schemeClr val="tx1"/>
                  </a:outerShdw>
                </a:effectLst>
              </a:rPr>
              <a:t>water is ‘living water</a:t>
            </a:r>
            <a:r>
              <a:rPr lang="en-US" sz="3800" b="1" dirty="0" smtClean="0">
                <a:solidFill>
                  <a:schemeClr val="bg1"/>
                </a:solidFill>
                <a:effectLst>
                  <a:outerShdw blurRad="38100" dist="38100" dir="2700000" algn="tl">
                    <a:schemeClr val="tx1"/>
                  </a:outerShdw>
                </a:effectLst>
              </a:rPr>
              <a:t>’</a:t>
            </a:r>
          </a:p>
          <a:p>
            <a:pPr>
              <a:spcBef>
                <a:spcPts val="600"/>
              </a:spcBef>
            </a:pPr>
            <a:r>
              <a:rPr lang="en-US" sz="3800" b="1" dirty="0" smtClean="0">
                <a:solidFill>
                  <a:schemeClr val="bg1"/>
                </a:solidFill>
                <a:effectLst>
                  <a:outerShdw blurRad="38100" dist="38100" dir="2700000" algn="tl">
                    <a:schemeClr val="tx1"/>
                  </a:outerShdw>
                </a:effectLst>
              </a:rPr>
              <a:t>The oath</a:t>
            </a:r>
            <a:r>
              <a:rPr lang="en-US" sz="3800" b="1" dirty="0">
                <a:solidFill>
                  <a:schemeClr val="bg1"/>
                </a:solidFill>
                <a:effectLst>
                  <a:outerShdw blurRad="38100" dist="38100" dir="2700000" algn="tl">
                    <a:schemeClr val="tx1"/>
                  </a:outerShdw>
                </a:effectLst>
              </a:rPr>
              <a:t>, </a:t>
            </a:r>
            <a:r>
              <a:rPr lang="en-US" sz="3800" b="1" dirty="0" smtClean="0">
                <a:solidFill>
                  <a:schemeClr val="bg1"/>
                </a:solidFill>
                <a:effectLst>
                  <a:outerShdw blurRad="38100" dist="38100" dir="2700000" algn="tl">
                    <a:schemeClr val="tx1"/>
                  </a:outerShdw>
                </a:effectLst>
              </a:rPr>
              <a:t>“as </a:t>
            </a:r>
            <a:r>
              <a:rPr lang="en-US" sz="3800" b="1" dirty="0">
                <a:solidFill>
                  <a:schemeClr val="bg1"/>
                </a:solidFill>
                <a:effectLst>
                  <a:outerShdw blurRad="38100" dist="38100" dir="2700000" algn="tl">
                    <a:schemeClr val="tx1"/>
                  </a:outerShdw>
                </a:effectLst>
              </a:rPr>
              <a:t>the Lord </a:t>
            </a:r>
            <a:r>
              <a:rPr lang="en-US" sz="3800" b="1" dirty="0" smtClean="0">
                <a:solidFill>
                  <a:schemeClr val="bg1"/>
                </a:solidFill>
                <a:effectLst>
                  <a:outerShdw blurRad="38100" dist="38100" dir="2700000" algn="tl">
                    <a:schemeClr val="tx1"/>
                  </a:outerShdw>
                </a:effectLst>
              </a:rPr>
              <a:t>lives”, </a:t>
            </a:r>
            <a:r>
              <a:rPr lang="en-US" sz="3800" b="1" dirty="0">
                <a:solidFill>
                  <a:schemeClr val="bg1"/>
                </a:solidFill>
                <a:effectLst>
                  <a:outerShdw blurRad="38100" dist="38100" dir="2700000" algn="tl">
                    <a:schemeClr val="tx1"/>
                  </a:outerShdw>
                </a:effectLst>
              </a:rPr>
              <a:t>stresses that God is the God who speaks and acts because he is ‘the living God’ </a:t>
            </a:r>
            <a:endParaRPr lang="en-US" sz="3800" b="1" dirty="0" smtClean="0">
              <a:solidFill>
                <a:schemeClr val="bg1"/>
              </a:solidFill>
              <a:effectLst>
                <a:outerShdw blurRad="38100" dist="38100" dir="2700000" algn="tl">
                  <a:schemeClr val="tx1"/>
                </a:outerShdw>
              </a:effectLst>
            </a:endParaRPr>
          </a:p>
          <a:p>
            <a:pPr>
              <a:spcBef>
                <a:spcPts val="600"/>
              </a:spcBef>
            </a:pPr>
            <a:r>
              <a:rPr lang="en-US" sz="3800" b="1" dirty="0" smtClean="0">
                <a:solidFill>
                  <a:schemeClr val="bg1"/>
                </a:solidFill>
                <a:effectLst>
                  <a:outerShdw blurRad="38100" dist="38100" dir="2700000" algn="tl">
                    <a:schemeClr val="tx1"/>
                  </a:outerShdw>
                </a:effectLst>
              </a:rPr>
              <a:t>“For </a:t>
            </a:r>
            <a:r>
              <a:rPr lang="en-US" sz="3800" b="1" dirty="0">
                <a:solidFill>
                  <a:schemeClr val="bg1"/>
                </a:solidFill>
                <a:effectLst>
                  <a:outerShdw blurRad="38100" dist="38100" dir="2700000" algn="tl">
                    <a:schemeClr val="tx1"/>
                  </a:outerShdw>
                </a:effectLst>
              </a:rPr>
              <a:t>in </a:t>
            </a:r>
            <a:r>
              <a:rPr lang="en-US" sz="3800" b="1" dirty="0" smtClean="0">
                <a:solidFill>
                  <a:schemeClr val="bg1"/>
                </a:solidFill>
                <a:effectLst>
                  <a:outerShdw blurRad="38100" dist="38100" dir="2700000" algn="tl">
                    <a:schemeClr val="tx1"/>
                  </a:outerShdw>
                </a:effectLst>
              </a:rPr>
              <a:t>Him </a:t>
            </a:r>
            <a:r>
              <a:rPr lang="en-US" sz="3800" b="1" dirty="0">
                <a:solidFill>
                  <a:schemeClr val="bg1"/>
                </a:solidFill>
                <a:effectLst>
                  <a:outerShdw blurRad="38100" dist="38100" dir="2700000" algn="tl">
                    <a:schemeClr val="tx1"/>
                  </a:outerShdw>
                </a:effectLst>
              </a:rPr>
              <a:t>we live and move </a:t>
            </a:r>
            <a:r>
              <a:rPr lang="en-US" sz="3800" b="1" dirty="0" smtClean="0">
                <a:solidFill>
                  <a:schemeClr val="bg1"/>
                </a:solidFill>
                <a:effectLst>
                  <a:outerShdw blurRad="38100" dist="38100" dir="2700000" algn="tl">
                    <a:schemeClr val="tx1"/>
                  </a:outerShdw>
                </a:effectLst>
              </a:rPr>
              <a:t>and </a:t>
            </a:r>
            <a:r>
              <a:rPr lang="en-US" sz="3800" b="1" dirty="0">
                <a:solidFill>
                  <a:schemeClr val="bg1"/>
                </a:solidFill>
                <a:effectLst>
                  <a:outerShdw blurRad="38100" dist="38100" dir="2700000" algn="tl">
                    <a:schemeClr val="tx1"/>
                  </a:outerShdw>
                </a:effectLst>
              </a:rPr>
              <a:t>exist</a:t>
            </a:r>
            <a:r>
              <a:rPr lang="en-US" sz="3800" b="1" dirty="0" smtClean="0">
                <a:solidFill>
                  <a:schemeClr val="bg1"/>
                </a:solidFill>
                <a:effectLst>
                  <a:outerShdw blurRad="38100" dist="38100" dir="2700000" algn="tl">
                    <a:schemeClr val="tx1"/>
                  </a:outerShdw>
                </a:effectLst>
              </a:rPr>
              <a:t>.” (Acts </a:t>
            </a:r>
            <a:r>
              <a:rPr lang="en-US" sz="3800" b="1" dirty="0">
                <a:solidFill>
                  <a:schemeClr val="bg1"/>
                </a:solidFill>
                <a:effectLst>
                  <a:outerShdw blurRad="38100" dist="38100" dir="2700000" algn="tl">
                    <a:schemeClr val="tx1"/>
                  </a:outerShdw>
                </a:effectLst>
              </a:rPr>
              <a:t>17:28 </a:t>
            </a:r>
            <a:r>
              <a:rPr lang="en-US" sz="3000" b="1" dirty="0">
                <a:solidFill>
                  <a:schemeClr val="bg1"/>
                </a:solidFill>
                <a:effectLst>
                  <a:outerShdw blurRad="38100" dist="38100" dir="2700000" algn="tl">
                    <a:schemeClr val="tx1"/>
                  </a:outerShdw>
                </a:effectLst>
              </a:rPr>
              <a:t>(NASB</a:t>
            </a:r>
            <a:r>
              <a:rPr lang="en-US" sz="3000" b="1" dirty="0" smtClean="0">
                <a:solidFill>
                  <a:schemeClr val="bg1"/>
                </a:solidFill>
                <a:effectLst>
                  <a:outerShdw blurRad="38100" dist="38100" dir="2700000" algn="tl">
                    <a:schemeClr val="tx1"/>
                  </a:outerShdw>
                </a:effectLst>
              </a:rPr>
              <a:t>)</a:t>
            </a:r>
            <a:r>
              <a:rPr lang="en-US" sz="3800" b="1" dirty="0" smtClean="0">
                <a:solidFill>
                  <a:schemeClr val="bg1"/>
                </a:solidFill>
                <a:effectLst>
                  <a:outerShdw blurRad="38100" dist="38100" dir="2700000" algn="tl">
                    <a:schemeClr val="tx1"/>
                  </a:outerShdw>
                </a:effectLst>
              </a:rPr>
              <a:t>)</a:t>
            </a:r>
            <a:endParaRPr lang="en-US" sz="3000" b="1" dirty="0">
              <a:solidFill>
                <a:schemeClr val="bg1"/>
              </a:solidFill>
              <a:effectLst>
                <a:outerShdw blurRad="38100" dist="38100" dir="2700000" algn="tl">
                  <a:schemeClr val="tx1"/>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183313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6057</TotalTime>
  <Words>430</Words>
  <Application>Microsoft Office PowerPoint</Application>
  <PresentationFormat>On-screen Show (4:3)</PresentationFormat>
  <Paragraphs>59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Resurrection Existence </vt:lpstr>
      <vt:lpstr>The Gospel Preached</vt:lpstr>
      <vt:lpstr>The Gospel Preached</vt:lpstr>
      <vt:lpstr>The Gospel Preached</vt:lpstr>
      <vt:lpstr>Resurrection</vt:lpstr>
      <vt:lpstr>Resurrection</vt:lpstr>
      <vt:lpstr>Resurrection</vt:lpstr>
      <vt:lpstr>Resurrection Existence</vt:lpstr>
      <vt:lpstr>What if?!</vt:lpstr>
      <vt:lpstr>Romans 8:9-11 (MSG) </vt:lpstr>
      <vt:lpstr>Resurrection Existence</vt:lpstr>
      <vt:lpstr>Resurrection Existence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Shawn McCracken</cp:lastModifiedBy>
  <cp:revision>73</cp:revision>
  <dcterms:created xsi:type="dcterms:W3CDTF">2013-08-10T13:23:42Z</dcterms:created>
  <dcterms:modified xsi:type="dcterms:W3CDTF">2013-09-29T09:53:03Z</dcterms:modified>
</cp:coreProperties>
</file>