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7" r:id="rId2"/>
    <p:sldId id="296" r:id="rId3"/>
    <p:sldId id="279" r:id="rId4"/>
    <p:sldId id="281" r:id="rId5"/>
    <p:sldId id="298" r:id="rId6"/>
    <p:sldId id="299" r:id="rId7"/>
    <p:sldId id="300" r:id="rId8"/>
    <p:sldId id="301" r:id="rId9"/>
    <p:sldId id="302" r:id="rId10"/>
    <p:sldId id="297" r:id="rId11"/>
    <p:sldId id="303" r:id="rId12"/>
    <p:sldId id="304" r:id="rId13"/>
    <p:sldId id="305" r:id="rId14"/>
    <p:sldId id="306" r:id="rId15"/>
    <p:sldId id="30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74" autoAdjust="0"/>
    <p:restoredTop sz="94698" autoAdjust="0"/>
  </p:normalViewPr>
  <p:slideViewPr>
    <p:cSldViewPr>
      <p:cViewPr varScale="1">
        <p:scale>
          <a:sx n="68" d="100"/>
          <a:sy n="68" d="100"/>
        </p:scale>
        <p:origin x="-348" y="-102"/>
      </p:cViewPr>
      <p:guideLst>
        <p:guide orient="horz" pos="2160"/>
        <p:guide pos="2880"/>
      </p:guideLst>
    </p:cSldViewPr>
  </p:slideViewPr>
  <p:outlineViewPr>
    <p:cViewPr>
      <p:scale>
        <a:sx n="33" d="100"/>
        <a:sy n="33" d="100"/>
      </p:scale>
      <p:origin x="0" y="30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DCDA8F-EB09-47AF-BD37-E486A9291CAB}" type="datetimeFigureOut">
              <a:rPr lang="en-US" smtClean="0"/>
              <a:t>10/4/2013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6AB43F-26F5-43D7-90B9-BEF9741E38B7}" type="slidenum">
              <a:rPr lang="en-US" smtClean="0"/>
              <a:t>‹#›</a:t>
            </a:fld>
            <a:endParaRPr lang="en-US"/>
          </a:p>
        </p:txBody>
      </p:sp>
    </p:spTree>
    <p:extLst>
      <p:ext uri="{BB962C8B-B14F-4D97-AF65-F5344CB8AC3E}">
        <p14:creationId xmlns:p14="http://schemas.microsoft.com/office/powerpoint/2010/main" val="2594283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4</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13</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14</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15</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5</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6</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7</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8</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9</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10</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11</a:t>
            </a:fld>
            <a:endParaRPr lang="en-US"/>
          </a:p>
        </p:txBody>
      </p:sp>
    </p:spTree>
    <p:extLst>
      <p:ext uri="{BB962C8B-B14F-4D97-AF65-F5344CB8AC3E}">
        <p14:creationId xmlns:p14="http://schemas.microsoft.com/office/powerpoint/2010/main" val="1730083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AB43F-26F5-43D7-90B9-BEF9741E38B7}" type="slidenum">
              <a:rPr lang="en-US" smtClean="0"/>
              <a:t>12</a:t>
            </a:fld>
            <a:endParaRPr lang="en-US"/>
          </a:p>
        </p:txBody>
      </p:sp>
    </p:spTree>
    <p:extLst>
      <p:ext uri="{BB962C8B-B14F-4D97-AF65-F5344CB8AC3E}">
        <p14:creationId xmlns:p14="http://schemas.microsoft.com/office/powerpoint/2010/main" val="1730083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4137316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363997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251935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A48BB-04AA-419F-AE94-FD3960E7C703}" type="datetimeFigureOut">
              <a:rPr lang="en-US" smtClean="0"/>
              <a:t>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172811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1A48BB-04AA-419F-AE94-FD3960E7C703}" type="datetimeFigureOut">
              <a:rPr lang="en-US" smtClean="0"/>
              <a:t>10/4/2013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166771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1A48BB-04AA-419F-AE94-FD3960E7C703}" type="datetimeFigureOut">
              <a:rPr lang="en-US" smtClean="0"/>
              <a:t>10/4/2013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3632359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1A48BB-04AA-419F-AE94-FD3960E7C703}" type="datetimeFigureOut">
              <a:rPr lang="en-US" smtClean="0"/>
              <a:t>10/4/2013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1679717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1A48BB-04AA-419F-AE94-FD3960E7C703}" type="datetimeFigureOut">
              <a:rPr lang="en-US" smtClean="0"/>
              <a:t>10/4/2013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268555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A48BB-04AA-419F-AE94-FD3960E7C703}" type="datetimeFigureOut">
              <a:rPr lang="en-US" smtClean="0"/>
              <a:t>10/4/2013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4092387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A48BB-04AA-419F-AE94-FD3960E7C703}" type="datetimeFigureOut">
              <a:rPr lang="en-US" smtClean="0"/>
              <a:t>10/4/2013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91267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A48BB-04AA-419F-AE94-FD3960E7C703}" type="datetimeFigureOut">
              <a:rPr lang="en-US" smtClean="0"/>
              <a:t>10/4/2013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6654B-2979-4547-9873-E26ACFBBF079}" type="slidenum">
              <a:rPr lang="en-US" smtClean="0"/>
              <a:t>‹#›</a:t>
            </a:fld>
            <a:endParaRPr lang="en-US"/>
          </a:p>
        </p:txBody>
      </p:sp>
    </p:spTree>
    <p:extLst>
      <p:ext uri="{BB962C8B-B14F-4D97-AF65-F5344CB8AC3E}">
        <p14:creationId xmlns:p14="http://schemas.microsoft.com/office/powerpoint/2010/main" val="89465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A48BB-04AA-419F-AE94-FD3960E7C703}" type="datetimeFigureOut">
              <a:rPr lang="en-US" smtClean="0"/>
              <a:t>10/4/2013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6654B-2979-4547-9873-E26ACFBBF079}" type="slidenum">
              <a:rPr lang="en-US" smtClean="0"/>
              <a:t>‹#›</a:t>
            </a:fld>
            <a:endParaRPr lang="en-US"/>
          </a:p>
        </p:txBody>
      </p:sp>
    </p:spTree>
    <p:extLst>
      <p:ext uri="{BB962C8B-B14F-4D97-AF65-F5344CB8AC3E}">
        <p14:creationId xmlns:p14="http://schemas.microsoft.com/office/powerpoint/2010/main" val="3951673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896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66700" y="304800"/>
            <a:ext cx="8610600" cy="996462"/>
          </a:xfrm>
        </p:spPr>
        <p:txBody>
          <a:bodyPr>
            <a:normAutofit fontScale="90000"/>
          </a:bodyPr>
          <a:lstStyle/>
          <a:p>
            <a:pPr algn="l"/>
            <a:r>
              <a:rPr lang="en-US" b="1" baseline="30000" dirty="0" smtClean="0">
                <a:solidFill>
                  <a:schemeClr val="bg2">
                    <a:lumMod val="75000"/>
                  </a:schemeClr>
                </a:solidFill>
                <a:effectLst>
                  <a:outerShdw blurRad="38100" dist="38100" dir="2700000" algn="tl">
                    <a:srgbClr val="000000"/>
                  </a:outerShdw>
                </a:effectLst>
              </a:rPr>
              <a:t>13</a:t>
            </a:r>
            <a:r>
              <a:rPr lang="en-US" b="1" dirty="0" smtClean="0">
                <a:solidFill>
                  <a:schemeClr val="bg2">
                    <a:lumMod val="75000"/>
                  </a:schemeClr>
                </a:solidFill>
                <a:effectLst>
                  <a:outerShdw blurRad="38100" dist="38100" dir="2700000" algn="tl">
                    <a:srgbClr val="000000"/>
                  </a:outerShdw>
                </a:effectLst>
              </a:rPr>
              <a:t> When they saw the courage/boldness </a:t>
            </a:r>
            <a:br>
              <a:rPr lang="en-US" b="1" dirty="0" smtClean="0">
                <a:solidFill>
                  <a:schemeClr val="bg2">
                    <a:lumMod val="75000"/>
                  </a:schemeClr>
                </a:solidFill>
                <a:effectLst>
                  <a:outerShdw blurRad="38100" dist="38100" dir="2700000" algn="tl">
                    <a:srgbClr val="000000"/>
                  </a:outerShdw>
                </a:effectLst>
              </a:rPr>
            </a:br>
            <a:r>
              <a:rPr lang="en-US" b="1" dirty="0" smtClean="0">
                <a:solidFill>
                  <a:schemeClr val="bg2">
                    <a:lumMod val="75000"/>
                  </a:schemeClr>
                </a:solidFill>
                <a:effectLst>
                  <a:outerShdw blurRad="38100" dist="38100" dir="2700000" algn="tl">
                    <a:srgbClr val="000000"/>
                  </a:outerShdw>
                </a:effectLst>
              </a:rPr>
              <a:t>    of Peter and John…</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304800" y="1524000"/>
            <a:ext cx="8610600" cy="5181600"/>
          </a:xfrm>
        </p:spPr>
        <p:txBody>
          <a:bodyPr>
            <a:noAutofit/>
          </a:bodyPr>
          <a:lstStyle/>
          <a:p>
            <a:pPr marL="0" indent="0">
              <a:lnSpc>
                <a:spcPct val="80000"/>
              </a:lnSpc>
              <a:spcBef>
                <a:spcPts val="0"/>
              </a:spcBef>
              <a:buNone/>
            </a:pPr>
            <a:r>
              <a:rPr lang="en-US" sz="3300" b="1" u="sng" dirty="0" smtClean="0">
                <a:solidFill>
                  <a:schemeClr val="bg1"/>
                </a:solidFill>
                <a:effectLst>
                  <a:outerShdw blurRad="38100" dist="38100" dir="2700000" algn="tl">
                    <a:schemeClr val="tx1"/>
                  </a:outerShdw>
                </a:effectLst>
              </a:rPr>
              <a:t>1 John 4:16-18</a:t>
            </a:r>
            <a:r>
              <a:rPr lang="en-US" sz="3300" b="1" dirty="0" smtClean="0">
                <a:solidFill>
                  <a:schemeClr val="bg1"/>
                </a:solidFill>
                <a:effectLst>
                  <a:outerShdw blurRad="38100" dist="38100" dir="2700000" algn="tl">
                    <a:schemeClr val="tx1"/>
                  </a:outerShdw>
                </a:effectLst>
              </a:rPr>
              <a:t> </a:t>
            </a:r>
            <a:r>
              <a:rPr lang="en-US" sz="2300" b="1" dirty="0" smtClean="0">
                <a:solidFill>
                  <a:schemeClr val="bg1"/>
                </a:solidFill>
                <a:effectLst>
                  <a:outerShdw blurRad="38100" dist="38100" dir="2700000" algn="tl">
                    <a:schemeClr val="tx1"/>
                  </a:outerShdw>
                </a:effectLst>
              </a:rPr>
              <a:t>(NLT) </a:t>
            </a:r>
            <a:r>
              <a:rPr lang="en-US" sz="3300" b="1" baseline="30000" dirty="0" smtClean="0">
                <a:solidFill>
                  <a:schemeClr val="bg1"/>
                </a:solidFill>
                <a:effectLst>
                  <a:outerShdw blurRad="38100" dist="38100" dir="2700000" algn="tl">
                    <a:schemeClr val="tx1"/>
                  </a:outerShdw>
                </a:effectLst>
              </a:rPr>
              <a:t>16</a:t>
            </a:r>
            <a:r>
              <a:rPr lang="en-US" sz="3300" b="1" dirty="0" smtClean="0">
                <a:solidFill>
                  <a:schemeClr val="bg1"/>
                </a:solidFill>
                <a:effectLst>
                  <a:outerShdw blurRad="38100" dist="38100" dir="2700000" algn="tl">
                    <a:schemeClr val="tx1"/>
                  </a:outerShdw>
                </a:effectLst>
              </a:rPr>
              <a:t> </a:t>
            </a:r>
            <a:r>
              <a:rPr lang="en-US" sz="3300" b="1" dirty="0">
                <a:solidFill>
                  <a:schemeClr val="bg1"/>
                </a:solidFill>
                <a:effectLst>
                  <a:outerShdw blurRad="38100" dist="38100" dir="2700000" algn="tl">
                    <a:schemeClr val="tx1"/>
                  </a:outerShdw>
                </a:effectLst>
              </a:rPr>
              <a:t>We know how much God loves us, and we have </a:t>
            </a:r>
            <a:r>
              <a:rPr lang="en-US" sz="3300" b="1" dirty="0">
                <a:solidFill>
                  <a:srgbClr val="FFFF66"/>
                </a:solidFill>
                <a:effectLst>
                  <a:outerShdw blurRad="38100" dist="38100" dir="2700000" algn="tl">
                    <a:schemeClr val="tx1"/>
                  </a:outerShdw>
                </a:effectLst>
              </a:rPr>
              <a:t>put our trust in his </a:t>
            </a:r>
            <a:r>
              <a:rPr lang="en-US" sz="3300" b="1" dirty="0" smtClean="0">
                <a:solidFill>
                  <a:srgbClr val="FFFF66"/>
                </a:solidFill>
                <a:effectLst>
                  <a:outerShdw blurRad="38100" dist="38100" dir="2700000" algn="tl">
                    <a:schemeClr val="tx1"/>
                  </a:outerShdw>
                </a:effectLst>
              </a:rPr>
              <a:t>love</a:t>
            </a:r>
            <a:r>
              <a:rPr lang="en-US" sz="3300" b="1" dirty="0" smtClean="0">
                <a:solidFill>
                  <a:schemeClr val="bg1"/>
                </a:solidFill>
                <a:effectLst>
                  <a:outerShdw blurRad="38100" dist="38100" dir="2700000" algn="tl">
                    <a:schemeClr val="tx1"/>
                  </a:outerShdw>
                </a:effectLst>
              </a:rPr>
              <a:t>. God </a:t>
            </a:r>
            <a:r>
              <a:rPr lang="en-US" sz="3300" b="1" dirty="0">
                <a:solidFill>
                  <a:schemeClr val="bg1"/>
                </a:solidFill>
                <a:effectLst>
                  <a:outerShdw blurRad="38100" dist="38100" dir="2700000" algn="tl">
                    <a:schemeClr val="tx1"/>
                  </a:outerShdw>
                </a:effectLst>
              </a:rPr>
              <a:t>is love, and all who live in love live in God, and God lives in them. </a:t>
            </a:r>
            <a:r>
              <a:rPr lang="en-US" sz="3300" b="1" baseline="30000" dirty="0">
                <a:solidFill>
                  <a:schemeClr val="bg1"/>
                </a:solidFill>
                <a:effectLst>
                  <a:outerShdw blurRad="38100" dist="38100" dir="2700000" algn="tl">
                    <a:schemeClr val="tx1"/>
                  </a:outerShdw>
                </a:effectLst>
              </a:rPr>
              <a:t>17</a:t>
            </a:r>
            <a:r>
              <a:rPr lang="en-US" sz="3300" b="1" dirty="0">
                <a:solidFill>
                  <a:schemeClr val="bg1"/>
                </a:solidFill>
                <a:effectLst>
                  <a:outerShdw blurRad="38100" dist="38100" dir="2700000" algn="tl">
                    <a:schemeClr val="tx1"/>
                  </a:outerShdw>
                </a:effectLst>
              </a:rPr>
              <a:t> And as we live in God, our love grows more perfect. So we will not be afraid on the day of judgment, but we can face him with confidence because we live like Jesus here in this </a:t>
            </a:r>
            <a:r>
              <a:rPr lang="en-US" sz="3300" b="1" dirty="0" smtClean="0">
                <a:solidFill>
                  <a:schemeClr val="bg1"/>
                </a:solidFill>
                <a:effectLst>
                  <a:outerShdw blurRad="38100" dist="38100" dir="2700000" algn="tl">
                    <a:schemeClr val="tx1"/>
                  </a:outerShdw>
                </a:effectLst>
              </a:rPr>
              <a:t>world. </a:t>
            </a:r>
            <a:r>
              <a:rPr lang="en-US" sz="3300" b="1" baseline="30000" dirty="0" smtClean="0">
                <a:solidFill>
                  <a:schemeClr val="bg1"/>
                </a:solidFill>
                <a:effectLst>
                  <a:outerShdw blurRad="38100" dist="38100" dir="2700000" algn="tl">
                    <a:schemeClr val="tx1"/>
                  </a:outerShdw>
                </a:effectLst>
              </a:rPr>
              <a:t>18</a:t>
            </a:r>
            <a:r>
              <a:rPr lang="en-US" sz="3300" b="1" dirty="0" smtClean="0">
                <a:solidFill>
                  <a:schemeClr val="bg1"/>
                </a:solidFill>
                <a:effectLst>
                  <a:outerShdw blurRad="38100" dist="38100" dir="2700000" algn="tl">
                    <a:schemeClr val="tx1"/>
                  </a:outerShdw>
                </a:effectLst>
              </a:rPr>
              <a:t> </a:t>
            </a:r>
            <a:r>
              <a:rPr lang="en-US" sz="3300" b="1" dirty="0">
                <a:solidFill>
                  <a:srgbClr val="FFFF66"/>
                </a:solidFill>
                <a:effectLst>
                  <a:outerShdw blurRad="38100" dist="38100" dir="2700000" algn="tl">
                    <a:schemeClr val="tx1"/>
                  </a:outerShdw>
                </a:effectLst>
              </a:rPr>
              <a:t>Such love has no fear, because perfect love expels all fear</a:t>
            </a:r>
            <a:r>
              <a:rPr lang="en-US" sz="3300" b="1" dirty="0">
                <a:solidFill>
                  <a:schemeClr val="bg1"/>
                </a:solidFill>
                <a:effectLst>
                  <a:outerShdw blurRad="38100" dist="38100" dir="2700000" algn="tl">
                    <a:schemeClr val="tx1"/>
                  </a:outerShdw>
                </a:effectLst>
              </a:rPr>
              <a:t>. If we are afraid, it is for fear of punishment, and this </a:t>
            </a:r>
            <a:r>
              <a:rPr lang="en-US" sz="3300" b="1" dirty="0">
                <a:solidFill>
                  <a:srgbClr val="FFFF66"/>
                </a:solidFill>
                <a:effectLst>
                  <a:outerShdw blurRad="38100" dist="38100" dir="2700000" algn="tl">
                    <a:schemeClr val="tx1"/>
                  </a:outerShdw>
                </a:effectLst>
              </a:rPr>
              <a:t>shows that we have not fully </a:t>
            </a:r>
            <a:r>
              <a:rPr lang="en-US" sz="3300" b="1" dirty="0" smtClean="0">
                <a:solidFill>
                  <a:srgbClr val="FFFF66"/>
                </a:solidFill>
                <a:effectLst>
                  <a:outerShdw blurRad="38100" dist="38100" dir="2700000" algn="tl">
                    <a:schemeClr val="tx1"/>
                  </a:outerShdw>
                </a:effectLst>
              </a:rPr>
              <a:t/>
            </a:r>
            <a:br>
              <a:rPr lang="en-US" sz="3300" b="1" dirty="0" smtClean="0">
                <a:solidFill>
                  <a:srgbClr val="FFFF66"/>
                </a:solidFill>
                <a:effectLst>
                  <a:outerShdw blurRad="38100" dist="38100" dir="2700000" algn="tl">
                    <a:schemeClr val="tx1"/>
                  </a:outerShdw>
                </a:effectLst>
              </a:rPr>
            </a:br>
            <a:r>
              <a:rPr lang="en-US" sz="3300" b="1" dirty="0" smtClean="0">
                <a:solidFill>
                  <a:srgbClr val="FFFF66"/>
                </a:solidFill>
                <a:effectLst>
                  <a:outerShdw blurRad="38100" dist="38100" dir="2700000" algn="tl">
                    <a:schemeClr val="tx1"/>
                  </a:outerShdw>
                </a:effectLst>
              </a:rPr>
              <a:t>experienced </a:t>
            </a:r>
            <a:r>
              <a:rPr lang="en-US" sz="3300" b="1" dirty="0">
                <a:solidFill>
                  <a:srgbClr val="FFFF66"/>
                </a:solidFill>
                <a:effectLst>
                  <a:outerShdw blurRad="38100" dist="38100" dir="2700000" algn="tl">
                    <a:schemeClr val="tx1"/>
                  </a:outerShdw>
                </a:effectLst>
              </a:rPr>
              <a:t>his perfect love</a:t>
            </a:r>
            <a:r>
              <a:rPr lang="en-US" sz="3300" b="1" dirty="0">
                <a:solidFill>
                  <a:schemeClr val="bg1"/>
                </a:solidFill>
                <a:effectLst>
                  <a:outerShdw blurRad="38100" dist="38100" dir="2700000" algn="tl">
                    <a:schemeClr val="tx1"/>
                  </a:outerShdw>
                </a:effectLst>
              </a:rPr>
              <a:t>. </a:t>
            </a:r>
            <a:endParaRPr lang="en-US" sz="3300" b="1" dirty="0">
              <a:solidFill>
                <a:schemeClr val="bg1"/>
              </a:solidFill>
              <a:effectLst>
                <a:outerShdw blurRad="38100" dist="38100" dir="2700000" algn="tl">
                  <a:srgbClr val="000000"/>
                </a:outerShdw>
              </a:effectLs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6468" y="5213249"/>
            <a:ext cx="2889932" cy="2006990"/>
          </a:xfrm>
          <a:prstGeom prst="rect">
            <a:avLst/>
          </a:prstGeom>
        </p:spPr>
      </p:pic>
    </p:spTree>
    <p:extLst>
      <p:ext uri="{BB962C8B-B14F-4D97-AF65-F5344CB8AC3E}">
        <p14:creationId xmlns:p14="http://schemas.microsoft.com/office/powerpoint/2010/main" val="221963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66700" y="304800"/>
            <a:ext cx="8610600" cy="996462"/>
          </a:xfrm>
        </p:spPr>
        <p:txBody>
          <a:bodyPr>
            <a:normAutofit fontScale="90000"/>
          </a:bodyPr>
          <a:lstStyle/>
          <a:p>
            <a:pPr algn="l"/>
            <a:r>
              <a:rPr lang="en-US" b="1" baseline="30000" dirty="0" smtClean="0">
                <a:solidFill>
                  <a:schemeClr val="bg2">
                    <a:lumMod val="75000"/>
                  </a:schemeClr>
                </a:solidFill>
                <a:effectLst>
                  <a:outerShdw blurRad="38100" dist="38100" dir="2700000" algn="tl">
                    <a:srgbClr val="000000"/>
                  </a:outerShdw>
                </a:effectLst>
              </a:rPr>
              <a:t>13</a:t>
            </a:r>
            <a:r>
              <a:rPr lang="en-US" b="1" dirty="0" smtClean="0">
                <a:solidFill>
                  <a:schemeClr val="bg2">
                    <a:lumMod val="75000"/>
                  </a:schemeClr>
                </a:solidFill>
                <a:effectLst>
                  <a:outerShdw blurRad="38100" dist="38100" dir="2700000" algn="tl">
                    <a:srgbClr val="000000"/>
                  </a:outerShdw>
                </a:effectLst>
              </a:rPr>
              <a:t> …and realized that they were </a:t>
            </a:r>
            <a:br>
              <a:rPr lang="en-US" b="1" dirty="0" smtClean="0">
                <a:solidFill>
                  <a:schemeClr val="bg2">
                    <a:lumMod val="75000"/>
                  </a:schemeClr>
                </a:solidFill>
                <a:effectLst>
                  <a:outerShdw blurRad="38100" dist="38100" dir="2700000" algn="tl">
                    <a:srgbClr val="000000"/>
                  </a:outerShdw>
                </a:effectLst>
              </a:rPr>
            </a:br>
            <a:r>
              <a:rPr lang="en-US" b="1" dirty="0" smtClean="0">
                <a:solidFill>
                  <a:schemeClr val="bg2">
                    <a:lumMod val="75000"/>
                  </a:schemeClr>
                </a:solidFill>
                <a:effectLst>
                  <a:outerShdw blurRad="38100" dist="38100" dir="2700000" algn="tl">
                    <a:srgbClr val="000000"/>
                  </a:outerShdw>
                </a:effectLst>
              </a:rPr>
              <a:t>    unschooled, ordinary men…</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304800" y="1524000"/>
            <a:ext cx="8610600" cy="5181600"/>
          </a:xfrm>
        </p:spPr>
        <p:txBody>
          <a:bodyPr>
            <a:noAutofit/>
          </a:bodyPr>
          <a:lstStyle/>
          <a:p>
            <a:pPr>
              <a:spcBef>
                <a:spcPts val="0"/>
              </a:spcBef>
            </a:pPr>
            <a:r>
              <a:rPr lang="en-US" sz="3800" b="1" dirty="0" smtClean="0">
                <a:solidFill>
                  <a:schemeClr val="bg1"/>
                </a:solidFill>
                <a:effectLst>
                  <a:outerShdw blurRad="38100" dist="38100" dir="2700000" algn="tl">
                    <a:schemeClr val="tx1"/>
                  </a:outerShdw>
                </a:effectLst>
              </a:rPr>
              <a:t>This does </a:t>
            </a:r>
            <a:r>
              <a:rPr lang="en-US" sz="3800" b="1" u="sng" dirty="0" smtClean="0">
                <a:solidFill>
                  <a:schemeClr val="bg1"/>
                </a:solidFill>
                <a:effectLst>
                  <a:outerShdw blurRad="38100" dist="38100" dir="2700000" algn="tl">
                    <a:schemeClr val="tx1"/>
                  </a:outerShdw>
                </a:effectLst>
              </a:rPr>
              <a:t>not</a:t>
            </a:r>
            <a:r>
              <a:rPr lang="en-US" sz="3800" b="1" dirty="0" smtClean="0">
                <a:solidFill>
                  <a:schemeClr val="bg1"/>
                </a:solidFill>
                <a:effectLst>
                  <a:outerShdw blurRad="38100" dist="38100" dir="2700000" algn="tl">
                    <a:schemeClr val="tx1"/>
                  </a:outerShdw>
                </a:effectLst>
              </a:rPr>
              <a:t> disqualify education in a spirit-filled minister’s life</a:t>
            </a:r>
          </a:p>
          <a:p>
            <a:pPr>
              <a:spcBef>
                <a:spcPts val="1200"/>
              </a:spcBef>
            </a:pPr>
            <a:r>
              <a:rPr lang="en-US" sz="3800" b="1" dirty="0" smtClean="0">
                <a:solidFill>
                  <a:schemeClr val="bg1"/>
                </a:solidFill>
                <a:effectLst>
                  <a:outerShdw blurRad="38100" dist="38100" dir="2700000" algn="tl">
                    <a:schemeClr val="tx1"/>
                  </a:outerShdw>
                </a:effectLst>
              </a:rPr>
              <a:t>This is a testament to the power of discipleship</a:t>
            </a:r>
            <a:endParaRPr lang="en-US" sz="3800" b="1" dirty="0">
              <a:solidFill>
                <a:schemeClr val="bg1"/>
              </a:solidFill>
              <a:effectLst>
                <a:outerShdw blurRad="38100" dist="38100" dir="2700000" algn="tl">
                  <a:srgbClr val="000000"/>
                </a:outerShdw>
              </a:effectLs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6468" y="5213249"/>
            <a:ext cx="2889932" cy="2006990"/>
          </a:xfrm>
          <a:prstGeom prst="rect">
            <a:avLst/>
          </a:prstGeom>
        </p:spPr>
      </p:pic>
    </p:spTree>
    <p:extLst>
      <p:ext uri="{BB962C8B-B14F-4D97-AF65-F5344CB8AC3E}">
        <p14:creationId xmlns:p14="http://schemas.microsoft.com/office/powerpoint/2010/main" val="329983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66700" y="304800"/>
            <a:ext cx="8610600" cy="996462"/>
          </a:xfrm>
        </p:spPr>
        <p:txBody>
          <a:bodyPr>
            <a:normAutofit fontScale="90000"/>
          </a:bodyPr>
          <a:lstStyle/>
          <a:p>
            <a:pPr algn="l"/>
            <a:r>
              <a:rPr lang="en-US" b="1" baseline="30000" dirty="0" smtClean="0">
                <a:solidFill>
                  <a:schemeClr val="bg2">
                    <a:lumMod val="75000"/>
                  </a:schemeClr>
                </a:solidFill>
                <a:effectLst>
                  <a:outerShdw blurRad="38100" dist="38100" dir="2700000" algn="tl">
                    <a:srgbClr val="000000"/>
                  </a:outerShdw>
                </a:effectLst>
              </a:rPr>
              <a:t>13</a:t>
            </a:r>
            <a:r>
              <a:rPr lang="en-US" b="1" dirty="0" smtClean="0">
                <a:solidFill>
                  <a:schemeClr val="bg2">
                    <a:lumMod val="75000"/>
                  </a:schemeClr>
                </a:solidFill>
                <a:effectLst>
                  <a:outerShdw blurRad="38100" dist="38100" dir="2700000" algn="tl">
                    <a:srgbClr val="000000"/>
                  </a:outerShdw>
                </a:effectLst>
              </a:rPr>
              <a:t> …they were astonished and took note </a:t>
            </a:r>
            <a:br>
              <a:rPr lang="en-US" b="1" dirty="0" smtClean="0">
                <a:solidFill>
                  <a:schemeClr val="bg2">
                    <a:lumMod val="75000"/>
                  </a:schemeClr>
                </a:solidFill>
                <a:effectLst>
                  <a:outerShdw blurRad="38100" dist="38100" dir="2700000" algn="tl">
                    <a:srgbClr val="000000"/>
                  </a:outerShdw>
                </a:effectLst>
              </a:rPr>
            </a:br>
            <a:r>
              <a:rPr lang="en-US" b="1" dirty="0" smtClean="0">
                <a:solidFill>
                  <a:schemeClr val="bg2">
                    <a:lumMod val="75000"/>
                  </a:schemeClr>
                </a:solidFill>
                <a:effectLst>
                  <a:outerShdw blurRad="38100" dist="38100" dir="2700000" algn="tl">
                    <a:srgbClr val="000000"/>
                  </a:outerShdw>
                </a:effectLst>
              </a:rPr>
              <a:t>    that these men had been with Jesus.</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304800" y="1524000"/>
            <a:ext cx="8610600" cy="5181600"/>
          </a:xfrm>
        </p:spPr>
        <p:txBody>
          <a:bodyPr>
            <a:noAutofit/>
          </a:bodyPr>
          <a:lstStyle/>
          <a:p>
            <a:pPr>
              <a:spcBef>
                <a:spcPts val="0"/>
              </a:spcBef>
            </a:pPr>
            <a:r>
              <a:rPr lang="en-US" sz="3800" b="1" dirty="0" smtClean="0">
                <a:solidFill>
                  <a:schemeClr val="bg1"/>
                </a:solidFill>
                <a:effectLst>
                  <a:outerShdw blurRad="38100" dist="38100" dir="2700000" algn="tl">
                    <a:schemeClr val="tx1"/>
                  </a:outerShdw>
                </a:effectLst>
              </a:rPr>
              <a:t>They recognized:</a:t>
            </a:r>
          </a:p>
          <a:p>
            <a:pPr lvl="1">
              <a:spcBef>
                <a:spcPts val="0"/>
              </a:spcBef>
            </a:pPr>
            <a:r>
              <a:rPr lang="en-US" sz="3400" b="1" dirty="0" smtClean="0">
                <a:solidFill>
                  <a:schemeClr val="bg1"/>
                </a:solidFill>
                <a:effectLst>
                  <a:outerShdw blurRad="38100" dist="38100" dir="2700000" algn="tl">
                    <a:schemeClr val="tx1"/>
                  </a:outerShdw>
                </a:effectLst>
              </a:rPr>
              <a:t>His words</a:t>
            </a:r>
          </a:p>
          <a:p>
            <a:pPr lvl="1">
              <a:spcBef>
                <a:spcPts val="0"/>
              </a:spcBef>
            </a:pPr>
            <a:r>
              <a:rPr lang="en-US" sz="3400" b="1" dirty="0" smtClean="0">
                <a:solidFill>
                  <a:schemeClr val="bg1"/>
                </a:solidFill>
                <a:effectLst>
                  <a:outerShdw blurRad="38100" dist="38100" dir="2700000" algn="tl">
                    <a:schemeClr val="tx1"/>
                  </a:outerShdw>
                </a:effectLst>
              </a:rPr>
              <a:t>His teaching with authority</a:t>
            </a:r>
          </a:p>
          <a:p>
            <a:pPr lvl="1">
              <a:spcBef>
                <a:spcPts val="0"/>
              </a:spcBef>
            </a:pPr>
            <a:r>
              <a:rPr lang="en-US" sz="3400" b="1" dirty="0" smtClean="0">
                <a:solidFill>
                  <a:schemeClr val="bg1"/>
                </a:solidFill>
                <a:effectLst>
                  <a:outerShdw blurRad="38100" dist="38100" dir="2700000" algn="tl">
                    <a:schemeClr val="tx1"/>
                  </a:outerShdw>
                </a:effectLst>
              </a:rPr>
              <a:t>His boldness</a:t>
            </a:r>
          </a:p>
          <a:p>
            <a:pPr lvl="1">
              <a:spcBef>
                <a:spcPts val="0"/>
              </a:spcBef>
            </a:pPr>
            <a:r>
              <a:rPr lang="en-US" sz="3400" b="1" dirty="0" smtClean="0">
                <a:solidFill>
                  <a:schemeClr val="bg1"/>
                </a:solidFill>
                <a:effectLst>
                  <a:outerShdw blurRad="38100" dist="38100" dir="2700000" algn="tl">
                    <a:schemeClr val="tx1"/>
                  </a:outerShdw>
                </a:effectLst>
              </a:rPr>
              <a:t>His character</a:t>
            </a:r>
          </a:p>
          <a:p>
            <a:pPr lvl="1">
              <a:spcBef>
                <a:spcPts val="0"/>
              </a:spcBef>
            </a:pPr>
            <a:r>
              <a:rPr lang="en-US" sz="3400" b="1" dirty="0" smtClean="0">
                <a:solidFill>
                  <a:schemeClr val="bg1"/>
                </a:solidFill>
                <a:effectLst>
                  <a:outerShdw blurRad="38100" dist="38100" dir="2700000" algn="tl">
                    <a:schemeClr val="tx1"/>
                  </a:outerShdw>
                </a:effectLst>
              </a:rPr>
              <a:t>His miracle working power</a:t>
            </a:r>
            <a:endParaRPr lang="en-US" sz="3400" b="1" dirty="0" smtClean="0">
              <a:solidFill>
                <a:schemeClr val="bg1"/>
              </a:solidFill>
              <a:effectLst>
                <a:outerShdw blurRad="38100" dist="38100" dir="2700000" algn="tl">
                  <a:schemeClr val="tx1"/>
                </a:outerShdw>
              </a:effectLst>
            </a:endParaRPr>
          </a:p>
          <a:p>
            <a:pPr>
              <a:spcBef>
                <a:spcPts val="1200"/>
              </a:spcBef>
            </a:pPr>
            <a:r>
              <a:rPr lang="en-US" sz="3800" b="1" dirty="0" smtClean="0">
                <a:solidFill>
                  <a:schemeClr val="bg1"/>
                </a:solidFill>
                <a:effectLst>
                  <a:outerShdw blurRad="38100" dist="38100" dir="2700000" algn="tl">
                    <a:schemeClr val="tx1"/>
                  </a:outerShdw>
                </a:effectLst>
              </a:rPr>
              <a:t>They thought they got rid of Him, but here He is in His followers</a:t>
            </a:r>
            <a:endParaRPr lang="en-US" sz="3800" b="1" dirty="0">
              <a:solidFill>
                <a:schemeClr val="bg1"/>
              </a:solidFill>
              <a:effectLst>
                <a:outerShdw blurRad="38100" dist="38100" dir="2700000" algn="tl">
                  <a:srgbClr val="000000"/>
                </a:outerShdw>
              </a:effectLs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6468" y="5213249"/>
            <a:ext cx="2889932" cy="2006990"/>
          </a:xfrm>
          <a:prstGeom prst="rect">
            <a:avLst/>
          </a:prstGeom>
        </p:spPr>
      </p:pic>
    </p:spTree>
    <p:extLst>
      <p:ext uri="{BB962C8B-B14F-4D97-AF65-F5344CB8AC3E}">
        <p14:creationId xmlns:p14="http://schemas.microsoft.com/office/powerpoint/2010/main" val="13139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66700" y="762000"/>
            <a:ext cx="8610600" cy="996462"/>
          </a:xfrm>
        </p:spPr>
        <p:txBody>
          <a:bodyPr>
            <a:normAutofit fontScale="90000"/>
          </a:bodyPr>
          <a:lstStyle/>
          <a:p>
            <a:pPr algn="l">
              <a:lnSpc>
                <a:spcPct val="80000"/>
              </a:lnSpc>
            </a:pPr>
            <a:r>
              <a:rPr lang="en-US" b="1" baseline="30000" dirty="0" smtClean="0">
                <a:solidFill>
                  <a:schemeClr val="bg2">
                    <a:lumMod val="75000"/>
                  </a:schemeClr>
                </a:solidFill>
                <a:effectLst>
                  <a:outerShdw blurRad="38100" dist="38100" dir="2700000" algn="tl">
                    <a:srgbClr val="000000"/>
                  </a:outerShdw>
                </a:effectLst>
              </a:rPr>
              <a:t>14</a:t>
            </a:r>
            <a:r>
              <a:rPr lang="en-US" b="1" dirty="0" smtClean="0">
                <a:solidFill>
                  <a:schemeClr val="bg2">
                    <a:lumMod val="75000"/>
                  </a:schemeClr>
                </a:solidFill>
                <a:effectLst>
                  <a:outerShdw blurRad="38100" dist="38100" dir="2700000" algn="tl">
                    <a:srgbClr val="000000"/>
                  </a:outerShdw>
                </a:effectLst>
              </a:rPr>
              <a:t> But since they could see the man </a:t>
            </a:r>
            <a:br>
              <a:rPr lang="en-US" b="1" dirty="0" smtClean="0">
                <a:solidFill>
                  <a:schemeClr val="bg2">
                    <a:lumMod val="75000"/>
                  </a:schemeClr>
                </a:solidFill>
                <a:effectLst>
                  <a:outerShdw blurRad="38100" dist="38100" dir="2700000" algn="tl">
                    <a:srgbClr val="000000"/>
                  </a:outerShdw>
                </a:effectLst>
              </a:rPr>
            </a:br>
            <a:r>
              <a:rPr lang="en-US" b="1" dirty="0" smtClean="0">
                <a:solidFill>
                  <a:schemeClr val="bg2">
                    <a:lumMod val="75000"/>
                  </a:schemeClr>
                </a:solidFill>
                <a:effectLst>
                  <a:outerShdw blurRad="38100" dist="38100" dir="2700000" algn="tl">
                    <a:srgbClr val="000000"/>
                  </a:outerShdw>
                </a:effectLst>
              </a:rPr>
              <a:t>    who had been healed standing there </a:t>
            </a:r>
            <a:br>
              <a:rPr lang="en-US" b="1" dirty="0" smtClean="0">
                <a:solidFill>
                  <a:schemeClr val="bg2">
                    <a:lumMod val="75000"/>
                  </a:schemeClr>
                </a:solidFill>
                <a:effectLst>
                  <a:outerShdw blurRad="38100" dist="38100" dir="2700000" algn="tl">
                    <a:srgbClr val="000000"/>
                  </a:outerShdw>
                </a:effectLst>
              </a:rPr>
            </a:br>
            <a:r>
              <a:rPr lang="en-US" b="1" dirty="0" smtClean="0">
                <a:solidFill>
                  <a:schemeClr val="bg2">
                    <a:lumMod val="75000"/>
                  </a:schemeClr>
                </a:solidFill>
                <a:effectLst>
                  <a:outerShdw blurRad="38100" dist="38100" dir="2700000" algn="tl">
                    <a:srgbClr val="000000"/>
                  </a:outerShdw>
                </a:effectLst>
              </a:rPr>
              <a:t>    with them, there was nothing they </a:t>
            </a:r>
            <a:br>
              <a:rPr lang="en-US" b="1" dirty="0" smtClean="0">
                <a:solidFill>
                  <a:schemeClr val="bg2">
                    <a:lumMod val="75000"/>
                  </a:schemeClr>
                </a:solidFill>
                <a:effectLst>
                  <a:outerShdw blurRad="38100" dist="38100" dir="2700000" algn="tl">
                    <a:srgbClr val="000000"/>
                  </a:outerShdw>
                </a:effectLst>
              </a:rPr>
            </a:br>
            <a:r>
              <a:rPr lang="en-US" b="1" dirty="0" smtClean="0">
                <a:solidFill>
                  <a:schemeClr val="bg2">
                    <a:lumMod val="75000"/>
                  </a:schemeClr>
                </a:solidFill>
                <a:effectLst>
                  <a:outerShdw blurRad="38100" dist="38100" dir="2700000" algn="tl">
                    <a:srgbClr val="000000"/>
                  </a:outerShdw>
                </a:effectLst>
              </a:rPr>
              <a:t>    could say.</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304800" y="2362200"/>
            <a:ext cx="8610600" cy="4343400"/>
          </a:xfrm>
        </p:spPr>
        <p:txBody>
          <a:bodyPr>
            <a:noAutofit/>
          </a:bodyPr>
          <a:lstStyle/>
          <a:p>
            <a:pPr marL="0" indent="0">
              <a:lnSpc>
                <a:spcPct val="80000"/>
              </a:lnSpc>
              <a:spcBef>
                <a:spcPts val="0"/>
              </a:spcBef>
              <a:buNone/>
            </a:pPr>
            <a:r>
              <a:rPr lang="en-US" sz="3300" b="1" u="sng" dirty="0" smtClean="0">
                <a:solidFill>
                  <a:schemeClr val="bg1"/>
                </a:solidFill>
                <a:effectLst>
                  <a:outerShdw blurRad="38100" dist="38100" dir="2700000" algn="tl">
                    <a:schemeClr val="tx1"/>
                  </a:outerShdw>
                </a:effectLst>
              </a:rPr>
              <a:t>Luke </a:t>
            </a:r>
            <a:r>
              <a:rPr lang="en-US" sz="3300" b="1" u="sng" dirty="0">
                <a:solidFill>
                  <a:schemeClr val="bg1"/>
                </a:solidFill>
                <a:effectLst>
                  <a:outerShdw blurRad="38100" dist="38100" dir="2700000" algn="tl">
                    <a:schemeClr val="tx1"/>
                  </a:outerShdw>
                </a:effectLst>
              </a:rPr>
              <a:t>21:12-15</a:t>
            </a:r>
            <a:r>
              <a:rPr lang="en-US" sz="3300" b="1" dirty="0">
                <a:solidFill>
                  <a:schemeClr val="bg1"/>
                </a:solidFill>
                <a:effectLst>
                  <a:outerShdw blurRad="38100" dist="38100" dir="2700000" algn="tl">
                    <a:schemeClr val="tx1"/>
                  </a:outerShdw>
                </a:effectLst>
              </a:rPr>
              <a:t> </a:t>
            </a:r>
            <a:r>
              <a:rPr lang="en-US" sz="2500" b="1" dirty="0">
                <a:solidFill>
                  <a:schemeClr val="bg1"/>
                </a:solidFill>
                <a:effectLst>
                  <a:outerShdw blurRad="38100" dist="38100" dir="2700000" algn="tl">
                    <a:schemeClr val="tx1"/>
                  </a:outerShdw>
                </a:effectLst>
              </a:rPr>
              <a:t>(NIV) </a:t>
            </a:r>
            <a:r>
              <a:rPr lang="en-US" sz="3300" b="1" baseline="30000" dirty="0">
                <a:solidFill>
                  <a:schemeClr val="bg1"/>
                </a:solidFill>
                <a:effectLst>
                  <a:outerShdw blurRad="38100" dist="38100" dir="2700000" algn="tl">
                    <a:schemeClr val="tx1"/>
                  </a:outerShdw>
                </a:effectLst>
              </a:rPr>
              <a:t>12</a:t>
            </a:r>
            <a:r>
              <a:rPr lang="en-US" sz="3300" b="1" dirty="0">
                <a:solidFill>
                  <a:schemeClr val="bg1"/>
                </a:solidFill>
                <a:effectLst>
                  <a:outerShdw blurRad="38100" dist="38100" dir="2700000" algn="tl">
                    <a:schemeClr val="tx1"/>
                  </a:outerShdw>
                </a:effectLst>
              </a:rPr>
              <a:t>…they will seize you and persecute you. They will hand you over to synagogues and put you in prison, and you will be brought before kings and governors, and all on account of my name. </a:t>
            </a:r>
            <a:r>
              <a:rPr lang="en-US" sz="3300" b="1" baseline="30000" dirty="0">
                <a:solidFill>
                  <a:schemeClr val="bg1"/>
                </a:solidFill>
                <a:effectLst>
                  <a:outerShdw blurRad="38100" dist="38100" dir="2700000" algn="tl">
                    <a:schemeClr val="tx1"/>
                  </a:outerShdw>
                </a:effectLst>
              </a:rPr>
              <a:t>13</a:t>
            </a:r>
            <a:r>
              <a:rPr lang="en-US" sz="3300" b="1" dirty="0">
                <a:solidFill>
                  <a:schemeClr val="bg1"/>
                </a:solidFill>
                <a:effectLst>
                  <a:outerShdw blurRad="38100" dist="38100" dir="2700000" algn="tl">
                    <a:schemeClr val="tx1"/>
                  </a:outerShdw>
                </a:effectLst>
              </a:rPr>
              <a:t> And so you will bear testimony to me. </a:t>
            </a:r>
            <a:r>
              <a:rPr lang="en-US" sz="3300" b="1" baseline="30000" dirty="0">
                <a:solidFill>
                  <a:schemeClr val="bg1"/>
                </a:solidFill>
                <a:effectLst>
                  <a:outerShdw blurRad="38100" dist="38100" dir="2700000" algn="tl">
                    <a:schemeClr val="tx1"/>
                  </a:outerShdw>
                </a:effectLst>
              </a:rPr>
              <a:t>14</a:t>
            </a:r>
            <a:r>
              <a:rPr lang="en-US" sz="3300" b="1" dirty="0">
                <a:solidFill>
                  <a:schemeClr val="bg1"/>
                </a:solidFill>
                <a:effectLst>
                  <a:outerShdw blurRad="38100" dist="38100" dir="2700000" algn="tl">
                    <a:schemeClr val="tx1"/>
                  </a:outerShdw>
                </a:effectLst>
              </a:rPr>
              <a:t> But make up your mind not to worry beforehand how you will defend yourselves. </a:t>
            </a:r>
            <a:r>
              <a:rPr lang="en-US" sz="3300" b="1" baseline="30000" dirty="0">
                <a:solidFill>
                  <a:schemeClr val="bg1"/>
                </a:solidFill>
                <a:effectLst>
                  <a:outerShdw blurRad="38100" dist="38100" dir="2700000" algn="tl">
                    <a:schemeClr val="tx1"/>
                  </a:outerShdw>
                </a:effectLst>
              </a:rPr>
              <a:t>15</a:t>
            </a:r>
            <a:r>
              <a:rPr lang="en-US" sz="3300" b="1" dirty="0">
                <a:solidFill>
                  <a:schemeClr val="bg1"/>
                </a:solidFill>
                <a:effectLst>
                  <a:outerShdw blurRad="38100" dist="38100" dir="2700000" algn="tl">
                    <a:schemeClr val="tx1"/>
                  </a:outerShdw>
                </a:effectLst>
              </a:rPr>
              <a:t> For I will give you words and wisdom that none of your adversaries </a:t>
            </a:r>
            <a:r>
              <a:rPr lang="en-US" sz="3300" b="1" dirty="0" smtClean="0">
                <a:solidFill>
                  <a:schemeClr val="bg1"/>
                </a:solidFill>
                <a:effectLst>
                  <a:outerShdw blurRad="38100" dist="38100" dir="2700000" algn="tl">
                    <a:schemeClr val="tx1"/>
                  </a:outerShdw>
                </a:effectLst>
              </a:rPr>
              <a:t/>
            </a:r>
            <a:br>
              <a:rPr lang="en-US" sz="3300" b="1" dirty="0" smtClean="0">
                <a:solidFill>
                  <a:schemeClr val="bg1"/>
                </a:solidFill>
                <a:effectLst>
                  <a:outerShdw blurRad="38100" dist="38100" dir="2700000" algn="tl">
                    <a:schemeClr val="tx1"/>
                  </a:outerShdw>
                </a:effectLst>
              </a:rPr>
            </a:br>
            <a:r>
              <a:rPr lang="en-US" sz="3300" b="1" dirty="0" smtClean="0">
                <a:solidFill>
                  <a:schemeClr val="bg1"/>
                </a:solidFill>
                <a:effectLst>
                  <a:outerShdw blurRad="38100" dist="38100" dir="2700000" algn="tl">
                    <a:schemeClr val="tx1"/>
                  </a:outerShdw>
                </a:effectLst>
              </a:rPr>
              <a:t>will </a:t>
            </a:r>
            <a:r>
              <a:rPr lang="en-US" sz="3300" b="1" dirty="0">
                <a:solidFill>
                  <a:schemeClr val="bg1"/>
                </a:solidFill>
                <a:effectLst>
                  <a:outerShdw blurRad="38100" dist="38100" dir="2700000" algn="tl">
                    <a:schemeClr val="tx1"/>
                  </a:outerShdw>
                </a:effectLst>
              </a:rPr>
              <a:t>be able to resist or contradict.</a:t>
            </a:r>
            <a:endParaRPr lang="en-US" sz="3300" b="1" dirty="0">
              <a:solidFill>
                <a:schemeClr val="bg1"/>
              </a:solidFill>
              <a:effectLst>
                <a:outerShdw blurRad="38100" dist="38100" dir="2700000" algn="tl">
                  <a:srgbClr val="000000"/>
                </a:outerShdw>
              </a:effectLs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6468" y="5213249"/>
            <a:ext cx="2889932" cy="2006990"/>
          </a:xfrm>
          <a:prstGeom prst="rect">
            <a:avLst/>
          </a:prstGeom>
        </p:spPr>
      </p:pic>
    </p:spTree>
    <p:extLst>
      <p:ext uri="{BB962C8B-B14F-4D97-AF65-F5344CB8AC3E}">
        <p14:creationId xmlns:p14="http://schemas.microsoft.com/office/powerpoint/2010/main" val="316279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09600" y="228600"/>
            <a:ext cx="8267700" cy="996462"/>
          </a:xfrm>
        </p:spPr>
        <p:txBody>
          <a:bodyPr>
            <a:normAutofit/>
          </a:bodyPr>
          <a:lstStyle/>
          <a:p>
            <a:pPr algn="l">
              <a:lnSpc>
                <a:spcPct val="80000"/>
              </a:lnSpc>
            </a:pPr>
            <a:r>
              <a:rPr lang="en-US" b="1" dirty="0" smtClean="0">
                <a:solidFill>
                  <a:schemeClr val="bg2">
                    <a:lumMod val="75000"/>
                  </a:schemeClr>
                </a:solidFill>
                <a:effectLst>
                  <a:outerShdw blurRad="38100" dist="38100" dir="2700000" algn="tl">
                    <a:srgbClr val="000000"/>
                  </a:outerShdw>
                </a:effectLst>
              </a:rPr>
              <a:t>The Sanhedrin’s decision</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304800" y="1219200"/>
            <a:ext cx="8610600" cy="5486400"/>
          </a:xfrm>
        </p:spPr>
        <p:txBody>
          <a:bodyPr>
            <a:noAutofit/>
          </a:bodyPr>
          <a:lstStyle/>
          <a:p>
            <a:pPr>
              <a:spcBef>
                <a:spcPts val="0"/>
              </a:spcBef>
            </a:pPr>
            <a:r>
              <a:rPr lang="en-US" sz="3800" b="1" dirty="0" smtClean="0">
                <a:solidFill>
                  <a:schemeClr val="bg1"/>
                </a:solidFill>
                <a:effectLst>
                  <a:outerShdw blurRad="38100" dist="38100" dir="2700000" algn="tl">
                    <a:schemeClr val="tx1"/>
                  </a:outerShdw>
                </a:effectLst>
              </a:rPr>
              <a:t>They could not deny the miracle, so they decided to silence the message</a:t>
            </a:r>
          </a:p>
          <a:p>
            <a:pPr>
              <a:spcBef>
                <a:spcPts val="0"/>
              </a:spcBef>
            </a:pPr>
            <a:r>
              <a:rPr lang="en-US" sz="4400" b="1" dirty="0" smtClean="0">
                <a:solidFill>
                  <a:schemeClr val="bg1"/>
                </a:solidFill>
                <a:effectLst>
                  <a:outerShdw blurRad="38100" dist="38100" dir="2700000" algn="tl">
                    <a:schemeClr val="tx1"/>
                  </a:outerShdw>
                </a:effectLst>
              </a:rPr>
              <a:t>The enemy wants to either silence our </a:t>
            </a:r>
            <a:r>
              <a:rPr lang="en-US" sz="4400" b="1" dirty="0" smtClean="0">
                <a:solidFill>
                  <a:srgbClr val="FFFF66"/>
                </a:solidFill>
                <a:effectLst>
                  <a:outerShdw blurRad="38100" dist="38100" dir="2700000" algn="tl">
                    <a:schemeClr val="tx1"/>
                  </a:outerShdw>
                </a:effectLst>
              </a:rPr>
              <a:t>proclamation</a:t>
            </a:r>
            <a:r>
              <a:rPr lang="en-US" sz="4400" b="1" dirty="0" smtClean="0">
                <a:solidFill>
                  <a:schemeClr val="bg1"/>
                </a:solidFill>
                <a:effectLst>
                  <a:outerShdw blurRad="38100" dist="38100" dir="2700000" algn="tl">
                    <a:schemeClr val="tx1"/>
                  </a:outerShdw>
                </a:effectLst>
              </a:rPr>
              <a:t>, or silence our </a:t>
            </a:r>
            <a:r>
              <a:rPr lang="en-US" sz="4400" b="1" dirty="0" smtClean="0">
                <a:solidFill>
                  <a:srgbClr val="FFFF66"/>
                </a:solidFill>
                <a:effectLst>
                  <a:outerShdw blurRad="38100" dist="38100" dir="2700000" algn="tl">
                    <a:schemeClr val="tx1"/>
                  </a:outerShdw>
                </a:effectLst>
              </a:rPr>
              <a:t>demonstration</a:t>
            </a:r>
            <a:endParaRPr lang="en-US" sz="4400" b="1" dirty="0" smtClean="0">
              <a:solidFill>
                <a:schemeClr val="bg1"/>
              </a:solidFill>
              <a:effectLst>
                <a:outerShdw blurRad="38100" dist="38100" dir="2700000" algn="tl">
                  <a:schemeClr val="tx1"/>
                </a:outerShdw>
              </a:effectLst>
            </a:endParaRPr>
          </a:p>
          <a:p>
            <a:pPr>
              <a:spcBef>
                <a:spcPts val="0"/>
              </a:spcBef>
            </a:pPr>
            <a:r>
              <a:rPr lang="en-US" sz="4400" b="1" dirty="0" smtClean="0">
                <a:solidFill>
                  <a:schemeClr val="bg1"/>
                </a:solidFill>
                <a:effectLst>
                  <a:outerShdw blurRad="38100" dist="38100" dir="2700000" algn="tl">
                    <a:schemeClr val="tx1"/>
                  </a:outerShdw>
                </a:effectLst>
              </a:rPr>
              <a:t>BOTH active together are </a:t>
            </a:r>
            <a:br>
              <a:rPr lang="en-US" sz="4400" b="1" dirty="0" smtClean="0">
                <a:solidFill>
                  <a:schemeClr val="bg1"/>
                </a:solidFill>
                <a:effectLst>
                  <a:outerShdw blurRad="38100" dist="38100" dir="2700000" algn="tl">
                    <a:schemeClr val="tx1"/>
                  </a:outerShdw>
                </a:effectLst>
              </a:rPr>
            </a:br>
            <a:r>
              <a:rPr lang="en-US" sz="4400" b="1" dirty="0" smtClean="0">
                <a:solidFill>
                  <a:schemeClr val="bg1"/>
                </a:solidFill>
                <a:effectLst>
                  <a:outerShdw blurRad="38100" dist="38100" dir="2700000" algn="tl">
                    <a:schemeClr val="tx1"/>
                  </a:outerShdw>
                </a:effectLst>
              </a:rPr>
              <a:t>life changing!</a:t>
            </a:r>
            <a:endParaRPr lang="en-US" sz="4400" b="1" dirty="0">
              <a:solidFill>
                <a:schemeClr val="bg1"/>
              </a:solidFill>
              <a:effectLst>
                <a:outerShdw blurRad="38100" dist="38100" dir="2700000" algn="tl">
                  <a:srgbClr val="000000"/>
                </a:outerShdw>
              </a:effectLs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6468" y="5213249"/>
            <a:ext cx="2889932" cy="2006990"/>
          </a:xfrm>
          <a:prstGeom prst="rect">
            <a:avLst/>
          </a:prstGeom>
        </p:spPr>
      </p:pic>
    </p:spTree>
    <p:extLst>
      <p:ext uri="{BB962C8B-B14F-4D97-AF65-F5344CB8AC3E}">
        <p14:creationId xmlns:p14="http://schemas.microsoft.com/office/powerpoint/2010/main" val="60820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66700" y="457200"/>
            <a:ext cx="8610600" cy="996462"/>
          </a:xfrm>
        </p:spPr>
        <p:txBody>
          <a:bodyPr>
            <a:normAutofit fontScale="90000"/>
          </a:bodyPr>
          <a:lstStyle/>
          <a:p>
            <a:pPr algn="l"/>
            <a:r>
              <a:rPr lang="en-US" b="1" baseline="30000" dirty="0" smtClean="0">
                <a:solidFill>
                  <a:schemeClr val="bg2">
                    <a:lumMod val="75000"/>
                  </a:schemeClr>
                </a:solidFill>
                <a:effectLst>
                  <a:outerShdw blurRad="38100" dist="38100" dir="2700000" algn="tl">
                    <a:srgbClr val="000000"/>
                  </a:outerShdw>
                </a:effectLst>
              </a:rPr>
              <a:t>20</a:t>
            </a:r>
            <a:r>
              <a:rPr lang="en-US" b="1" dirty="0" smtClean="0">
                <a:solidFill>
                  <a:schemeClr val="bg2">
                    <a:lumMod val="75000"/>
                  </a:schemeClr>
                </a:solidFill>
                <a:effectLst>
                  <a:outerShdw blurRad="38100" dist="38100" dir="2700000" algn="tl">
                    <a:srgbClr val="000000"/>
                  </a:outerShdw>
                </a:effectLst>
              </a:rPr>
              <a:t> “For we cannot help speaking about </a:t>
            </a:r>
            <a:br>
              <a:rPr lang="en-US" b="1" dirty="0" smtClean="0">
                <a:solidFill>
                  <a:schemeClr val="bg2">
                    <a:lumMod val="75000"/>
                  </a:schemeClr>
                </a:solidFill>
                <a:effectLst>
                  <a:outerShdw blurRad="38100" dist="38100" dir="2700000" algn="tl">
                    <a:srgbClr val="000000"/>
                  </a:outerShdw>
                </a:effectLst>
              </a:rPr>
            </a:br>
            <a:r>
              <a:rPr lang="en-US" b="1" dirty="0" smtClean="0">
                <a:solidFill>
                  <a:schemeClr val="bg2">
                    <a:lumMod val="75000"/>
                  </a:schemeClr>
                </a:solidFill>
                <a:effectLst>
                  <a:outerShdw blurRad="38100" dist="38100" dir="2700000" algn="tl">
                    <a:srgbClr val="000000"/>
                  </a:outerShdw>
                </a:effectLst>
              </a:rPr>
              <a:t>     what we have </a:t>
            </a:r>
            <a:r>
              <a:rPr lang="en-US" b="1" dirty="0" smtClean="0">
                <a:solidFill>
                  <a:srgbClr val="FFFF66"/>
                </a:solidFill>
                <a:effectLst>
                  <a:outerShdw blurRad="38100" dist="38100" dir="2700000" algn="tl">
                    <a:srgbClr val="000000"/>
                  </a:outerShdw>
                </a:effectLst>
              </a:rPr>
              <a:t>seen</a:t>
            </a:r>
            <a:r>
              <a:rPr lang="en-US" b="1" dirty="0" smtClean="0">
                <a:solidFill>
                  <a:schemeClr val="bg2">
                    <a:lumMod val="75000"/>
                  </a:schemeClr>
                </a:solidFill>
                <a:effectLst>
                  <a:outerShdw blurRad="38100" dist="38100" dir="2700000" algn="tl">
                    <a:srgbClr val="000000"/>
                  </a:outerShdw>
                </a:effectLst>
              </a:rPr>
              <a:t> AND </a:t>
            </a:r>
            <a:r>
              <a:rPr lang="en-US" b="1" dirty="0" smtClean="0">
                <a:solidFill>
                  <a:srgbClr val="FFFF66"/>
                </a:solidFill>
                <a:effectLst>
                  <a:outerShdw blurRad="38100" dist="38100" dir="2700000" algn="tl">
                    <a:srgbClr val="000000"/>
                  </a:outerShdw>
                </a:effectLst>
              </a:rPr>
              <a:t>heard</a:t>
            </a:r>
            <a:r>
              <a:rPr lang="en-US" b="1" dirty="0" smtClean="0">
                <a:solidFill>
                  <a:schemeClr val="bg2">
                    <a:lumMod val="75000"/>
                  </a:schemeClr>
                </a:solidFill>
                <a:effectLst>
                  <a:outerShdw blurRad="38100" dist="38100" dir="2700000" algn="tl">
                    <a:srgbClr val="000000"/>
                  </a:outerShdw>
                </a:effectLst>
              </a:rPr>
              <a:t>.”</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304800" y="1752600"/>
            <a:ext cx="8610600" cy="4953000"/>
          </a:xfrm>
        </p:spPr>
        <p:txBody>
          <a:bodyPr>
            <a:noAutofit/>
          </a:bodyPr>
          <a:lstStyle/>
          <a:p>
            <a:pPr>
              <a:spcBef>
                <a:spcPts val="0"/>
              </a:spcBef>
            </a:pPr>
            <a:r>
              <a:rPr lang="en-US" sz="3800" b="1" dirty="0" smtClean="0">
                <a:solidFill>
                  <a:schemeClr val="bg1"/>
                </a:solidFill>
                <a:effectLst>
                  <a:outerShdw blurRad="38100" dist="38100" dir="2700000" algn="tl">
                    <a:schemeClr val="tx1"/>
                  </a:outerShdw>
                </a:effectLst>
              </a:rPr>
              <a:t>Why?</a:t>
            </a:r>
          </a:p>
          <a:p>
            <a:pPr marL="0" indent="0" algn="ctr">
              <a:spcBef>
                <a:spcPts val="0"/>
              </a:spcBef>
              <a:buNone/>
            </a:pPr>
            <a:endParaRPr lang="en-US" sz="2000" b="1" dirty="0">
              <a:solidFill>
                <a:schemeClr val="bg1"/>
              </a:solidFill>
              <a:effectLst>
                <a:outerShdw blurRad="38100" dist="38100" dir="2700000" algn="tl">
                  <a:schemeClr val="tx1"/>
                </a:outerShdw>
              </a:effectLst>
            </a:endParaRPr>
          </a:p>
          <a:p>
            <a:pPr marL="0" indent="0" algn="ctr">
              <a:lnSpc>
                <a:spcPct val="90000"/>
              </a:lnSpc>
              <a:spcBef>
                <a:spcPts val="0"/>
              </a:spcBef>
              <a:buNone/>
            </a:pPr>
            <a:r>
              <a:rPr lang="en-US" sz="8000" b="1" dirty="0" smtClean="0">
                <a:solidFill>
                  <a:srgbClr val="FFFF66"/>
                </a:solidFill>
                <a:effectLst>
                  <a:outerShdw blurRad="38100" dist="38100" dir="2700000" algn="tl">
                    <a:schemeClr val="tx1"/>
                  </a:outerShdw>
                </a:effectLst>
              </a:rPr>
              <a:t>They had been </a:t>
            </a:r>
            <a:br>
              <a:rPr lang="en-US" sz="8000" b="1" dirty="0" smtClean="0">
                <a:solidFill>
                  <a:srgbClr val="FFFF66"/>
                </a:solidFill>
                <a:effectLst>
                  <a:outerShdw blurRad="38100" dist="38100" dir="2700000" algn="tl">
                    <a:schemeClr val="tx1"/>
                  </a:outerShdw>
                </a:effectLst>
              </a:rPr>
            </a:br>
            <a:r>
              <a:rPr lang="en-US" sz="8000" b="1" dirty="0" smtClean="0">
                <a:solidFill>
                  <a:srgbClr val="FFFF66"/>
                </a:solidFill>
                <a:effectLst>
                  <a:outerShdw blurRad="38100" dist="38100" dir="2700000" algn="tl">
                    <a:schemeClr val="tx1"/>
                  </a:outerShdw>
                </a:effectLst>
              </a:rPr>
              <a:t>with Jesus</a:t>
            </a:r>
            <a:endParaRPr lang="en-US" sz="8000" b="1" dirty="0">
              <a:solidFill>
                <a:srgbClr val="FFFF66"/>
              </a:solidFill>
              <a:effectLst>
                <a:outerShdw blurRad="38100" dist="38100" dir="2700000" algn="tl">
                  <a:srgbClr val="000000"/>
                </a:outerShdw>
              </a:effectLs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6468" y="5213249"/>
            <a:ext cx="2889932" cy="2006990"/>
          </a:xfrm>
          <a:prstGeom prst="rect">
            <a:avLst/>
          </a:prstGeom>
        </p:spPr>
      </p:pic>
    </p:spTree>
    <p:extLst>
      <p:ext uri="{BB962C8B-B14F-4D97-AF65-F5344CB8AC3E}">
        <p14:creationId xmlns:p14="http://schemas.microsoft.com/office/powerpoint/2010/main" val="207740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82600" y="374650"/>
            <a:ext cx="8178800" cy="61341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3" y="64164"/>
            <a:ext cx="6705594" cy="6729672"/>
          </a:xfrm>
          <a:prstGeom prst="rect">
            <a:avLst/>
          </a:prstGeom>
        </p:spPr>
      </p:pic>
      <p:sp>
        <p:nvSpPr>
          <p:cNvPr id="5" name="TextBox 4"/>
          <p:cNvSpPr txBox="1"/>
          <p:nvPr/>
        </p:nvSpPr>
        <p:spPr>
          <a:xfrm>
            <a:off x="2463800" y="4893501"/>
            <a:ext cx="4394200" cy="1477328"/>
          </a:xfrm>
          <a:prstGeom prst="rect">
            <a:avLst/>
          </a:prstGeom>
          <a:noFill/>
        </p:spPr>
        <p:txBody>
          <a:bodyPr wrap="square" rtlCol="0">
            <a:spAutoFit/>
          </a:bodyPr>
          <a:lstStyle/>
          <a:p>
            <a:pPr algn="ctr"/>
            <a:r>
              <a:rPr lang="en-US" sz="4500" b="1" dirty="0" smtClean="0">
                <a:solidFill>
                  <a:srgbClr val="FFFF66"/>
                </a:solidFill>
                <a:effectLst>
                  <a:outerShdw blurRad="38100" dist="38100" dir="2700000" algn="tl">
                    <a:srgbClr val="000000">
                      <a:alpha val="43137"/>
                    </a:srgbClr>
                  </a:outerShdw>
                </a:effectLst>
              </a:rPr>
              <a:t>5pm Sunday, </a:t>
            </a:r>
            <a:r>
              <a:rPr lang="en-US" sz="4500" b="1" dirty="0">
                <a:solidFill>
                  <a:srgbClr val="FFFF66"/>
                </a:solidFill>
                <a:effectLst>
                  <a:outerShdw blurRad="38100" dist="38100" dir="2700000" algn="tl">
                    <a:srgbClr val="000000">
                      <a:alpha val="43137"/>
                    </a:srgbClr>
                  </a:outerShdw>
                </a:effectLst>
              </a:rPr>
              <a:t>October 20</a:t>
            </a:r>
            <a:r>
              <a:rPr lang="en-US" sz="4500" b="1" baseline="30000" dirty="0">
                <a:solidFill>
                  <a:srgbClr val="FFFF66"/>
                </a:solidFill>
                <a:effectLst>
                  <a:outerShdw blurRad="38100" dist="38100" dir="2700000" algn="tl">
                    <a:srgbClr val="000000">
                      <a:alpha val="43137"/>
                    </a:srgbClr>
                  </a:outerShdw>
                </a:effectLst>
              </a:rPr>
              <a:t>th</a:t>
            </a:r>
            <a:r>
              <a:rPr lang="en-US" sz="4500" b="1" dirty="0">
                <a:solidFill>
                  <a:srgbClr val="FFFF66"/>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59298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522" y="381000"/>
            <a:ext cx="6248278" cy="4339284"/>
          </a:xfrm>
          <a:prstGeom prst="rect">
            <a:avLst/>
          </a:prstGeom>
        </p:spPr>
      </p:pic>
      <p:sp>
        <p:nvSpPr>
          <p:cNvPr id="2" name="Title 1"/>
          <p:cNvSpPr>
            <a:spLocks noGrp="1"/>
          </p:cNvSpPr>
          <p:nvPr>
            <p:ph type="ctrTitle"/>
          </p:nvPr>
        </p:nvSpPr>
        <p:spPr>
          <a:xfrm>
            <a:off x="609600" y="3429000"/>
            <a:ext cx="7924800" cy="1089025"/>
          </a:xfrm>
        </p:spPr>
        <p:txBody>
          <a:bodyPr>
            <a:normAutofit/>
          </a:bodyPr>
          <a:lstStyle/>
          <a:p>
            <a:r>
              <a:rPr lang="en-US" b="1" dirty="0" smtClean="0">
                <a:solidFill>
                  <a:schemeClr val="bg1"/>
                </a:solidFill>
                <a:effectLst>
                  <a:outerShdw blurRad="38100" dist="38100" dir="2700000" algn="tl">
                    <a:srgbClr val="000000"/>
                  </a:outerShdw>
                </a:effectLst>
              </a:rPr>
              <a:t>Hanging with Jesus</a:t>
            </a:r>
            <a:endParaRPr lang="en-US" b="1" dirty="0">
              <a:solidFill>
                <a:schemeClr val="bg1"/>
              </a:solidFill>
              <a:effectLst>
                <a:outerShdw blurRad="38100" dist="38100" dir="2700000" algn="tl">
                  <a:srgbClr val="000000"/>
                </a:outerShdw>
              </a:effectLst>
            </a:endParaRPr>
          </a:p>
        </p:txBody>
      </p:sp>
      <p:sp>
        <p:nvSpPr>
          <p:cNvPr id="3" name="Subtitle 2"/>
          <p:cNvSpPr>
            <a:spLocks noGrp="1"/>
          </p:cNvSpPr>
          <p:nvPr>
            <p:ph type="subTitle" idx="1"/>
          </p:nvPr>
        </p:nvSpPr>
        <p:spPr>
          <a:xfrm>
            <a:off x="1371600" y="4267200"/>
            <a:ext cx="6400800" cy="1066800"/>
          </a:xfrm>
        </p:spPr>
        <p:txBody>
          <a:bodyPr>
            <a:normAutofit/>
          </a:bodyPr>
          <a:lstStyle/>
          <a:p>
            <a:r>
              <a:rPr lang="en-US" sz="4400" b="1" dirty="0" smtClean="0">
                <a:solidFill>
                  <a:schemeClr val="bg2">
                    <a:lumMod val="75000"/>
                  </a:schemeClr>
                </a:solidFill>
                <a:effectLst>
                  <a:outerShdw blurRad="38100" dist="38100" dir="2700000" algn="tl">
                    <a:srgbClr val="000000"/>
                  </a:outerShdw>
                </a:effectLst>
              </a:rPr>
              <a:t>Acts </a:t>
            </a:r>
            <a:r>
              <a:rPr lang="en-US" sz="4400" b="1" dirty="0" smtClean="0">
                <a:solidFill>
                  <a:schemeClr val="bg2">
                    <a:lumMod val="75000"/>
                  </a:schemeClr>
                </a:solidFill>
                <a:effectLst>
                  <a:outerShdw blurRad="38100" dist="38100" dir="2700000" algn="tl">
                    <a:srgbClr val="000000"/>
                  </a:outerShdw>
                </a:effectLst>
              </a:rPr>
              <a:t>4:5-22</a:t>
            </a:r>
            <a:endParaRPr lang="en-US" sz="4400" b="1" dirty="0">
              <a:solidFill>
                <a:schemeClr val="bg2">
                  <a:lumMod val="75000"/>
                </a:schemeClr>
              </a:solidFill>
              <a:effectLst>
                <a:outerShdw blurRad="38100" dist="38100" dir="2700000" algn="tl">
                  <a:srgbClr val="000000"/>
                </a:outerShdw>
              </a:effectLst>
            </a:endParaRPr>
          </a:p>
        </p:txBody>
      </p:sp>
    </p:spTree>
    <p:extLst>
      <p:ext uri="{BB962C8B-B14F-4D97-AF65-F5344CB8AC3E}">
        <p14:creationId xmlns:p14="http://schemas.microsoft.com/office/powerpoint/2010/main" val="133452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66700" y="304800"/>
            <a:ext cx="8610600" cy="996462"/>
          </a:xfrm>
        </p:spPr>
        <p:txBody>
          <a:bodyPr>
            <a:normAutofit fontScale="90000"/>
          </a:bodyPr>
          <a:lstStyle/>
          <a:p>
            <a:pPr algn="l"/>
            <a:r>
              <a:rPr lang="en-US" b="1" baseline="30000" dirty="0" smtClean="0">
                <a:solidFill>
                  <a:schemeClr val="bg2">
                    <a:lumMod val="75000"/>
                  </a:schemeClr>
                </a:solidFill>
                <a:effectLst>
                  <a:outerShdw blurRad="38100" dist="38100" dir="2700000" algn="tl">
                    <a:srgbClr val="000000"/>
                  </a:outerShdw>
                </a:effectLst>
              </a:rPr>
              <a:t>13</a:t>
            </a:r>
            <a:r>
              <a:rPr lang="en-US" b="1" dirty="0" smtClean="0">
                <a:solidFill>
                  <a:schemeClr val="bg2">
                    <a:lumMod val="75000"/>
                  </a:schemeClr>
                </a:solidFill>
                <a:effectLst>
                  <a:outerShdw blurRad="38100" dist="38100" dir="2700000" algn="tl">
                    <a:srgbClr val="000000"/>
                  </a:outerShdw>
                </a:effectLst>
              </a:rPr>
              <a:t> When they saw the courage/boldness </a:t>
            </a:r>
            <a:br>
              <a:rPr lang="en-US" b="1" dirty="0" smtClean="0">
                <a:solidFill>
                  <a:schemeClr val="bg2">
                    <a:lumMod val="75000"/>
                  </a:schemeClr>
                </a:solidFill>
                <a:effectLst>
                  <a:outerShdw blurRad="38100" dist="38100" dir="2700000" algn="tl">
                    <a:srgbClr val="000000"/>
                  </a:outerShdw>
                </a:effectLst>
              </a:rPr>
            </a:br>
            <a:r>
              <a:rPr lang="en-US" b="1" dirty="0" smtClean="0">
                <a:solidFill>
                  <a:schemeClr val="bg2">
                    <a:lumMod val="75000"/>
                  </a:schemeClr>
                </a:solidFill>
                <a:effectLst>
                  <a:outerShdw blurRad="38100" dist="38100" dir="2700000" algn="tl">
                    <a:srgbClr val="000000"/>
                  </a:outerShdw>
                </a:effectLst>
              </a:rPr>
              <a:t>    of Peter and John…</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304800" y="1600200"/>
            <a:ext cx="8610600" cy="4724400"/>
          </a:xfrm>
        </p:spPr>
        <p:txBody>
          <a:bodyPr>
            <a:normAutofit/>
          </a:bodyPr>
          <a:lstStyle/>
          <a:p>
            <a:pPr>
              <a:spcBef>
                <a:spcPts val="600"/>
              </a:spcBef>
            </a:pPr>
            <a:r>
              <a:rPr lang="en-US" sz="3800" b="1" dirty="0" smtClean="0">
                <a:solidFill>
                  <a:schemeClr val="bg1"/>
                </a:solidFill>
                <a:effectLst>
                  <a:outerShdw blurRad="38100" dist="38100" dir="2700000" algn="tl">
                    <a:schemeClr val="tx1"/>
                  </a:outerShdw>
                </a:effectLst>
              </a:rPr>
              <a:t>They did not allow ‘fear of man’ to overtake them</a:t>
            </a:r>
          </a:p>
          <a:p>
            <a:pPr>
              <a:spcBef>
                <a:spcPts val="600"/>
              </a:spcBef>
            </a:pPr>
            <a:r>
              <a:rPr lang="en-US" sz="3800" b="1" dirty="0" smtClean="0">
                <a:solidFill>
                  <a:schemeClr val="bg1"/>
                </a:solidFill>
                <a:effectLst>
                  <a:outerShdw blurRad="38100" dist="38100" dir="2700000" algn="tl">
                    <a:schemeClr val="tx1"/>
                  </a:outerShdw>
                </a:effectLst>
              </a:rPr>
              <a:t>Peter had just 7+ weeks earlier denied Jesus in fear</a:t>
            </a:r>
            <a:endParaRPr lang="en-US" sz="3800" b="1" dirty="0" smtClean="0">
              <a:solidFill>
                <a:schemeClr val="bg1"/>
              </a:solidFill>
              <a:effectLst>
                <a:outerShdw blurRad="38100" dist="38100" dir="2700000" algn="tl">
                  <a:schemeClr val="tx1"/>
                </a:outerShdw>
              </a:effectLs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6468" y="5213249"/>
            <a:ext cx="2889932" cy="2006990"/>
          </a:xfrm>
          <a:prstGeom prst="rect">
            <a:avLst/>
          </a:prstGeom>
        </p:spPr>
      </p:pic>
    </p:spTree>
    <p:extLst>
      <p:ext uri="{BB962C8B-B14F-4D97-AF65-F5344CB8AC3E}">
        <p14:creationId xmlns:p14="http://schemas.microsoft.com/office/powerpoint/2010/main" val="366698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66700" y="304800"/>
            <a:ext cx="8610600" cy="996462"/>
          </a:xfrm>
        </p:spPr>
        <p:txBody>
          <a:bodyPr>
            <a:normAutofit fontScale="90000"/>
          </a:bodyPr>
          <a:lstStyle/>
          <a:p>
            <a:pPr algn="l"/>
            <a:r>
              <a:rPr lang="en-US" b="1" baseline="30000" dirty="0" smtClean="0">
                <a:solidFill>
                  <a:schemeClr val="bg2">
                    <a:lumMod val="75000"/>
                  </a:schemeClr>
                </a:solidFill>
                <a:effectLst>
                  <a:outerShdw blurRad="38100" dist="38100" dir="2700000" algn="tl">
                    <a:srgbClr val="000000"/>
                  </a:outerShdw>
                </a:effectLst>
              </a:rPr>
              <a:t>13</a:t>
            </a:r>
            <a:r>
              <a:rPr lang="en-US" b="1" dirty="0" smtClean="0">
                <a:solidFill>
                  <a:schemeClr val="bg2">
                    <a:lumMod val="75000"/>
                  </a:schemeClr>
                </a:solidFill>
                <a:effectLst>
                  <a:outerShdw blurRad="38100" dist="38100" dir="2700000" algn="tl">
                    <a:srgbClr val="000000"/>
                  </a:outerShdw>
                </a:effectLst>
              </a:rPr>
              <a:t> When they saw the courage/boldness </a:t>
            </a:r>
            <a:br>
              <a:rPr lang="en-US" b="1" dirty="0" smtClean="0">
                <a:solidFill>
                  <a:schemeClr val="bg2">
                    <a:lumMod val="75000"/>
                  </a:schemeClr>
                </a:solidFill>
                <a:effectLst>
                  <a:outerShdw blurRad="38100" dist="38100" dir="2700000" algn="tl">
                    <a:srgbClr val="000000"/>
                  </a:outerShdw>
                </a:effectLst>
              </a:rPr>
            </a:br>
            <a:r>
              <a:rPr lang="en-US" b="1" dirty="0" smtClean="0">
                <a:solidFill>
                  <a:schemeClr val="bg2">
                    <a:lumMod val="75000"/>
                  </a:schemeClr>
                </a:solidFill>
                <a:effectLst>
                  <a:outerShdw blurRad="38100" dist="38100" dir="2700000" algn="tl">
                    <a:srgbClr val="000000"/>
                  </a:outerShdw>
                </a:effectLst>
              </a:rPr>
              <a:t>    of Peter and John…</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152400" y="1524000"/>
            <a:ext cx="8763000" cy="5181600"/>
          </a:xfrm>
        </p:spPr>
        <p:txBody>
          <a:bodyPr>
            <a:normAutofit lnSpcReduction="10000"/>
          </a:bodyPr>
          <a:lstStyle/>
          <a:p>
            <a:pPr>
              <a:spcBef>
                <a:spcPts val="600"/>
              </a:spcBef>
            </a:pPr>
            <a:r>
              <a:rPr lang="en-US" sz="3800" b="1" dirty="0" smtClean="0">
                <a:solidFill>
                  <a:srgbClr val="FFFF66"/>
                </a:solidFill>
                <a:effectLst>
                  <a:outerShdw blurRad="38100" dist="38100" dir="2700000" algn="tl">
                    <a:schemeClr val="tx1"/>
                  </a:outerShdw>
                </a:effectLst>
              </a:rPr>
              <a:t>Moses</a:t>
            </a:r>
            <a:r>
              <a:rPr lang="en-US" sz="3800" b="1" dirty="0" smtClean="0">
                <a:solidFill>
                  <a:schemeClr val="bg1"/>
                </a:solidFill>
                <a:effectLst>
                  <a:outerShdw blurRad="38100" dist="38100" dir="2700000" algn="tl">
                    <a:schemeClr val="tx1"/>
                  </a:outerShdw>
                </a:effectLst>
              </a:rPr>
              <a:t> (Ex. 4:1-17)</a:t>
            </a:r>
          </a:p>
          <a:p>
            <a:pPr lvl="1">
              <a:spcBef>
                <a:spcPts val="0"/>
              </a:spcBef>
            </a:pPr>
            <a:r>
              <a:rPr lang="en-US" sz="3400" b="1" dirty="0" smtClean="0">
                <a:solidFill>
                  <a:schemeClr val="bg1"/>
                </a:solidFill>
                <a:effectLst>
                  <a:outerShdw blurRad="38100" dist="38100" dir="2700000" algn="tl">
                    <a:schemeClr val="tx1"/>
                  </a:outerShdw>
                </a:effectLst>
              </a:rPr>
              <a:t>“What if they don’t believe me or listen?”</a:t>
            </a:r>
          </a:p>
          <a:p>
            <a:pPr lvl="1">
              <a:spcBef>
                <a:spcPts val="0"/>
              </a:spcBef>
            </a:pPr>
            <a:r>
              <a:rPr lang="en-US" sz="3400" b="1" dirty="0" smtClean="0">
                <a:solidFill>
                  <a:schemeClr val="bg1"/>
                </a:solidFill>
                <a:effectLst>
                  <a:outerShdw blurRad="38100" dist="38100" dir="2700000" algn="tl">
                    <a:schemeClr val="tx1"/>
                  </a:outerShdw>
                </a:effectLst>
              </a:rPr>
              <a:t>“I’m not eloquent… I’m slow of speech.”</a:t>
            </a:r>
          </a:p>
          <a:p>
            <a:pPr lvl="1">
              <a:spcBef>
                <a:spcPts val="0"/>
              </a:spcBef>
            </a:pPr>
            <a:r>
              <a:rPr lang="en-US" sz="3400" b="1" dirty="0" smtClean="0">
                <a:solidFill>
                  <a:schemeClr val="bg1"/>
                </a:solidFill>
                <a:effectLst>
                  <a:outerShdw blurRad="38100" dist="38100" dir="2700000" algn="tl">
                    <a:schemeClr val="tx1"/>
                  </a:outerShdw>
                </a:effectLst>
              </a:rPr>
              <a:t>“Please send someone else.”</a:t>
            </a:r>
          </a:p>
          <a:p>
            <a:pPr>
              <a:spcBef>
                <a:spcPts val="1200"/>
              </a:spcBef>
            </a:pPr>
            <a:r>
              <a:rPr lang="en-US" sz="3800" b="1" dirty="0" smtClean="0">
                <a:solidFill>
                  <a:srgbClr val="FFFF66"/>
                </a:solidFill>
                <a:effectLst>
                  <a:outerShdw blurRad="38100" dist="38100" dir="2700000" algn="tl">
                    <a:schemeClr val="tx1"/>
                  </a:outerShdw>
                </a:effectLst>
              </a:rPr>
              <a:t>Joshua</a:t>
            </a:r>
            <a:r>
              <a:rPr lang="en-US" sz="3800" b="1" dirty="0" smtClean="0">
                <a:solidFill>
                  <a:schemeClr val="bg1"/>
                </a:solidFill>
                <a:effectLst>
                  <a:outerShdw blurRad="38100" dist="38100" dir="2700000" algn="tl">
                    <a:schemeClr val="tx1"/>
                  </a:outerShdw>
                </a:effectLst>
              </a:rPr>
              <a:t> (Josh. 1:1-9)</a:t>
            </a:r>
          </a:p>
          <a:p>
            <a:pPr lvl="1">
              <a:spcBef>
                <a:spcPts val="0"/>
              </a:spcBef>
            </a:pPr>
            <a:r>
              <a:rPr lang="en-US" sz="3400" b="1" dirty="0" smtClean="0">
                <a:solidFill>
                  <a:schemeClr val="bg1"/>
                </a:solidFill>
                <a:effectLst>
                  <a:outerShdw blurRad="38100" dist="38100" dir="2700000" algn="tl">
                    <a:schemeClr val="tx1"/>
                  </a:outerShdw>
                </a:effectLst>
              </a:rPr>
              <a:t>God tells him 3 times to “Be strong and very courageous”</a:t>
            </a:r>
          </a:p>
          <a:p>
            <a:pPr lvl="1">
              <a:spcBef>
                <a:spcPts val="0"/>
              </a:spcBef>
            </a:pPr>
            <a:r>
              <a:rPr lang="en-US" sz="3400" b="1" dirty="0">
                <a:solidFill>
                  <a:schemeClr val="bg1"/>
                </a:solidFill>
                <a:effectLst>
                  <a:outerShdw blurRad="38100" dist="38100" dir="2700000" algn="tl">
                    <a:schemeClr val="tx1"/>
                  </a:outerShdw>
                </a:effectLst>
              </a:rPr>
              <a:t>“Do not be afraid; do not be discouraged, for the Lord your God will be </a:t>
            </a:r>
            <a:r>
              <a:rPr lang="en-US" sz="3400" b="1" dirty="0" smtClean="0">
                <a:solidFill>
                  <a:schemeClr val="bg1"/>
                </a:solidFill>
                <a:effectLst>
                  <a:outerShdw blurRad="38100" dist="38100" dir="2700000" algn="tl">
                    <a:schemeClr val="tx1"/>
                  </a:outerShdw>
                </a:effectLst>
              </a:rPr>
              <a:t/>
            </a:r>
            <a:br>
              <a:rPr lang="en-US" sz="3400" b="1" dirty="0" smtClean="0">
                <a:solidFill>
                  <a:schemeClr val="bg1"/>
                </a:solidFill>
                <a:effectLst>
                  <a:outerShdw blurRad="38100" dist="38100" dir="2700000" algn="tl">
                    <a:schemeClr val="tx1"/>
                  </a:outerShdw>
                </a:effectLst>
              </a:rPr>
            </a:br>
            <a:r>
              <a:rPr lang="en-US" sz="3400" b="1" dirty="0" smtClean="0">
                <a:solidFill>
                  <a:schemeClr val="bg1"/>
                </a:solidFill>
                <a:effectLst>
                  <a:outerShdw blurRad="38100" dist="38100" dir="2700000" algn="tl">
                    <a:schemeClr val="tx1"/>
                  </a:outerShdw>
                </a:effectLst>
              </a:rPr>
              <a:t>with </a:t>
            </a:r>
            <a:r>
              <a:rPr lang="en-US" sz="3400" b="1" dirty="0">
                <a:solidFill>
                  <a:schemeClr val="bg1"/>
                </a:solidFill>
                <a:effectLst>
                  <a:outerShdw blurRad="38100" dist="38100" dir="2700000" algn="tl">
                    <a:schemeClr val="tx1"/>
                  </a:outerShdw>
                </a:effectLst>
              </a:rPr>
              <a:t>you wherever you go.”</a:t>
            </a:r>
            <a:endParaRPr lang="en-US" sz="3400" b="1" dirty="0" smtClean="0">
              <a:solidFill>
                <a:schemeClr val="bg1"/>
              </a:solidFill>
              <a:effectLst>
                <a:outerShdw blurRad="38100" dist="38100" dir="2700000" algn="tl">
                  <a:schemeClr val="tx1"/>
                </a:outerShdw>
              </a:effectLst>
            </a:endParaRPr>
          </a:p>
          <a:p>
            <a:pPr lvl="1">
              <a:spcBef>
                <a:spcPts val="600"/>
              </a:spcBef>
            </a:pPr>
            <a:endParaRPr lang="en-US" sz="3400" b="1" dirty="0" smtClean="0">
              <a:solidFill>
                <a:schemeClr val="bg1"/>
              </a:solidFill>
              <a:effectLst>
                <a:outerShdw blurRad="38100" dist="38100" dir="2700000" algn="tl">
                  <a:srgbClr val="000000"/>
                </a:outerShdw>
              </a:effectLst>
            </a:endParaRPr>
          </a:p>
          <a:p>
            <a:pPr>
              <a:spcBef>
                <a:spcPts val="600"/>
              </a:spcBef>
            </a:pPr>
            <a:endParaRPr lang="en-US" sz="3800" b="1" dirty="0">
              <a:solidFill>
                <a:schemeClr val="bg1"/>
              </a:solidFill>
              <a:effectLst>
                <a:outerShdw blurRad="38100" dist="38100" dir="2700000" algn="tl">
                  <a:srgbClr val="000000"/>
                </a:outerShdw>
              </a:effectLs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6468" y="5213249"/>
            <a:ext cx="2889932" cy="2006990"/>
          </a:xfrm>
          <a:prstGeom prst="rect">
            <a:avLst/>
          </a:prstGeom>
        </p:spPr>
      </p:pic>
    </p:spTree>
    <p:extLst>
      <p:ext uri="{BB962C8B-B14F-4D97-AF65-F5344CB8AC3E}">
        <p14:creationId xmlns:p14="http://schemas.microsoft.com/office/powerpoint/2010/main" val="121536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66700" y="304800"/>
            <a:ext cx="8610600" cy="996462"/>
          </a:xfrm>
        </p:spPr>
        <p:txBody>
          <a:bodyPr>
            <a:normAutofit fontScale="90000"/>
          </a:bodyPr>
          <a:lstStyle/>
          <a:p>
            <a:pPr algn="l"/>
            <a:r>
              <a:rPr lang="en-US" b="1" baseline="30000" dirty="0" smtClean="0">
                <a:solidFill>
                  <a:schemeClr val="bg2">
                    <a:lumMod val="75000"/>
                  </a:schemeClr>
                </a:solidFill>
                <a:effectLst>
                  <a:outerShdw blurRad="38100" dist="38100" dir="2700000" algn="tl">
                    <a:srgbClr val="000000"/>
                  </a:outerShdw>
                </a:effectLst>
              </a:rPr>
              <a:t>13</a:t>
            </a:r>
            <a:r>
              <a:rPr lang="en-US" b="1" dirty="0" smtClean="0">
                <a:solidFill>
                  <a:schemeClr val="bg2">
                    <a:lumMod val="75000"/>
                  </a:schemeClr>
                </a:solidFill>
                <a:effectLst>
                  <a:outerShdw blurRad="38100" dist="38100" dir="2700000" algn="tl">
                    <a:srgbClr val="000000"/>
                  </a:outerShdw>
                </a:effectLst>
              </a:rPr>
              <a:t> When they saw the courage/boldness </a:t>
            </a:r>
            <a:br>
              <a:rPr lang="en-US" b="1" dirty="0" smtClean="0">
                <a:solidFill>
                  <a:schemeClr val="bg2">
                    <a:lumMod val="75000"/>
                  </a:schemeClr>
                </a:solidFill>
                <a:effectLst>
                  <a:outerShdw blurRad="38100" dist="38100" dir="2700000" algn="tl">
                    <a:srgbClr val="000000"/>
                  </a:outerShdw>
                </a:effectLst>
              </a:rPr>
            </a:br>
            <a:r>
              <a:rPr lang="en-US" b="1" dirty="0" smtClean="0">
                <a:solidFill>
                  <a:schemeClr val="bg2">
                    <a:lumMod val="75000"/>
                  </a:schemeClr>
                </a:solidFill>
                <a:effectLst>
                  <a:outerShdw blurRad="38100" dist="38100" dir="2700000" algn="tl">
                    <a:srgbClr val="000000"/>
                  </a:outerShdw>
                </a:effectLst>
              </a:rPr>
              <a:t>    of Peter and John…</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152400" y="1447800"/>
            <a:ext cx="8763000" cy="5257800"/>
          </a:xfrm>
        </p:spPr>
        <p:txBody>
          <a:bodyPr>
            <a:normAutofit/>
          </a:bodyPr>
          <a:lstStyle/>
          <a:p>
            <a:pPr>
              <a:spcBef>
                <a:spcPts val="600"/>
              </a:spcBef>
            </a:pPr>
            <a:r>
              <a:rPr lang="en-US" sz="3800" b="1" dirty="0">
                <a:solidFill>
                  <a:srgbClr val="FFFF66"/>
                </a:solidFill>
                <a:effectLst>
                  <a:outerShdw blurRad="38100" dist="38100" dir="2700000" algn="tl">
                    <a:schemeClr val="tx1"/>
                  </a:outerShdw>
                </a:effectLst>
              </a:rPr>
              <a:t>Gideon</a:t>
            </a:r>
            <a:r>
              <a:rPr lang="en-US" sz="3800" b="1" dirty="0">
                <a:solidFill>
                  <a:schemeClr val="bg1"/>
                </a:solidFill>
                <a:effectLst>
                  <a:outerShdw blurRad="38100" dist="38100" dir="2700000" algn="tl">
                    <a:schemeClr val="tx1"/>
                  </a:outerShdw>
                </a:effectLst>
              </a:rPr>
              <a:t> (</a:t>
            </a:r>
            <a:r>
              <a:rPr lang="en-US" sz="3800" b="1" dirty="0" smtClean="0">
                <a:solidFill>
                  <a:schemeClr val="bg1"/>
                </a:solidFill>
                <a:effectLst>
                  <a:outerShdw blurRad="38100" dist="38100" dir="2700000" algn="tl">
                    <a:schemeClr val="tx1"/>
                  </a:outerShdw>
                </a:effectLst>
              </a:rPr>
              <a:t>Judg. </a:t>
            </a:r>
            <a:r>
              <a:rPr lang="en-US" sz="3800" b="1" dirty="0">
                <a:solidFill>
                  <a:schemeClr val="bg1"/>
                </a:solidFill>
                <a:effectLst>
                  <a:outerShdw blurRad="38100" dist="38100" dir="2700000" algn="tl">
                    <a:schemeClr val="tx1"/>
                  </a:outerShdw>
                </a:effectLst>
              </a:rPr>
              <a:t>6:11-17, 25-27)</a:t>
            </a:r>
            <a:endParaRPr lang="en-US" sz="3800" b="1" dirty="0" smtClean="0">
              <a:solidFill>
                <a:schemeClr val="bg1"/>
              </a:solidFill>
              <a:effectLst>
                <a:outerShdw blurRad="38100" dist="38100" dir="2700000" algn="tl">
                  <a:schemeClr val="tx1"/>
                </a:outerShdw>
              </a:effectLst>
            </a:endParaRPr>
          </a:p>
          <a:p>
            <a:pPr lvl="1">
              <a:spcBef>
                <a:spcPts val="0"/>
              </a:spcBef>
            </a:pPr>
            <a:r>
              <a:rPr lang="en-US" sz="3400" b="1" dirty="0" smtClean="0">
                <a:solidFill>
                  <a:schemeClr val="bg1"/>
                </a:solidFill>
                <a:effectLst>
                  <a:outerShdw blurRad="38100" dist="38100" dir="2700000" algn="tl">
                    <a:schemeClr val="tx1"/>
                  </a:outerShdw>
                </a:effectLst>
              </a:rPr>
              <a:t>“How can I save Israel?”</a:t>
            </a:r>
          </a:p>
          <a:p>
            <a:pPr lvl="1">
              <a:spcBef>
                <a:spcPts val="0"/>
              </a:spcBef>
            </a:pPr>
            <a:r>
              <a:rPr lang="en-US" sz="3400" b="1" dirty="0" smtClean="0">
                <a:solidFill>
                  <a:schemeClr val="bg1"/>
                </a:solidFill>
                <a:effectLst>
                  <a:outerShdw blurRad="38100" dist="38100" dir="2700000" algn="tl">
                    <a:schemeClr val="tx1"/>
                  </a:outerShdw>
                </a:effectLst>
              </a:rPr>
              <a:t>“My clan is the weakest and I am the least in my family.”</a:t>
            </a:r>
          </a:p>
          <a:p>
            <a:pPr lvl="1">
              <a:spcBef>
                <a:spcPts val="0"/>
              </a:spcBef>
            </a:pPr>
            <a:r>
              <a:rPr lang="en-US" sz="3400" b="1" dirty="0" smtClean="0">
                <a:solidFill>
                  <a:schemeClr val="bg1"/>
                </a:solidFill>
                <a:effectLst>
                  <a:outerShdw blurRad="38100" dist="38100" dir="2700000" algn="tl">
                    <a:schemeClr val="tx1"/>
                  </a:outerShdw>
                </a:effectLst>
              </a:rPr>
              <a:t>“Give me a sign that it is really you talking”</a:t>
            </a:r>
          </a:p>
          <a:p>
            <a:pPr lvl="1">
              <a:spcBef>
                <a:spcPts val="0"/>
              </a:spcBef>
            </a:pPr>
            <a:r>
              <a:rPr lang="en-US" sz="3400" b="1" dirty="0" smtClean="0">
                <a:solidFill>
                  <a:schemeClr val="bg1"/>
                </a:solidFill>
                <a:effectLst>
                  <a:outerShdw blurRad="38100" dist="38100" dir="2700000" algn="tl">
                    <a:schemeClr val="tx1"/>
                  </a:outerShdw>
                </a:effectLst>
              </a:rPr>
              <a:t>When told to tear down the altar to Baal, </a:t>
            </a:r>
            <a:r>
              <a:rPr lang="en-US" sz="3400" b="1" dirty="0">
                <a:solidFill>
                  <a:schemeClr val="bg1"/>
                </a:solidFill>
                <a:effectLst>
                  <a:outerShdw blurRad="38100" dist="38100" dir="2700000" algn="tl">
                    <a:schemeClr val="tx1"/>
                  </a:outerShdw>
                </a:effectLst>
              </a:rPr>
              <a:t>it says, “But because he was afraid of his family and the townspeople, he did it at night rather than in the daytime.</a:t>
            </a:r>
            <a:endParaRPr lang="en-US" sz="3400" b="1" dirty="0" smtClean="0">
              <a:solidFill>
                <a:schemeClr val="bg1"/>
              </a:solidFill>
              <a:effectLst>
                <a:outerShdw blurRad="38100" dist="38100" dir="2700000" algn="tl">
                  <a:schemeClr val="tx1"/>
                </a:outerShdw>
              </a:effectLst>
            </a:endParaRPr>
          </a:p>
          <a:p>
            <a:pPr lvl="1">
              <a:spcBef>
                <a:spcPts val="600"/>
              </a:spcBef>
            </a:pPr>
            <a:endParaRPr lang="en-US" sz="3400" b="1" dirty="0" smtClean="0">
              <a:solidFill>
                <a:schemeClr val="bg1"/>
              </a:solidFill>
              <a:effectLst>
                <a:outerShdw blurRad="38100" dist="38100" dir="2700000" algn="tl">
                  <a:srgbClr val="000000"/>
                </a:outerShdw>
              </a:effectLst>
            </a:endParaRPr>
          </a:p>
          <a:p>
            <a:pPr>
              <a:spcBef>
                <a:spcPts val="600"/>
              </a:spcBef>
            </a:pPr>
            <a:endParaRPr lang="en-US" sz="3800" b="1" dirty="0">
              <a:solidFill>
                <a:schemeClr val="bg1"/>
              </a:solidFill>
              <a:effectLst>
                <a:outerShdw blurRad="38100" dist="38100" dir="2700000" algn="tl">
                  <a:srgbClr val="000000"/>
                </a:outerShdw>
              </a:effectLs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6468" y="5213249"/>
            <a:ext cx="2889932" cy="2006990"/>
          </a:xfrm>
          <a:prstGeom prst="rect">
            <a:avLst/>
          </a:prstGeom>
        </p:spPr>
      </p:pic>
    </p:spTree>
    <p:extLst>
      <p:ext uri="{BB962C8B-B14F-4D97-AF65-F5344CB8AC3E}">
        <p14:creationId xmlns:p14="http://schemas.microsoft.com/office/powerpoint/2010/main" val="16970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66700" y="304800"/>
            <a:ext cx="8610600" cy="996462"/>
          </a:xfrm>
        </p:spPr>
        <p:txBody>
          <a:bodyPr>
            <a:normAutofit fontScale="90000"/>
          </a:bodyPr>
          <a:lstStyle/>
          <a:p>
            <a:pPr algn="l"/>
            <a:r>
              <a:rPr lang="en-US" b="1" baseline="30000" dirty="0" smtClean="0">
                <a:solidFill>
                  <a:schemeClr val="bg2">
                    <a:lumMod val="75000"/>
                  </a:schemeClr>
                </a:solidFill>
                <a:effectLst>
                  <a:outerShdw blurRad="38100" dist="38100" dir="2700000" algn="tl">
                    <a:srgbClr val="000000"/>
                  </a:outerShdw>
                </a:effectLst>
              </a:rPr>
              <a:t>13</a:t>
            </a:r>
            <a:r>
              <a:rPr lang="en-US" b="1" dirty="0" smtClean="0">
                <a:solidFill>
                  <a:schemeClr val="bg2">
                    <a:lumMod val="75000"/>
                  </a:schemeClr>
                </a:solidFill>
                <a:effectLst>
                  <a:outerShdw blurRad="38100" dist="38100" dir="2700000" algn="tl">
                    <a:srgbClr val="000000"/>
                  </a:outerShdw>
                </a:effectLst>
              </a:rPr>
              <a:t> When they saw the courage/boldness </a:t>
            </a:r>
            <a:br>
              <a:rPr lang="en-US" b="1" dirty="0" smtClean="0">
                <a:solidFill>
                  <a:schemeClr val="bg2">
                    <a:lumMod val="75000"/>
                  </a:schemeClr>
                </a:solidFill>
                <a:effectLst>
                  <a:outerShdw blurRad="38100" dist="38100" dir="2700000" algn="tl">
                    <a:srgbClr val="000000"/>
                  </a:outerShdw>
                </a:effectLst>
              </a:rPr>
            </a:br>
            <a:r>
              <a:rPr lang="en-US" b="1" dirty="0" smtClean="0">
                <a:solidFill>
                  <a:schemeClr val="bg2">
                    <a:lumMod val="75000"/>
                  </a:schemeClr>
                </a:solidFill>
                <a:effectLst>
                  <a:outerShdw blurRad="38100" dist="38100" dir="2700000" algn="tl">
                    <a:srgbClr val="000000"/>
                  </a:outerShdw>
                </a:effectLst>
              </a:rPr>
              <a:t>    of Peter and John…</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152400" y="1447800"/>
            <a:ext cx="8763000" cy="5257800"/>
          </a:xfrm>
        </p:spPr>
        <p:txBody>
          <a:bodyPr>
            <a:normAutofit lnSpcReduction="10000"/>
          </a:bodyPr>
          <a:lstStyle/>
          <a:p>
            <a:pPr>
              <a:spcBef>
                <a:spcPts val="600"/>
              </a:spcBef>
            </a:pPr>
            <a:r>
              <a:rPr lang="en-US" sz="3800" b="1" dirty="0">
                <a:solidFill>
                  <a:srgbClr val="FFFF66"/>
                </a:solidFill>
                <a:effectLst>
                  <a:outerShdw blurRad="38100" dist="38100" dir="2700000" algn="tl">
                    <a:schemeClr val="tx1"/>
                  </a:outerShdw>
                </a:effectLst>
              </a:rPr>
              <a:t>Jeremiah</a:t>
            </a:r>
            <a:r>
              <a:rPr lang="en-US" sz="3800" b="1" dirty="0">
                <a:solidFill>
                  <a:schemeClr val="bg1"/>
                </a:solidFill>
                <a:effectLst>
                  <a:outerShdw blurRad="38100" dist="38100" dir="2700000" algn="tl">
                    <a:schemeClr val="tx1"/>
                  </a:outerShdw>
                </a:effectLst>
              </a:rPr>
              <a:t> (</a:t>
            </a:r>
            <a:r>
              <a:rPr lang="en-US" sz="3800" b="1" dirty="0" smtClean="0">
                <a:solidFill>
                  <a:schemeClr val="bg1"/>
                </a:solidFill>
                <a:effectLst>
                  <a:outerShdw blurRad="38100" dist="38100" dir="2700000" algn="tl">
                    <a:schemeClr val="tx1"/>
                  </a:outerShdw>
                </a:effectLst>
              </a:rPr>
              <a:t>Jer. </a:t>
            </a:r>
            <a:r>
              <a:rPr lang="en-US" sz="3800" b="1" dirty="0">
                <a:solidFill>
                  <a:schemeClr val="bg1"/>
                </a:solidFill>
                <a:effectLst>
                  <a:outerShdw blurRad="38100" dist="38100" dir="2700000" algn="tl">
                    <a:schemeClr val="tx1"/>
                  </a:outerShdw>
                </a:effectLst>
              </a:rPr>
              <a:t>1:4-10, 17-19)</a:t>
            </a:r>
            <a:endParaRPr lang="en-US" sz="3800" b="1" dirty="0" smtClean="0">
              <a:solidFill>
                <a:schemeClr val="bg1"/>
              </a:solidFill>
              <a:effectLst>
                <a:outerShdw blurRad="38100" dist="38100" dir="2700000" algn="tl">
                  <a:schemeClr val="tx1"/>
                </a:outerShdw>
              </a:effectLst>
            </a:endParaRPr>
          </a:p>
          <a:p>
            <a:pPr lvl="1">
              <a:spcBef>
                <a:spcPts val="0"/>
              </a:spcBef>
            </a:pPr>
            <a:r>
              <a:rPr lang="en-US" sz="3400" b="1" dirty="0" smtClean="0">
                <a:solidFill>
                  <a:schemeClr val="bg1"/>
                </a:solidFill>
                <a:effectLst>
                  <a:outerShdw blurRad="38100" dist="38100" dir="2700000" algn="tl">
                    <a:schemeClr val="tx1"/>
                  </a:outerShdw>
                </a:effectLst>
              </a:rPr>
              <a:t>“I do not know how to speak.”</a:t>
            </a:r>
          </a:p>
          <a:p>
            <a:pPr lvl="1">
              <a:spcBef>
                <a:spcPts val="0"/>
              </a:spcBef>
            </a:pPr>
            <a:r>
              <a:rPr lang="en-US" sz="3400" b="1" dirty="0" smtClean="0">
                <a:solidFill>
                  <a:schemeClr val="bg1"/>
                </a:solidFill>
                <a:effectLst>
                  <a:outerShdw blurRad="38100" dist="38100" dir="2700000" algn="tl">
                    <a:schemeClr val="tx1"/>
                  </a:outerShdw>
                </a:effectLst>
              </a:rPr>
              <a:t>“I am too young.”</a:t>
            </a:r>
          </a:p>
          <a:p>
            <a:pPr lvl="1">
              <a:spcBef>
                <a:spcPts val="0"/>
              </a:spcBef>
            </a:pPr>
            <a:r>
              <a:rPr lang="en-US" sz="3400" b="1" dirty="0">
                <a:solidFill>
                  <a:schemeClr val="bg1"/>
                </a:solidFill>
                <a:effectLst>
                  <a:outerShdw blurRad="38100" dist="38100" dir="2700000" algn="tl">
                    <a:schemeClr val="tx1"/>
                  </a:outerShdw>
                </a:effectLst>
              </a:rPr>
              <a:t>God answers, </a:t>
            </a:r>
            <a:r>
              <a:rPr lang="en-US" sz="3400" b="1" dirty="0" smtClean="0">
                <a:solidFill>
                  <a:schemeClr val="bg1"/>
                </a:solidFill>
                <a:effectLst>
                  <a:outerShdw blurRad="38100" dist="38100" dir="2700000" algn="tl">
                    <a:schemeClr val="tx1"/>
                  </a:outerShdw>
                </a:effectLst>
              </a:rPr>
              <a:t>“Do </a:t>
            </a:r>
            <a:r>
              <a:rPr lang="en-US" sz="3400" b="1" dirty="0">
                <a:solidFill>
                  <a:schemeClr val="bg1"/>
                </a:solidFill>
                <a:effectLst>
                  <a:outerShdw blurRad="38100" dist="38100" dir="2700000" algn="tl">
                    <a:schemeClr val="tx1"/>
                  </a:outerShdw>
                </a:effectLst>
              </a:rPr>
              <a:t>not say, ‘I am too young.’ </a:t>
            </a:r>
            <a:r>
              <a:rPr lang="en-US" sz="3400" b="1" dirty="0" smtClean="0">
                <a:solidFill>
                  <a:schemeClr val="bg1"/>
                </a:solidFill>
                <a:effectLst>
                  <a:outerShdw blurRad="38100" dist="38100" dir="2700000" algn="tl">
                    <a:schemeClr val="tx1"/>
                  </a:outerShdw>
                </a:effectLst>
              </a:rPr>
              <a:t>…Do </a:t>
            </a:r>
            <a:r>
              <a:rPr lang="en-US" sz="3400" b="1" dirty="0">
                <a:solidFill>
                  <a:schemeClr val="bg1"/>
                </a:solidFill>
                <a:effectLst>
                  <a:outerShdw blurRad="38100" dist="38100" dir="2700000" algn="tl">
                    <a:schemeClr val="tx1"/>
                  </a:outerShdw>
                </a:effectLst>
              </a:rPr>
              <a:t>not be afraid of </a:t>
            </a:r>
            <a:r>
              <a:rPr lang="en-US" sz="3400" b="1" dirty="0" smtClean="0">
                <a:solidFill>
                  <a:schemeClr val="bg1"/>
                </a:solidFill>
                <a:effectLst>
                  <a:outerShdw blurRad="38100" dist="38100" dir="2700000" algn="tl">
                    <a:schemeClr val="tx1"/>
                  </a:outerShdw>
                </a:effectLst>
              </a:rPr>
              <a:t>their faces, </a:t>
            </a:r>
            <a:r>
              <a:rPr lang="en-US" sz="3400" b="1" dirty="0">
                <a:solidFill>
                  <a:schemeClr val="bg1"/>
                </a:solidFill>
                <a:effectLst>
                  <a:outerShdw blurRad="38100" dist="38100" dir="2700000" algn="tl">
                    <a:schemeClr val="tx1"/>
                  </a:outerShdw>
                </a:effectLst>
              </a:rPr>
              <a:t>for I am with you </a:t>
            </a:r>
            <a:r>
              <a:rPr lang="en-US" sz="3400" b="1" dirty="0" smtClean="0">
                <a:solidFill>
                  <a:schemeClr val="bg1"/>
                </a:solidFill>
                <a:effectLst>
                  <a:outerShdw blurRad="38100" dist="38100" dir="2700000" algn="tl">
                    <a:schemeClr val="tx1"/>
                  </a:outerShdw>
                </a:effectLst>
              </a:rPr>
              <a:t>to deliver you” </a:t>
            </a:r>
          </a:p>
          <a:p>
            <a:pPr lvl="1">
              <a:spcBef>
                <a:spcPts val="0"/>
              </a:spcBef>
            </a:pPr>
            <a:r>
              <a:rPr lang="en-US" sz="3400" b="1" dirty="0">
                <a:solidFill>
                  <a:schemeClr val="bg1"/>
                </a:solidFill>
                <a:effectLst>
                  <a:outerShdw blurRad="38100" dist="38100" dir="2700000" algn="tl">
                    <a:schemeClr val="tx1"/>
                  </a:outerShdw>
                </a:effectLst>
              </a:rPr>
              <a:t>“Get yourself ready! Stand up and say to them whatever I command you. Do not be terrified by them, or I will terrify </a:t>
            </a:r>
            <a:r>
              <a:rPr lang="en-US" sz="3400" b="1" dirty="0" smtClean="0">
                <a:solidFill>
                  <a:schemeClr val="bg1"/>
                </a:solidFill>
                <a:effectLst>
                  <a:outerShdw blurRad="38100" dist="38100" dir="2700000" algn="tl">
                    <a:schemeClr val="tx1"/>
                  </a:outerShdw>
                </a:effectLst>
              </a:rPr>
              <a:t/>
            </a:r>
            <a:br>
              <a:rPr lang="en-US" sz="3400" b="1" dirty="0" smtClean="0">
                <a:solidFill>
                  <a:schemeClr val="bg1"/>
                </a:solidFill>
                <a:effectLst>
                  <a:outerShdw blurRad="38100" dist="38100" dir="2700000" algn="tl">
                    <a:schemeClr val="tx1"/>
                  </a:outerShdw>
                </a:effectLst>
              </a:rPr>
            </a:br>
            <a:r>
              <a:rPr lang="en-US" sz="3400" b="1" dirty="0" smtClean="0">
                <a:solidFill>
                  <a:schemeClr val="bg1"/>
                </a:solidFill>
                <a:effectLst>
                  <a:outerShdw blurRad="38100" dist="38100" dir="2700000" algn="tl">
                    <a:schemeClr val="tx1"/>
                  </a:outerShdw>
                </a:effectLst>
              </a:rPr>
              <a:t>you </a:t>
            </a:r>
            <a:r>
              <a:rPr lang="en-US" sz="3400" b="1" dirty="0">
                <a:solidFill>
                  <a:schemeClr val="bg1"/>
                </a:solidFill>
                <a:effectLst>
                  <a:outerShdw blurRad="38100" dist="38100" dir="2700000" algn="tl">
                    <a:schemeClr val="tx1"/>
                  </a:outerShdw>
                </a:effectLst>
              </a:rPr>
              <a:t>before them</a:t>
            </a:r>
            <a:r>
              <a:rPr lang="en-US" sz="3400" b="1" dirty="0" smtClean="0">
                <a:solidFill>
                  <a:schemeClr val="bg1"/>
                </a:solidFill>
                <a:effectLst>
                  <a:outerShdw blurRad="38100" dist="38100" dir="2700000" algn="tl">
                    <a:schemeClr val="tx1"/>
                  </a:outerShdw>
                </a:effectLst>
              </a:rPr>
              <a:t>.” </a:t>
            </a:r>
          </a:p>
          <a:p>
            <a:pPr lvl="1">
              <a:spcBef>
                <a:spcPts val="600"/>
              </a:spcBef>
            </a:pPr>
            <a:endParaRPr lang="en-US" sz="3400" b="1" dirty="0" smtClean="0">
              <a:solidFill>
                <a:schemeClr val="bg1"/>
              </a:solidFill>
              <a:effectLst>
                <a:outerShdw blurRad="38100" dist="38100" dir="2700000" algn="tl">
                  <a:srgbClr val="000000"/>
                </a:outerShdw>
              </a:effectLst>
            </a:endParaRPr>
          </a:p>
          <a:p>
            <a:pPr>
              <a:spcBef>
                <a:spcPts val="600"/>
              </a:spcBef>
            </a:pPr>
            <a:endParaRPr lang="en-US" sz="3800" b="1" dirty="0">
              <a:solidFill>
                <a:schemeClr val="bg1"/>
              </a:solidFill>
              <a:effectLst>
                <a:outerShdw blurRad="38100" dist="38100" dir="2700000" algn="tl">
                  <a:srgbClr val="000000"/>
                </a:outerShdw>
              </a:effectLs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6468" y="5213249"/>
            <a:ext cx="2889932" cy="2006990"/>
          </a:xfrm>
          <a:prstGeom prst="rect">
            <a:avLst/>
          </a:prstGeom>
        </p:spPr>
      </p:pic>
    </p:spTree>
    <p:extLst>
      <p:ext uri="{BB962C8B-B14F-4D97-AF65-F5344CB8AC3E}">
        <p14:creationId xmlns:p14="http://schemas.microsoft.com/office/powerpoint/2010/main" val="387292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66700" y="304800"/>
            <a:ext cx="8610600" cy="996462"/>
          </a:xfrm>
        </p:spPr>
        <p:txBody>
          <a:bodyPr>
            <a:normAutofit fontScale="90000"/>
          </a:bodyPr>
          <a:lstStyle/>
          <a:p>
            <a:pPr algn="l"/>
            <a:r>
              <a:rPr lang="en-US" b="1" baseline="30000" dirty="0" smtClean="0">
                <a:solidFill>
                  <a:schemeClr val="bg2">
                    <a:lumMod val="75000"/>
                  </a:schemeClr>
                </a:solidFill>
                <a:effectLst>
                  <a:outerShdw blurRad="38100" dist="38100" dir="2700000" algn="tl">
                    <a:srgbClr val="000000"/>
                  </a:outerShdw>
                </a:effectLst>
              </a:rPr>
              <a:t>13</a:t>
            </a:r>
            <a:r>
              <a:rPr lang="en-US" b="1" dirty="0" smtClean="0">
                <a:solidFill>
                  <a:schemeClr val="bg2">
                    <a:lumMod val="75000"/>
                  </a:schemeClr>
                </a:solidFill>
                <a:effectLst>
                  <a:outerShdw blurRad="38100" dist="38100" dir="2700000" algn="tl">
                    <a:srgbClr val="000000"/>
                  </a:outerShdw>
                </a:effectLst>
              </a:rPr>
              <a:t> When they saw the courage/boldness </a:t>
            </a:r>
            <a:br>
              <a:rPr lang="en-US" b="1" dirty="0" smtClean="0">
                <a:solidFill>
                  <a:schemeClr val="bg2">
                    <a:lumMod val="75000"/>
                  </a:schemeClr>
                </a:solidFill>
                <a:effectLst>
                  <a:outerShdw blurRad="38100" dist="38100" dir="2700000" algn="tl">
                    <a:srgbClr val="000000"/>
                  </a:outerShdw>
                </a:effectLst>
              </a:rPr>
            </a:br>
            <a:r>
              <a:rPr lang="en-US" b="1" dirty="0" smtClean="0">
                <a:solidFill>
                  <a:schemeClr val="bg2">
                    <a:lumMod val="75000"/>
                  </a:schemeClr>
                </a:solidFill>
                <a:effectLst>
                  <a:outerShdw blurRad="38100" dist="38100" dir="2700000" algn="tl">
                    <a:srgbClr val="000000"/>
                  </a:outerShdw>
                </a:effectLst>
              </a:rPr>
              <a:t>    of Peter and John…</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152400" y="1447800"/>
            <a:ext cx="8763000" cy="5410200"/>
          </a:xfrm>
        </p:spPr>
        <p:txBody>
          <a:bodyPr>
            <a:normAutofit fontScale="92500"/>
          </a:bodyPr>
          <a:lstStyle/>
          <a:p>
            <a:pPr>
              <a:spcBef>
                <a:spcPts val="600"/>
              </a:spcBef>
            </a:pPr>
            <a:r>
              <a:rPr lang="en-US" sz="3800" b="1" dirty="0" smtClean="0">
                <a:solidFill>
                  <a:srgbClr val="FFFF66"/>
                </a:solidFill>
                <a:effectLst>
                  <a:outerShdw blurRad="38100" dist="38100" dir="2700000" algn="tl">
                    <a:schemeClr val="tx1"/>
                  </a:outerShdw>
                </a:effectLst>
              </a:rPr>
              <a:t>Timothy</a:t>
            </a:r>
            <a:r>
              <a:rPr lang="en-US" sz="3800" b="1" dirty="0" smtClean="0">
                <a:solidFill>
                  <a:schemeClr val="bg1"/>
                </a:solidFill>
                <a:effectLst>
                  <a:outerShdw blurRad="38100" dist="38100" dir="2700000" algn="tl">
                    <a:schemeClr val="tx1"/>
                  </a:outerShdw>
                </a:effectLst>
              </a:rPr>
              <a:t> (2 Tim. 1:6-9; 1 Tim. 4:12) </a:t>
            </a:r>
            <a:br>
              <a:rPr lang="en-US" sz="3800" b="1" dirty="0" smtClean="0">
                <a:solidFill>
                  <a:schemeClr val="bg1"/>
                </a:solidFill>
                <a:effectLst>
                  <a:outerShdw blurRad="38100" dist="38100" dir="2700000" algn="tl">
                    <a:schemeClr val="tx1"/>
                  </a:outerShdw>
                </a:effectLst>
              </a:rPr>
            </a:br>
            <a:r>
              <a:rPr lang="en-US" sz="3400" b="1" dirty="0" smtClean="0">
                <a:solidFill>
                  <a:schemeClr val="bg1"/>
                </a:solidFill>
                <a:effectLst>
                  <a:outerShdw blurRad="38100" dist="38100" dir="2700000" algn="tl">
                    <a:schemeClr val="tx1"/>
                  </a:outerShdw>
                </a:effectLst>
              </a:rPr>
              <a:t>Paul </a:t>
            </a:r>
            <a:r>
              <a:rPr lang="en-US" sz="3400" b="1" dirty="0">
                <a:solidFill>
                  <a:schemeClr val="bg1"/>
                </a:solidFill>
                <a:effectLst>
                  <a:outerShdw blurRad="38100" dist="38100" dir="2700000" algn="tl">
                    <a:schemeClr val="tx1"/>
                  </a:outerShdw>
                </a:effectLst>
              </a:rPr>
              <a:t>admonishes </a:t>
            </a:r>
            <a:r>
              <a:rPr lang="en-US" sz="3400" b="1" dirty="0" smtClean="0">
                <a:solidFill>
                  <a:schemeClr val="bg1"/>
                </a:solidFill>
                <a:effectLst>
                  <a:outerShdw blurRad="38100" dist="38100" dir="2700000" algn="tl">
                    <a:schemeClr val="tx1"/>
                  </a:outerShdw>
                </a:effectLst>
              </a:rPr>
              <a:t>Timothy: </a:t>
            </a:r>
            <a:endParaRPr lang="en-US" sz="3400" b="1" dirty="0" smtClean="0">
              <a:solidFill>
                <a:schemeClr val="bg1"/>
              </a:solidFill>
              <a:effectLst>
                <a:outerShdw blurRad="38100" dist="38100" dir="2700000" algn="tl">
                  <a:schemeClr val="tx1"/>
                </a:outerShdw>
              </a:effectLst>
            </a:endParaRPr>
          </a:p>
          <a:p>
            <a:pPr lvl="1">
              <a:spcBef>
                <a:spcPts val="0"/>
              </a:spcBef>
            </a:pPr>
            <a:r>
              <a:rPr lang="en-US" sz="3400" b="1" dirty="0" smtClean="0">
                <a:solidFill>
                  <a:schemeClr val="bg1"/>
                </a:solidFill>
                <a:effectLst>
                  <a:outerShdw blurRad="38100" dist="38100" dir="2700000" algn="tl">
                    <a:schemeClr val="tx1"/>
                  </a:outerShdw>
                </a:effectLst>
              </a:rPr>
              <a:t>“I </a:t>
            </a:r>
            <a:r>
              <a:rPr lang="en-US" sz="3400" b="1" dirty="0">
                <a:solidFill>
                  <a:schemeClr val="bg1"/>
                </a:solidFill>
                <a:effectLst>
                  <a:outerShdw blurRad="38100" dist="38100" dir="2700000" algn="tl">
                    <a:schemeClr val="tx1"/>
                  </a:outerShdw>
                </a:effectLst>
              </a:rPr>
              <a:t>remind you to stir up the gift of God which is in </a:t>
            </a:r>
            <a:r>
              <a:rPr lang="en-US" sz="3400" b="1" dirty="0" smtClean="0">
                <a:solidFill>
                  <a:schemeClr val="bg1"/>
                </a:solidFill>
                <a:effectLst>
                  <a:outerShdw blurRad="38100" dist="38100" dir="2700000" algn="tl">
                    <a:schemeClr val="tx1"/>
                  </a:outerShdw>
                </a:effectLst>
              </a:rPr>
              <a:t>you.”</a:t>
            </a:r>
          </a:p>
          <a:p>
            <a:pPr lvl="1">
              <a:spcBef>
                <a:spcPts val="0"/>
              </a:spcBef>
            </a:pPr>
            <a:r>
              <a:rPr lang="en-US" sz="3400" b="1" dirty="0">
                <a:solidFill>
                  <a:schemeClr val="bg1"/>
                </a:solidFill>
                <a:effectLst>
                  <a:outerShdw blurRad="38100" dist="38100" dir="2700000" algn="tl">
                    <a:schemeClr val="tx1"/>
                  </a:outerShdw>
                </a:effectLst>
              </a:rPr>
              <a:t>“For God has not given us a spirit of fear, but of power and of love and of a sound mind</a:t>
            </a:r>
            <a:r>
              <a:rPr lang="en-US" sz="3400" b="1" dirty="0" smtClean="0">
                <a:solidFill>
                  <a:schemeClr val="bg1"/>
                </a:solidFill>
                <a:effectLst>
                  <a:outerShdw blurRad="38100" dist="38100" dir="2700000" algn="tl">
                    <a:schemeClr val="tx1"/>
                  </a:outerShdw>
                </a:effectLst>
              </a:rPr>
              <a:t>.”</a:t>
            </a:r>
          </a:p>
          <a:p>
            <a:pPr lvl="1">
              <a:spcBef>
                <a:spcPts val="0"/>
              </a:spcBef>
            </a:pPr>
            <a:r>
              <a:rPr lang="en-US" sz="3400" b="1" dirty="0" smtClean="0">
                <a:solidFill>
                  <a:schemeClr val="bg1"/>
                </a:solidFill>
                <a:effectLst>
                  <a:outerShdw blurRad="38100" dist="38100" dir="2700000" algn="tl">
                    <a:schemeClr val="tx1"/>
                  </a:outerShdw>
                </a:effectLst>
              </a:rPr>
              <a:t>“Do </a:t>
            </a:r>
            <a:r>
              <a:rPr lang="en-US" sz="3400" b="1" dirty="0">
                <a:solidFill>
                  <a:schemeClr val="bg1"/>
                </a:solidFill>
                <a:effectLst>
                  <a:outerShdw blurRad="38100" dist="38100" dir="2700000" algn="tl">
                    <a:schemeClr val="tx1"/>
                  </a:outerShdw>
                </a:effectLst>
              </a:rPr>
              <a:t>not be ashamed of the testimony of our Lord, nor of me His prisoner, but share with me in the sufferings for the </a:t>
            </a:r>
            <a:r>
              <a:rPr lang="en-US" sz="3400" b="1" dirty="0" smtClean="0">
                <a:solidFill>
                  <a:schemeClr val="bg1"/>
                </a:solidFill>
                <a:effectLst>
                  <a:outerShdw blurRad="38100" dist="38100" dir="2700000" algn="tl">
                    <a:schemeClr val="tx1"/>
                  </a:outerShdw>
                </a:effectLst>
              </a:rPr>
              <a:t>gospel.”</a:t>
            </a:r>
          </a:p>
          <a:p>
            <a:pPr lvl="1">
              <a:spcBef>
                <a:spcPts val="0"/>
              </a:spcBef>
            </a:pPr>
            <a:r>
              <a:rPr lang="en-US" sz="3400" b="1" dirty="0" smtClean="0">
                <a:solidFill>
                  <a:schemeClr val="bg1"/>
                </a:solidFill>
                <a:effectLst>
                  <a:outerShdw blurRad="38100" dist="38100" dir="2700000" algn="tl">
                    <a:srgbClr val="000000"/>
                  </a:outerShdw>
                </a:effectLst>
              </a:rPr>
              <a:t>“Don’t let anyone despise your </a:t>
            </a:r>
            <a:br>
              <a:rPr lang="en-US" sz="3400" b="1" dirty="0" smtClean="0">
                <a:solidFill>
                  <a:schemeClr val="bg1"/>
                </a:solidFill>
                <a:effectLst>
                  <a:outerShdw blurRad="38100" dist="38100" dir="2700000" algn="tl">
                    <a:srgbClr val="000000"/>
                  </a:outerShdw>
                </a:effectLst>
              </a:rPr>
            </a:br>
            <a:r>
              <a:rPr lang="en-US" sz="3400" b="1" dirty="0" smtClean="0">
                <a:solidFill>
                  <a:schemeClr val="bg1"/>
                </a:solidFill>
                <a:effectLst>
                  <a:outerShdw blurRad="38100" dist="38100" dir="2700000" algn="tl">
                    <a:srgbClr val="000000"/>
                  </a:outerShdw>
                </a:effectLst>
              </a:rPr>
              <a:t>youth.”</a:t>
            </a:r>
            <a:endParaRPr lang="en-US" sz="3400" b="1" dirty="0" smtClean="0">
              <a:solidFill>
                <a:schemeClr val="bg1"/>
              </a:solidFill>
              <a:effectLst>
                <a:outerShdw blurRad="38100" dist="38100" dir="2700000" algn="tl">
                  <a:srgbClr val="000000"/>
                </a:outerShdw>
              </a:effectLst>
            </a:endParaRPr>
          </a:p>
          <a:p>
            <a:pPr>
              <a:spcBef>
                <a:spcPts val="600"/>
              </a:spcBef>
            </a:pPr>
            <a:endParaRPr lang="en-US" sz="3800" b="1" dirty="0">
              <a:solidFill>
                <a:schemeClr val="bg1"/>
              </a:solidFill>
              <a:effectLst>
                <a:outerShdw blurRad="38100" dist="38100" dir="2700000" algn="tl">
                  <a:srgbClr val="000000"/>
                </a:outerShdw>
              </a:effectLs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6468" y="5213249"/>
            <a:ext cx="2889932" cy="2006990"/>
          </a:xfrm>
          <a:prstGeom prst="rect">
            <a:avLst/>
          </a:prstGeom>
        </p:spPr>
      </p:pic>
    </p:spTree>
    <p:extLst>
      <p:ext uri="{BB962C8B-B14F-4D97-AF65-F5344CB8AC3E}">
        <p14:creationId xmlns:p14="http://schemas.microsoft.com/office/powerpoint/2010/main" val="66341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66700" y="304800"/>
            <a:ext cx="8610600" cy="996462"/>
          </a:xfrm>
        </p:spPr>
        <p:txBody>
          <a:bodyPr>
            <a:normAutofit fontScale="90000"/>
          </a:bodyPr>
          <a:lstStyle/>
          <a:p>
            <a:pPr algn="l"/>
            <a:r>
              <a:rPr lang="en-US" b="1" baseline="30000" dirty="0" smtClean="0">
                <a:solidFill>
                  <a:schemeClr val="bg2">
                    <a:lumMod val="75000"/>
                  </a:schemeClr>
                </a:solidFill>
                <a:effectLst>
                  <a:outerShdw blurRad="38100" dist="38100" dir="2700000" algn="tl">
                    <a:srgbClr val="000000"/>
                  </a:outerShdw>
                </a:effectLst>
              </a:rPr>
              <a:t>13</a:t>
            </a:r>
            <a:r>
              <a:rPr lang="en-US" b="1" dirty="0" smtClean="0">
                <a:solidFill>
                  <a:schemeClr val="bg2">
                    <a:lumMod val="75000"/>
                  </a:schemeClr>
                </a:solidFill>
                <a:effectLst>
                  <a:outerShdw blurRad="38100" dist="38100" dir="2700000" algn="tl">
                    <a:srgbClr val="000000"/>
                  </a:outerShdw>
                </a:effectLst>
              </a:rPr>
              <a:t> When they saw the courage/boldness </a:t>
            </a:r>
            <a:br>
              <a:rPr lang="en-US" b="1" dirty="0" smtClean="0">
                <a:solidFill>
                  <a:schemeClr val="bg2">
                    <a:lumMod val="75000"/>
                  </a:schemeClr>
                </a:solidFill>
                <a:effectLst>
                  <a:outerShdw blurRad="38100" dist="38100" dir="2700000" algn="tl">
                    <a:srgbClr val="000000"/>
                  </a:outerShdw>
                </a:effectLst>
              </a:rPr>
            </a:br>
            <a:r>
              <a:rPr lang="en-US" b="1" dirty="0" smtClean="0">
                <a:solidFill>
                  <a:schemeClr val="bg2">
                    <a:lumMod val="75000"/>
                  </a:schemeClr>
                </a:solidFill>
                <a:effectLst>
                  <a:outerShdw blurRad="38100" dist="38100" dir="2700000" algn="tl">
                    <a:srgbClr val="000000"/>
                  </a:outerShdw>
                </a:effectLst>
              </a:rPr>
              <a:t>    of Peter and John…</a:t>
            </a:r>
            <a:endParaRPr lang="en-US" b="1" dirty="0">
              <a:solidFill>
                <a:schemeClr val="bg2">
                  <a:lumMod val="75000"/>
                </a:schemeClr>
              </a:solidFill>
              <a:effectLst>
                <a:outerShdw blurRad="38100" dist="38100" dir="2700000" algn="tl">
                  <a:srgbClr val="000000"/>
                </a:outerShdw>
              </a:effectLst>
            </a:endParaRPr>
          </a:p>
        </p:txBody>
      </p:sp>
      <p:sp>
        <p:nvSpPr>
          <p:cNvPr id="3" name="Content Placeholder 2"/>
          <p:cNvSpPr>
            <a:spLocks noGrp="1"/>
          </p:cNvSpPr>
          <p:nvPr>
            <p:ph idx="1"/>
          </p:nvPr>
        </p:nvSpPr>
        <p:spPr>
          <a:xfrm>
            <a:off x="304800" y="1600200"/>
            <a:ext cx="8610600" cy="4724400"/>
          </a:xfrm>
        </p:spPr>
        <p:txBody>
          <a:bodyPr>
            <a:normAutofit/>
          </a:bodyPr>
          <a:lstStyle/>
          <a:p>
            <a:pPr>
              <a:spcBef>
                <a:spcPts val="600"/>
              </a:spcBef>
            </a:pPr>
            <a:r>
              <a:rPr lang="en-US" sz="3800" b="1" dirty="0" smtClean="0">
                <a:solidFill>
                  <a:schemeClr val="bg1"/>
                </a:solidFill>
                <a:effectLst>
                  <a:outerShdw blurRad="38100" dist="38100" dir="2700000" algn="tl">
                    <a:schemeClr val="tx1"/>
                  </a:outerShdw>
                </a:effectLst>
              </a:rPr>
              <a:t>They did not allow ‘fear of man’ to overtake them</a:t>
            </a:r>
          </a:p>
          <a:p>
            <a:pPr>
              <a:spcBef>
                <a:spcPts val="600"/>
              </a:spcBef>
            </a:pPr>
            <a:r>
              <a:rPr lang="en-US" sz="3800" b="1" u="sng" dirty="0" smtClean="0">
                <a:solidFill>
                  <a:schemeClr val="bg1"/>
                </a:solidFill>
                <a:effectLst>
                  <a:outerShdw blurRad="38100" dist="38100" dir="2700000" algn="tl">
                    <a:schemeClr val="tx1"/>
                  </a:outerShdw>
                </a:effectLst>
              </a:rPr>
              <a:t>Proverbs 29:25</a:t>
            </a:r>
            <a:r>
              <a:rPr lang="en-US" sz="3800" b="1" dirty="0">
                <a:solidFill>
                  <a:schemeClr val="bg1"/>
                </a:solidFill>
                <a:effectLst>
                  <a:outerShdw blurRad="38100" dist="38100" dir="2700000" algn="tl">
                    <a:schemeClr val="tx1"/>
                  </a:outerShdw>
                </a:effectLst>
              </a:rPr>
              <a:t> </a:t>
            </a:r>
            <a:r>
              <a:rPr lang="en-US" sz="2800" b="1" dirty="0">
                <a:solidFill>
                  <a:schemeClr val="bg1"/>
                </a:solidFill>
                <a:effectLst>
                  <a:outerShdw blurRad="38100" dist="38100" dir="2700000" algn="tl">
                    <a:schemeClr val="tx1"/>
                  </a:outerShdw>
                </a:effectLst>
              </a:rPr>
              <a:t>(NKJV) </a:t>
            </a:r>
            <a:r>
              <a:rPr lang="en-US" sz="2800" b="1" dirty="0" smtClean="0">
                <a:solidFill>
                  <a:schemeClr val="bg1"/>
                </a:solidFill>
                <a:effectLst>
                  <a:outerShdw blurRad="38100" dist="38100" dir="2700000" algn="tl">
                    <a:schemeClr val="tx1"/>
                  </a:outerShdw>
                </a:effectLst>
              </a:rPr>
              <a:t/>
            </a:r>
            <a:br>
              <a:rPr lang="en-US" sz="2800" b="1" dirty="0" smtClean="0">
                <a:solidFill>
                  <a:schemeClr val="bg1"/>
                </a:solidFill>
                <a:effectLst>
                  <a:outerShdw blurRad="38100" dist="38100" dir="2700000" algn="tl">
                    <a:schemeClr val="tx1"/>
                  </a:outerShdw>
                </a:effectLst>
              </a:rPr>
            </a:br>
            <a:r>
              <a:rPr lang="en-US" sz="3800" b="1" dirty="0" smtClean="0">
                <a:solidFill>
                  <a:schemeClr val="bg1"/>
                </a:solidFill>
                <a:effectLst>
                  <a:outerShdw blurRad="38100" dist="38100" dir="2700000" algn="tl">
                    <a:schemeClr val="tx1"/>
                  </a:outerShdw>
                </a:effectLst>
              </a:rPr>
              <a:t>The </a:t>
            </a:r>
            <a:r>
              <a:rPr lang="en-US" sz="3800" b="1" dirty="0">
                <a:solidFill>
                  <a:schemeClr val="bg1"/>
                </a:solidFill>
                <a:effectLst>
                  <a:outerShdw blurRad="38100" dist="38100" dir="2700000" algn="tl">
                    <a:schemeClr val="tx1"/>
                  </a:outerShdw>
                </a:effectLst>
              </a:rPr>
              <a:t>fear of man brings a </a:t>
            </a:r>
            <a:r>
              <a:rPr lang="en-US" sz="3800" b="1" dirty="0" smtClean="0">
                <a:solidFill>
                  <a:schemeClr val="bg1"/>
                </a:solidFill>
                <a:effectLst>
                  <a:outerShdw blurRad="38100" dist="38100" dir="2700000" algn="tl">
                    <a:schemeClr val="tx1"/>
                  </a:outerShdw>
                </a:effectLst>
              </a:rPr>
              <a:t>snare, But </a:t>
            </a:r>
            <a:r>
              <a:rPr lang="en-US" sz="3800" b="1" dirty="0">
                <a:solidFill>
                  <a:schemeClr val="bg1"/>
                </a:solidFill>
                <a:effectLst>
                  <a:outerShdw blurRad="38100" dist="38100" dir="2700000" algn="tl">
                    <a:schemeClr val="tx1"/>
                  </a:outerShdw>
                </a:effectLst>
              </a:rPr>
              <a:t>whoever </a:t>
            </a:r>
            <a:r>
              <a:rPr lang="en-US" sz="3800" b="1" dirty="0">
                <a:solidFill>
                  <a:srgbClr val="FFFF66"/>
                </a:solidFill>
                <a:effectLst>
                  <a:outerShdw blurRad="38100" dist="38100" dir="2700000" algn="tl">
                    <a:schemeClr val="tx1"/>
                  </a:outerShdw>
                </a:effectLst>
              </a:rPr>
              <a:t>trusts in the Lord</a:t>
            </a:r>
            <a:r>
              <a:rPr lang="en-US" sz="3800" b="1" dirty="0">
                <a:solidFill>
                  <a:schemeClr val="bg1"/>
                </a:solidFill>
                <a:effectLst>
                  <a:outerShdw blurRad="38100" dist="38100" dir="2700000" algn="tl">
                    <a:schemeClr val="tx1"/>
                  </a:outerShdw>
                </a:effectLst>
              </a:rPr>
              <a:t> shall be safe.</a:t>
            </a:r>
            <a:endParaRPr lang="en-US" sz="3800" b="1" u="sng" dirty="0" smtClean="0">
              <a:solidFill>
                <a:schemeClr val="bg1"/>
              </a:solidFill>
              <a:effectLst>
                <a:outerShdw blurRad="38100" dist="38100" dir="2700000" algn="tl">
                  <a:srgbClr val="000000"/>
                </a:outerShdw>
              </a:effectLst>
            </a:endParaRPr>
          </a:p>
          <a:p>
            <a:pPr>
              <a:spcBef>
                <a:spcPts val="600"/>
              </a:spcBef>
            </a:pPr>
            <a:endParaRPr lang="en-US" sz="3800" b="1" dirty="0">
              <a:solidFill>
                <a:schemeClr val="bg1"/>
              </a:solidFill>
              <a:effectLst>
                <a:outerShdw blurRad="38100" dist="38100" dir="2700000" algn="tl">
                  <a:srgbClr val="000000"/>
                </a:outerShdw>
              </a:effectLst>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6468" y="5213249"/>
            <a:ext cx="2889932" cy="2006990"/>
          </a:xfrm>
          <a:prstGeom prst="rect">
            <a:avLst/>
          </a:prstGeom>
        </p:spPr>
      </p:pic>
    </p:spTree>
    <p:extLst>
      <p:ext uri="{BB962C8B-B14F-4D97-AF65-F5344CB8AC3E}">
        <p14:creationId xmlns:p14="http://schemas.microsoft.com/office/powerpoint/2010/main" val="246201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8721</TotalTime>
  <Words>673</Words>
  <Application>Microsoft Office PowerPoint</Application>
  <PresentationFormat>On-screen Show (4:3)</PresentationFormat>
  <Paragraphs>70</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Hanging with Jesus</vt:lpstr>
      <vt:lpstr>13 When they saw the courage/boldness      of Peter and John…</vt:lpstr>
      <vt:lpstr>13 When they saw the courage/boldness      of Peter and John…</vt:lpstr>
      <vt:lpstr>13 When they saw the courage/boldness      of Peter and John…</vt:lpstr>
      <vt:lpstr>13 When they saw the courage/boldness      of Peter and John…</vt:lpstr>
      <vt:lpstr>13 When they saw the courage/boldness      of Peter and John…</vt:lpstr>
      <vt:lpstr>13 When they saw the courage/boldness      of Peter and John…</vt:lpstr>
      <vt:lpstr>13 When they saw the courage/boldness      of Peter and John…</vt:lpstr>
      <vt:lpstr>13 …and realized that they were      unschooled, ordinary men…</vt:lpstr>
      <vt:lpstr>13 …they were astonished and took note      that these men had been with Jesus.</vt:lpstr>
      <vt:lpstr>14 But since they could see the man      who had been healed standing there      with them, there was nothing they      could say.</vt:lpstr>
      <vt:lpstr>The Sanhedrin’s decision</vt:lpstr>
      <vt:lpstr>20 “For we cannot help speaking about       what we have seen AND heard.”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Constantly in Prayer</dc:title>
  <dc:creator>Shawn McCracken</dc:creator>
  <cp:lastModifiedBy>Shawn McCracken</cp:lastModifiedBy>
  <cp:revision>90</cp:revision>
  <dcterms:created xsi:type="dcterms:W3CDTF">2013-08-10T13:23:42Z</dcterms:created>
  <dcterms:modified xsi:type="dcterms:W3CDTF">2013-10-06T10:34:40Z</dcterms:modified>
</cp:coreProperties>
</file>