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18"/>
  </p:notesMasterIdLst>
  <p:sldIdLst>
    <p:sldId id="344" r:id="rId2"/>
    <p:sldId id="260" r:id="rId3"/>
    <p:sldId id="311" r:id="rId4"/>
    <p:sldId id="342" r:id="rId5"/>
    <p:sldId id="345" r:id="rId6"/>
    <p:sldId id="346" r:id="rId7"/>
    <p:sldId id="347" r:id="rId8"/>
    <p:sldId id="348" r:id="rId9"/>
    <p:sldId id="349" r:id="rId10"/>
    <p:sldId id="350" r:id="rId11"/>
    <p:sldId id="351" r:id="rId12"/>
    <p:sldId id="352" r:id="rId13"/>
    <p:sldId id="353" r:id="rId14"/>
    <p:sldId id="355" r:id="rId15"/>
    <p:sldId id="354" r:id="rId16"/>
    <p:sldId id="35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BA4A"/>
    <a:srgbClr val="71BCD1"/>
    <a:srgbClr val="EA3B2E"/>
    <a:srgbClr val="D12215"/>
    <a:srgbClr val="3EA1BC"/>
    <a:srgbClr val="317E93"/>
    <a:srgbClr val="2C7184"/>
    <a:srgbClr val="235B6A"/>
    <a:srgbClr val="215968"/>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489" autoAdjust="0"/>
  </p:normalViewPr>
  <p:slideViewPr>
    <p:cSldViewPr>
      <p:cViewPr>
        <p:scale>
          <a:sx n="70" d="100"/>
          <a:sy n="70" d="100"/>
        </p:scale>
        <p:origin x="-246" y="-696"/>
      </p:cViewPr>
      <p:guideLst>
        <p:guide orient="horz" pos="2160"/>
        <p:guide pos="2880"/>
      </p:guideLst>
    </p:cSldViewPr>
  </p:slideViewPr>
  <p:outlineViewPr>
    <p:cViewPr>
      <p:scale>
        <a:sx n="33" d="100"/>
        <a:sy n="33" d="100"/>
      </p:scale>
      <p:origin x="18" y="19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97D2D1-436F-4325-B615-0CAB0AC74F3C}" type="datetimeFigureOut">
              <a:rPr lang="en-US" smtClean="0"/>
              <a:t>12/12/2015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990DE-5B6C-481A-A3AC-03345B00FBDA}" type="slidenum">
              <a:rPr lang="en-US" smtClean="0"/>
              <a:t>‹#›</a:t>
            </a:fld>
            <a:endParaRPr lang="en-US"/>
          </a:p>
        </p:txBody>
      </p:sp>
    </p:spTree>
    <p:extLst>
      <p:ext uri="{BB962C8B-B14F-4D97-AF65-F5344CB8AC3E}">
        <p14:creationId xmlns:p14="http://schemas.microsoft.com/office/powerpoint/2010/main" val="271974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FA1B8999-CE9A-4518-A544-46D460C012E1}" type="datetimeFigureOut">
              <a:rPr lang="en-US" smtClean="0"/>
              <a:t>12/12/2015</a:t>
            </a:fld>
            <a:endParaRPr lang="en-US"/>
          </a:p>
        </p:txBody>
      </p:sp>
      <p:sp>
        <p:nvSpPr>
          <p:cNvPr id="16" name="Slide Number Placeholder 15"/>
          <p:cNvSpPr>
            <a:spLocks noGrp="1"/>
          </p:cNvSpPr>
          <p:nvPr>
            <p:ph type="sldNum" sz="quarter" idx="11"/>
          </p:nvPr>
        </p:nvSpPr>
        <p:spPr/>
        <p:txBody>
          <a:bodyPr/>
          <a:lstStyle/>
          <a:p>
            <a:fld id="{77E4A7CC-DF4B-4F57-88B8-83FE164F01E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B8999-CE9A-4518-A544-46D460C012E1}" type="datetimeFigureOut">
              <a:rPr lang="en-US" smtClean="0"/>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A7CC-DF4B-4F57-88B8-83FE164F01E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1B8999-CE9A-4518-A544-46D460C012E1}" type="datetimeFigureOut">
              <a:rPr lang="en-US" smtClean="0"/>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A7CC-DF4B-4F57-88B8-83FE164F01E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FA1B8999-CE9A-4518-A544-46D460C012E1}" type="datetimeFigureOut">
              <a:rPr lang="en-US" smtClean="0"/>
              <a:t>12/12/2015</a:t>
            </a:fld>
            <a:endParaRPr lang="en-US"/>
          </a:p>
        </p:txBody>
      </p:sp>
      <p:sp>
        <p:nvSpPr>
          <p:cNvPr id="15" name="Slide Number Placeholder 14"/>
          <p:cNvSpPr>
            <a:spLocks noGrp="1"/>
          </p:cNvSpPr>
          <p:nvPr>
            <p:ph type="sldNum" sz="quarter" idx="11"/>
          </p:nvPr>
        </p:nvSpPr>
        <p:spPr/>
        <p:txBody>
          <a:bodyPr/>
          <a:lstStyle/>
          <a:p>
            <a:fld id="{77E4A7CC-DF4B-4F57-88B8-83FE164F01E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FA1B8999-CE9A-4518-A544-46D460C012E1}" type="datetimeFigureOut">
              <a:rPr lang="en-US" smtClean="0"/>
              <a:t>12/12/2015</a:t>
            </a:fld>
            <a:endParaRPr lang="en-US"/>
          </a:p>
        </p:txBody>
      </p:sp>
      <p:sp>
        <p:nvSpPr>
          <p:cNvPr id="13" name="Slide Number Placeholder 12"/>
          <p:cNvSpPr>
            <a:spLocks noGrp="1"/>
          </p:cNvSpPr>
          <p:nvPr>
            <p:ph type="sldNum" sz="quarter" idx="11"/>
          </p:nvPr>
        </p:nvSpPr>
        <p:spPr/>
        <p:txBody>
          <a:bodyPr/>
          <a:lstStyle/>
          <a:p>
            <a:fld id="{77E4A7CC-DF4B-4F57-88B8-83FE164F01E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FA1B8999-CE9A-4518-A544-46D460C012E1}" type="datetimeFigureOut">
              <a:rPr lang="en-US" smtClean="0"/>
              <a:t>12/12/2015</a:t>
            </a:fld>
            <a:endParaRPr lang="en-US"/>
          </a:p>
        </p:txBody>
      </p:sp>
      <p:sp>
        <p:nvSpPr>
          <p:cNvPr id="9" name="Slide Number Placeholder 8"/>
          <p:cNvSpPr>
            <a:spLocks noGrp="1"/>
          </p:cNvSpPr>
          <p:nvPr>
            <p:ph type="sldNum" sz="quarter" idx="11"/>
          </p:nvPr>
        </p:nvSpPr>
        <p:spPr/>
        <p:txBody>
          <a:bodyPr/>
          <a:lstStyle/>
          <a:p>
            <a:fld id="{77E4A7CC-DF4B-4F57-88B8-83FE164F01E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FA1B8999-CE9A-4518-A544-46D460C012E1}" type="datetimeFigureOut">
              <a:rPr lang="en-US" smtClean="0"/>
              <a:t>12/12/2015</a:t>
            </a:fld>
            <a:endParaRPr lang="en-US"/>
          </a:p>
        </p:txBody>
      </p:sp>
      <p:sp>
        <p:nvSpPr>
          <p:cNvPr id="15" name="Slide Number Placeholder 14"/>
          <p:cNvSpPr>
            <a:spLocks noGrp="1"/>
          </p:cNvSpPr>
          <p:nvPr>
            <p:ph type="sldNum" sz="quarter" idx="11"/>
          </p:nvPr>
        </p:nvSpPr>
        <p:spPr/>
        <p:txBody>
          <a:bodyPr/>
          <a:lstStyle/>
          <a:p>
            <a:fld id="{77E4A7CC-DF4B-4F57-88B8-83FE164F01E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FA1B8999-CE9A-4518-A544-46D460C012E1}" type="datetimeFigureOut">
              <a:rPr lang="en-US" smtClean="0"/>
              <a:t>12/12/2015</a:t>
            </a:fld>
            <a:endParaRPr lang="en-US"/>
          </a:p>
        </p:txBody>
      </p:sp>
      <p:sp>
        <p:nvSpPr>
          <p:cNvPr id="8" name="Slide Number Placeholder 7"/>
          <p:cNvSpPr>
            <a:spLocks noGrp="1"/>
          </p:cNvSpPr>
          <p:nvPr>
            <p:ph type="sldNum" sz="quarter" idx="11"/>
          </p:nvPr>
        </p:nvSpPr>
        <p:spPr/>
        <p:txBody>
          <a:bodyPr/>
          <a:lstStyle/>
          <a:p>
            <a:fld id="{77E4A7CC-DF4B-4F57-88B8-83FE164F01E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A1B8999-CE9A-4518-A544-46D460C012E1}" type="datetimeFigureOut">
              <a:rPr lang="en-US" smtClean="0"/>
              <a:t>12/12/2015</a:t>
            </a:fld>
            <a:endParaRPr lang="en-US"/>
          </a:p>
        </p:txBody>
      </p:sp>
      <p:sp>
        <p:nvSpPr>
          <p:cNvPr id="6" name="Slide Number Placeholder 5"/>
          <p:cNvSpPr>
            <a:spLocks noGrp="1"/>
          </p:cNvSpPr>
          <p:nvPr>
            <p:ph type="sldNum" sz="quarter" idx="11"/>
          </p:nvPr>
        </p:nvSpPr>
        <p:spPr/>
        <p:txBody>
          <a:bodyPr/>
          <a:lstStyle/>
          <a:p>
            <a:fld id="{77E4A7CC-DF4B-4F57-88B8-83FE164F01E0}"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FA1B8999-CE9A-4518-A544-46D460C012E1}" type="datetimeFigureOut">
              <a:rPr lang="en-US" smtClean="0"/>
              <a:t>12/12/2015</a:t>
            </a:fld>
            <a:endParaRPr lang="en-US"/>
          </a:p>
        </p:txBody>
      </p:sp>
      <p:sp>
        <p:nvSpPr>
          <p:cNvPr id="16" name="Slide Number Placeholder 15"/>
          <p:cNvSpPr>
            <a:spLocks noGrp="1"/>
          </p:cNvSpPr>
          <p:nvPr>
            <p:ph type="sldNum" sz="quarter" idx="11"/>
          </p:nvPr>
        </p:nvSpPr>
        <p:spPr/>
        <p:txBody>
          <a:bodyPr/>
          <a:lstStyle/>
          <a:p>
            <a:fld id="{77E4A7CC-DF4B-4F57-88B8-83FE164F01E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FA1B8999-CE9A-4518-A544-46D460C012E1}" type="datetimeFigureOut">
              <a:rPr lang="en-US" smtClean="0"/>
              <a:t>12/12/2015</a:t>
            </a:fld>
            <a:endParaRPr lang="en-US"/>
          </a:p>
        </p:txBody>
      </p:sp>
      <p:sp>
        <p:nvSpPr>
          <p:cNvPr id="14" name="Slide Number Placeholder 13"/>
          <p:cNvSpPr>
            <a:spLocks noGrp="1"/>
          </p:cNvSpPr>
          <p:nvPr>
            <p:ph type="sldNum" sz="quarter" idx="11"/>
          </p:nvPr>
        </p:nvSpPr>
        <p:spPr/>
        <p:txBody>
          <a:bodyPr/>
          <a:lstStyle/>
          <a:p>
            <a:fld id="{77E4A7CC-DF4B-4F57-88B8-83FE164F01E0}"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14000"/>
                <a:satMod val="280000"/>
              </a:schemeClr>
              <a:schemeClr val="bg2">
                <a:tint val="60000"/>
                <a:satMod val="120000"/>
              </a:schemeClr>
            </a:duotone>
            <a:extLst>
              <a:ext uri="{BEBA8EAE-BF5A-486C-A8C5-ECC9F3942E4B}">
                <a14:imgProps xmlns:a14="http://schemas.microsoft.com/office/drawing/2010/main">
                  <a14:imgLayer r:embed="rId1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FA1B8999-CE9A-4518-A544-46D460C012E1}" type="datetimeFigureOut">
              <a:rPr lang="en-US" smtClean="0"/>
              <a:t>12/12/2015</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77E4A7CC-DF4B-4F57-88B8-83FE164F01E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5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Imitate the farmer</a:t>
            </a:r>
            <a:endParaRPr lang="en-US" sz="35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914400"/>
            <a:ext cx="8686800" cy="4724399"/>
          </a:xfrm>
        </p:spPr>
        <p:txBody>
          <a:bodyPr numCol="1" anchor="t">
            <a:noAutofit/>
          </a:bodyPr>
          <a:lstStyle/>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He </a:t>
            </a:r>
            <a:r>
              <a:rPr lang="en-US" sz="4000" b="1" dirty="0">
                <a:solidFill>
                  <a:schemeClr val="tx1">
                    <a:lumMod val="75000"/>
                  </a:schemeClr>
                </a:solidFill>
                <a:latin typeface="Calibri" panose="020F0502020204030204" pitchFamily="34" charset="0"/>
              </a:rPr>
              <a:t>waits despite changing circumstances and many </a:t>
            </a:r>
            <a:r>
              <a:rPr lang="en-US" sz="4000" b="1" dirty="0" smtClean="0">
                <a:solidFill>
                  <a:schemeClr val="tx1">
                    <a:lumMod val="75000"/>
                  </a:schemeClr>
                </a:solidFill>
                <a:latin typeface="Calibri" panose="020F0502020204030204" pitchFamily="34" charset="0"/>
              </a:rPr>
              <a:t>uncertainties</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He </a:t>
            </a:r>
            <a:r>
              <a:rPr lang="en-US" sz="4000" b="1" dirty="0">
                <a:solidFill>
                  <a:schemeClr val="tx1">
                    <a:lumMod val="75000"/>
                  </a:schemeClr>
                </a:solidFill>
                <a:latin typeface="Calibri" panose="020F0502020204030204" pitchFamily="34" charset="0"/>
              </a:rPr>
              <a:t>waits knowing that the harvest is worth it </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He </a:t>
            </a:r>
            <a:r>
              <a:rPr lang="en-US" sz="4000" b="1" dirty="0">
                <a:solidFill>
                  <a:schemeClr val="tx1">
                    <a:lumMod val="75000"/>
                  </a:schemeClr>
                </a:solidFill>
                <a:latin typeface="Calibri" panose="020F0502020204030204" pitchFamily="34" charset="0"/>
              </a:rPr>
              <a:t>waits because it does no good to give up </a:t>
            </a:r>
            <a:endParaRPr lang="en-US" sz="4000" b="1" dirty="0" smtClean="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372310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7"/>
          <p:cNvSpPr>
            <a:spLocks noGrp="1"/>
          </p:cNvSpPr>
          <p:nvPr>
            <p:ph idx="1"/>
          </p:nvPr>
        </p:nvSpPr>
        <p:spPr>
          <a:xfrm>
            <a:off x="304800" y="762000"/>
            <a:ext cx="8534400" cy="4876799"/>
          </a:xfrm>
        </p:spPr>
        <p:txBody>
          <a:bodyPr numCol="1" anchor="t">
            <a:noAutofit/>
          </a:bodyPr>
          <a:lstStyle/>
          <a:p>
            <a:pPr marL="18288" indent="0" algn="ctr">
              <a:lnSpc>
                <a:spcPct val="90000"/>
              </a:lnSpc>
              <a:spcBef>
                <a:spcPts val="0"/>
              </a:spcBef>
              <a:spcAft>
                <a:spcPts val="1200"/>
              </a:spcAft>
              <a:buClr>
                <a:srgbClr val="71BCD1"/>
              </a:buClr>
              <a:buSzPct val="70000"/>
              <a:buNone/>
            </a:pPr>
            <a:r>
              <a:rPr lang="en-US" sz="7000" b="1" baseline="30000" dirty="0">
                <a:solidFill>
                  <a:schemeClr val="tx1">
                    <a:lumMod val="75000"/>
                  </a:schemeClr>
                </a:solidFill>
                <a:latin typeface="Calibri" panose="020F0502020204030204" pitchFamily="34" charset="0"/>
              </a:rPr>
              <a:t>8</a:t>
            </a:r>
            <a:r>
              <a:rPr lang="en-US" sz="7000" b="1" dirty="0">
                <a:solidFill>
                  <a:schemeClr val="tx1">
                    <a:lumMod val="75000"/>
                  </a:schemeClr>
                </a:solidFill>
                <a:latin typeface="Calibri" panose="020F0502020204030204" pitchFamily="34" charset="0"/>
              </a:rPr>
              <a:t> You too, be patient and stand firm, </a:t>
            </a:r>
            <a:r>
              <a:rPr lang="en-US" sz="7000" b="1" dirty="0">
                <a:solidFill>
                  <a:srgbClr val="71BCD1"/>
                </a:solidFill>
                <a:latin typeface="Calibri" panose="020F0502020204030204" pitchFamily="34" charset="0"/>
              </a:rPr>
              <a:t>because the Lord's coming is near</a:t>
            </a:r>
            <a:r>
              <a:rPr lang="en-US" sz="7000" b="1" dirty="0">
                <a:solidFill>
                  <a:schemeClr val="tx1">
                    <a:lumMod val="75000"/>
                  </a:schemeClr>
                </a:solidFill>
                <a:latin typeface="Calibri" panose="020F0502020204030204" pitchFamily="34" charset="0"/>
              </a:rPr>
              <a:t>.</a:t>
            </a:r>
            <a:endParaRPr lang="en-US" sz="7000" b="1" dirty="0" smtClean="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57836161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a:spLocks noGrp="1"/>
          </p:cNvSpPr>
          <p:nvPr>
            <p:ph type="title"/>
          </p:nvPr>
        </p:nvSpPr>
        <p:spPr>
          <a:xfrm>
            <a:off x="0" y="0"/>
            <a:ext cx="9144000" cy="533400"/>
          </a:xfrm>
        </p:spPr>
        <p:txBody>
          <a:bodyPr anchor="t"/>
          <a:lstStyle/>
          <a:p>
            <a:pPr algn="ctr"/>
            <a:r>
              <a:rPr lang="en-US" sz="4000" b="1" dirty="0" smtClean="0">
                <a:solidFill>
                  <a:srgbClr val="71BCD1"/>
                </a:solidFill>
                <a:latin typeface="Calibri" panose="020F0502020204030204" pitchFamily="34" charset="0"/>
              </a:rPr>
              <a:t>2 </a:t>
            </a:r>
            <a:r>
              <a:rPr lang="en-US" sz="4000" b="1" dirty="0">
                <a:solidFill>
                  <a:srgbClr val="71BCD1"/>
                </a:solidFill>
                <a:latin typeface="Calibri" panose="020F0502020204030204" pitchFamily="34" charset="0"/>
              </a:rPr>
              <a:t>Peter 3:8-10</a:t>
            </a:r>
            <a:endParaRPr lang="en-US" sz="40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685800"/>
            <a:ext cx="8686800" cy="4952999"/>
          </a:xfrm>
        </p:spPr>
        <p:txBody>
          <a:bodyPr numCol="1" anchor="t">
            <a:noAutofit/>
          </a:bodyPr>
          <a:lstStyle/>
          <a:p>
            <a:pPr marL="18288" indent="0">
              <a:lnSpc>
                <a:spcPct val="90000"/>
              </a:lnSpc>
              <a:spcBef>
                <a:spcPts val="0"/>
              </a:spcBef>
              <a:spcAft>
                <a:spcPts val="1200"/>
              </a:spcAft>
              <a:buClr>
                <a:srgbClr val="71BCD1"/>
              </a:buClr>
              <a:buSzPct val="70000"/>
              <a:buNone/>
            </a:pPr>
            <a:r>
              <a:rPr lang="en-US" sz="3600" b="1" baseline="30000" dirty="0" smtClean="0">
                <a:solidFill>
                  <a:schemeClr val="tx1">
                    <a:lumMod val="75000"/>
                  </a:schemeClr>
                </a:solidFill>
                <a:latin typeface="Calibri" panose="020F0502020204030204" pitchFamily="34" charset="0"/>
              </a:rPr>
              <a:t>8</a:t>
            </a:r>
            <a:r>
              <a:rPr lang="en-US" sz="3600" b="1" dirty="0" smtClean="0">
                <a:solidFill>
                  <a:schemeClr val="tx1">
                    <a:lumMod val="75000"/>
                  </a:schemeClr>
                </a:solidFill>
                <a:latin typeface="Calibri" panose="020F0502020204030204" pitchFamily="34" charset="0"/>
              </a:rPr>
              <a:t> </a:t>
            </a:r>
            <a:r>
              <a:rPr lang="en-US" sz="3600" b="1" dirty="0">
                <a:solidFill>
                  <a:schemeClr val="tx1">
                    <a:lumMod val="75000"/>
                  </a:schemeClr>
                </a:solidFill>
                <a:latin typeface="Calibri" panose="020F0502020204030204" pitchFamily="34" charset="0"/>
              </a:rPr>
              <a:t>But do not forget this one thing, dear friends: With the Lord a day is like a thousand years, and a thousand years are like a day. </a:t>
            </a:r>
            <a:r>
              <a:rPr lang="en-US" sz="3600" b="1" baseline="30000" dirty="0">
                <a:solidFill>
                  <a:schemeClr val="tx1">
                    <a:lumMod val="75000"/>
                  </a:schemeClr>
                </a:solidFill>
                <a:latin typeface="Calibri" panose="020F0502020204030204" pitchFamily="34" charset="0"/>
              </a:rPr>
              <a:t>9</a:t>
            </a:r>
            <a:r>
              <a:rPr lang="en-US" sz="3600" b="1" dirty="0">
                <a:solidFill>
                  <a:schemeClr val="tx1">
                    <a:lumMod val="75000"/>
                  </a:schemeClr>
                </a:solidFill>
                <a:latin typeface="Calibri" panose="020F0502020204030204" pitchFamily="34" charset="0"/>
              </a:rPr>
              <a:t> </a:t>
            </a:r>
            <a:r>
              <a:rPr lang="en-US" sz="3600" b="1" dirty="0">
                <a:solidFill>
                  <a:srgbClr val="71BCD1"/>
                </a:solidFill>
                <a:latin typeface="Calibri" panose="020F0502020204030204" pitchFamily="34" charset="0"/>
              </a:rPr>
              <a:t>The Lord is not slow in keeping his promise, as some understand slowness. Instead he is patient</a:t>
            </a:r>
            <a:r>
              <a:rPr lang="en-US" sz="3600" b="1" dirty="0">
                <a:solidFill>
                  <a:schemeClr val="tx1">
                    <a:lumMod val="75000"/>
                  </a:schemeClr>
                </a:solidFill>
                <a:latin typeface="Calibri" panose="020F0502020204030204" pitchFamily="34" charset="0"/>
              </a:rPr>
              <a:t> with you, not wanting anyone to perish, but everyone to come to repentance. </a:t>
            </a:r>
            <a:r>
              <a:rPr lang="en-US" sz="3600" b="1" baseline="30000" dirty="0">
                <a:solidFill>
                  <a:schemeClr val="tx1">
                    <a:lumMod val="75000"/>
                  </a:schemeClr>
                </a:solidFill>
                <a:latin typeface="Calibri" panose="020F0502020204030204" pitchFamily="34" charset="0"/>
              </a:rPr>
              <a:t>10</a:t>
            </a:r>
            <a:r>
              <a:rPr lang="en-US" sz="3600" b="1" dirty="0">
                <a:solidFill>
                  <a:schemeClr val="tx1">
                    <a:lumMod val="75000"/>
                  </a:schemeClr>
                </a:solidFill>
                <a:latin typeface="Calibri" panose="020F0502020204030204" pitchFamily="34" charset="0"/>
              </a:rPr>
              <a:t> But the day of the Lord will come like a thief. The heavens will disappear with a roar; the elements will be destroyed by fire, and the earth and everything done in it will be laid bare.</a:t>
            </a:r>
          </a:p>
        </p:txBody>
      </p:sp>
    </p:spTree>
    <p:extLst>
      <p:ext uri="{BB962C8B-B14F-4D97-AF65-F5344CB8AC3E}">
        <p14:creationId xmlns:p14="http://schemas.microsoft.com/office/powerpoint/2010/main" val="2448428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Do not grumble</a:t>
            </a:r>
            <a:r>
              <a:rPr lang="en-US" sz="4500" b="1" i="1" dirty="0" smtClean="0">
                <a:solidFill>
                  <a:srgbClr val="71BCD1"/>
                </a:solidFill>
                <a:latin typeface="Calibri" panose="020F0502020204030204" pitchFamily="34" charset="0"/>
              </a:rPr>
              <a:t>!</a:t>
            </a:r>
            <a:endParaRPr lang="en-US" sz="3500" b="1" i="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914400"/>
            <a:ext cx="8686800" cy="4724399"/>
          </a:xfrm>
        </p:spPr>
        <p:txBody>
          <a:bodyPr numCol="1" anchor="t">
            <a:noAutofit/>
          </a:bodyPr>
          <a:lstStyle/>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Complaining; </a:t>
            </a:r>
            <a:r>
              <a:rPr lang="en-US" sz="4000" b="1" dirty="0">
                <a:solidFill>
                  <a:schemeClr val="tx1">
                    <a:lumMod val="75000"/>
                  </a:schemeClr>
                </a:solidFill>
                <a:latin typeface="Calibri" panose="020F0502020204030204" pitchFamily="34" charset="0"/>
              </a:rPr>
              <a:t>to be </a:t>
            </a:r>
            <a:r>
              <a:rPr lang="en-US" sz="4000" b="1" dirty="0" smtClean="0">
                <a:solidFill>
                  <a:schemeClr val="tx1">
                    <a:lumMod val="75000"/>
                  </a:schemeClr>
                </a:solidFill>
                <a:latin typeface="Calibri" panose="020F0502020204030204" pitchFamily="34" charset="0"/>
              </a:rPr>
              <a:t>critical; </a:t>
            </a:r>
            <a:br>
              <a:rPr lang="en-US" sz="4000" b="1" dirty="0" smtClean="0">
                <a:solidFill>
                  <a:schemeClr val="tx1">
                    <a:lumMod val="75000"/>
                  </a:schemeClr>
                </a:solidFill>
                <a:latin typeface="Calibri" panose="020F0502020204030204" pitchFamily="34" charset="0"/>
              </a:rPr>
            </a:br>
            <a:r>
              <a:rPr lang="en-US" sz="4000" b="1" dirty="0" smtClean="0">
                <a:solidFill>
                  <a:schemeClr val="tx1">
                    <a:lumMod val="75000"/>
                  </a:schemeClr>
                </a:solidFill>
                <a:latin typeface="Calibri" panose="020F0502020204030204" pitchFamily="34" charset="0"/>
              </a:rPr>
              <a:t>bad-tempered </a:t>
            </a:r>
            <a:r>
              <a:rPr lang="en-US" sz="4000" b="1" dirty="0">
                <a:solidFill>
                  <a:schemeClr val="tx1">
                    <a:lumMod val="75000"/>
                  </a:schemeClr>
                </a:solidFill>
                <a:latin typeface="Calibri" panose="020F0502020204030204" pitchFamily="34" charset="0"/>
              </a:rPr>
              <a:t>comments </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Despite the </a:t>
            </a:r>
            <a:r>
              <a:rPr lang="en-US" sz="4000" b="1" dirty="0">
                <a:solidFill>
                  <a:schemeClr val="tx1">
                    <a:lumMod val="75000"/>
                  </a:schemeClr>
                </a:solidFill>
                <a:latin typeface="Calibri" panose="020F0502020204030204" pitchFamily="34" charset="0"/>
              </a:rPr>
              <a:t>abuse you have endured</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Impatience </a:t>
            </a:r>
            <a:r>
              <a:rPr lang="en-US" sz="4000" b="1" dirty="0">
                <a:solidFill>
                  <a:schemeClr val="tx1">
                    <a:lumMod val="75000"/>
                  </a:schemeClr>
                </a:solidFill>
                <a:latin typeface="Calibri" panose="020F0502020204030204" pitchFamily="34" charset="0"/>
              </a:rPr>
              <a:t>with each other</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This is </a:t>
            </a:r>
            <a:r>
              <a:rPr lang="en-US" sz="4000" b="1" dirty="0">
                <a:solidFill>
                  <a:schemeClr val="tx1">
                    <a:lumMod val="75000"/>
                  </a:schemeClr>
                </a:solidFill>
                <a:latin typeface="Calibri" panose="020F0502020204030204" pitchFamily="34" charset="0"/>
              </a:rPr>
              <a:t>spiritual maturity </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The </a:t>
            </a:r>
            <a:r>
              <a:rPr lang="en-US" sz="4000" b="1" dirty="0">
                <a:solidFill>
                  <a:schemeClr val="tx1">
                    <a:lumMod val="75000"/>
                  </a:schemeClr>
                </a:solidFill>
                <a:latin typeface="Calibri" panose="020F0502020204030204" pitchFamily="34" charset="0"/>
              </a:rPr>
              <a:t>judge is at the door</a:t>
            </a:r>
          </a:p>
        </p:txBody>
      </p:sp>
    </p:spTree>
    <p:extLst>
      <p:ext uri="{BB962C8B-B14F-4D97-AF65-F5344CB8AC3E}">
        <p14:creationId xmlns:p14="http://schemas.microsoft.com/office/powerpoint/2010/main" val="1341619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fade">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More examples of patience</a:t>
            </a:r>
            <a:endParaRPr lang="en-US" sz="3500" b="1" i="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762000"/>
            <a:ext cx="8686800" cy="4876799"/>
          </a:xfrm>
        </p:spPr>
        <p:txBody>
          <a:bodyPr numCol="1" anchor="t">
            <a:noAutofit/>
          </a:bodyPr>
          <a:lstStyle/>
          <a:p>
            <a:pPr>
              <a:lnSpc>
                <a:spcPct val="90000"/>
              </a:lnSpc>
              <a:spcBef>
                <a:spcPts val="0"/>
              </a:spcBef>
              <a:spcAft>
                <a:spcPts val="6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Imitate </a:t>
            </a:r>
            <a:r>
              <a:rPr lang="en-US" sz="4000" b="1" dirty="0">
                <a:solidFill>
                  <a:schemeClr val="tx1">
                    <a:lumMod val="75000"/>
                  </a:schemeClr>
                </a:solidFill>
                <a:latin typeface="Calibri" panose="020F0502020204030204" pitchFamily="34" charset="0"/>
              </a:rPr>
              <a:t>the </a:t>
            </a:r>
            <a:r>
              <a:rPr lang="en-US" sz="4000" b="1" dirty="0" smtClean="0">
                <a:solidFill>
                  <a:schemeClr val="tx1">
                    <a:lumMod val="75000"/>
                  </a:schemeClr>
                </a:solidFill>
                <a:latin typeface="Calibri" panose="020F0502020204030204" pitchFamily="34" charset="0"/>
              </a:rPr>
              <a:t>prophets</a:t>
            </a:r>
          </a:p>
          <a:p>
            <a:pPr>
              <a:lnSpc>
                <a:spcPct val="90000"/>
              </a:lnSpc>
              <a:spcBef>
                <a:spcPts val="0"/>
              </a:spcBef>
              <a:spcAft>
                <a:spcPts val="6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Imitate Job</a:t>
            </a:r>
          </a:p>
          <a:p>
            <a:pPr>
              <a:lnSpc>
                <a:spcPct val="90000"/>
              </a:lnSpc>
              <a:spcBef>
                <a:spcPts val="0"/>
              </a:spcBef>
              <a:spcAft>
                <a:spcPts val="6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I</a:t>
            </a:r>
            <a:r>
              <a:rPr lang="en-US" sz="4000" b="1" dirty="0" smtClean="0">
                <a:solidFill>
                  <a:schemeClr val="tx1">
                    <a:lumMod val="75000"/>
                  </a:schemeClr>
                </a:solidFill>
                <a:latin typeface="Calibri" panose="020F0502020204030204" pitchFamily="34" charset="0"/>
              </a:rPr>
              <a:t>llustration given </a:t>
            </a:r>
            <a:r>
              <a:rPr lang="en-US" sz="4000" b="1" dirty="0">
                <a:solidFill>
                  <a:schemeClr val="tx1">
                    <a:lumMod val="75000"/>
                  </a:schemeClr>
                </a:solidFill>
                <a:latin typeface="Calibri" panose="020F0502020204030204" pitchFamily="34" charset="0"/>
              </a:rPr>
              <a:t>not just to point to Job’s suffering, but to </a:t>
            </a:r>
            <a:r>
              <a:rPr lang="en-US" sz="4000" b="1" dirty="0">
                <a:solidFill>
                  <a:srgbClr val="71BCD1"/>
                </a:solidFill>
                <a:latin typeface="Calibri" panose="020F0502020204030204" pitchFamily="34" charset="0"/>
              </a:rPr>
              <a:t>remind us of what the Lord finally brought out of </a:t>
            </a:r>
            <a:r>
              <a:rPr lang="en-US" sz="4000" b="1" dirty="0" smtClean="0">
                <a:solidFill>
                  <a:srgbClr val="71BCD1"/>
                </a:solidFill>
                <a:latin typeface="Calibri" panose="020F0502020204030204" pitchFamily="34" charset="0"/>
              </a:rPr>
              <a:t>it</a:t>
            </a:r>
          </a:p>
          <a:p>
            <a:pPr>
              <a:lnSpc>
                <a:spcPct val="90000"/>
              </a:lnSpc>
              <a:spcBef>
                <a:spcPts val="0"/>
              </a:spcBef>
              <a:spcAft>
                <a:spcPts val="600"/>
              </a:spcAft>
              <a:buClr>
                <a:srgbClr val="71BCD1"/>
              </a:buClr>
              <a:buSzPct val="70000"/>
              <a:buFont typeface="Wingdings" panose="05000000000000000000" pitchFamily="2" charset="2"/>
              <a:buChar char="q"/>
            </a:pPr>
            <a:r>
              <a:rPr lang="en-US" sz="4000" b="1" dirty="0">
                <a:solidFill>
                  <a:srgbClr val="71BCD1"/>
                </a:solidFill>
                <a:latin typeface="Calibri" panose="020F0502020204030204" pitchFamily="34" charset="0"/>
              </a:rPr>
              <a:t> </a:t>
            </a:r>
            <a:r>
              <a:rPr lang="en-US" sz="4000" b="1" dirty="0">
                <a:solidFill>
                  <a:schemeClr val="tx1">
                    <a:lumMod val="75000"/>
                  </a:schemeClr>
                </a:solidFill>
                <a:latin typeface="Calibri" panose="020F0502020204030204" pitchFamily="34" charset="0"/>
              </a:rPr>
              <a:t>Afterwards, he was better in character, more humble, and more blessed </a:t>
            </a:r>
            <a:r>
              <a:rPr lang="en-US" sz="4000" b="1" dirty="0">
                <a:solidFill>
                  <a:srgbClr val="71BCD1"/>
                </a:solidFill>
                <a:latin typeface="Calibri" panose="020F0502020204030204" pitchFamily="34" charset="0"/>
              </a:rPr>
              <a:t>than before </a:t>
            </a:r>
          </a:p>
        </p:txBody>
      </p:sp>
    </p:spTree>
    <p:extLst>
      <p:ext uri="{BB962C8B-B14F-4D97-AF65-F5344CB8AC3E}">
        <p14:creationId xmlns:p14="http://schemas.microsoft.com/office/powerpoint/2010/main" val="2571666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Patience in us</a:t>
            </a:r>
            <a:endParaRPr lang="en-US" sz="3500" b="1" i="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762000"/>
            <a:ext cx="8686800" cy="4876799"/>
          </a:xfrm>
        </p:spPr>
        <p:txBody>
          <a:bodyPr numCol="1" anchor="t">
            <a:noAutofit/>
          </a:bodyPr>
          <a:lstStyle/>
          <a:p>
            <a:pPr>
              <a:lnSpc>
                <a:spcPct val="90000"/>
              </a:lnSpc>
              <a:spcBef>
                <a:spcPts val="0"/>
              </a:spcBef>
              <a:spcAft>
                <a:spcPts val="200"/>
              </a:spcAft>
              <a:buClr>
                <a:srgbClr val="71BCD1"/>
              </a:buClr>
              <a:buSzPct val="70000"/>
              <a:buFont typeface="Wingdings" panose="05000000000000000000" pitchFamily="2" charset="2"/>
              <a:buChar char="q"/>
            </a:pPr>
            <a:r>
              <a:rPr lang="en-US" sz="3600" b="1" dirty="0" smtClean="0">
                <a:solidFill>
                  <a:schemeClr val="tx1">
                    <a:lumMod val="75000"/>
                  </a:schemeClr>
                </a:solidFill>
                <a:latin typeface="Calibri" panose="020F0502020204030204" pitchFamily="34" charset="0"/>
              </a:rPr>
              <a:t> </a:t>
            </a:r>
            <a:r>
              <a:rPr lang="en-US" sz="3700" b="1" dirty="0" smtClean="0">
                <a:solidFill>
                  <a:schemeClr val="tx1">
                    <a:lumMod val="75000"/>
                  </a:schemeClr>
                </a:solidFill>
                <a:latin typeface="Calibri" panose="020F0502020204030204" pitchFamily="34" charset="0"/>
              </a:rPr>
              <a:t>Patience helps forge our spiritual character</a:t>
            </a:r>
          </a:p>
          <a:p>
            <a:pPr>
              <a:lnSpc>
                <a:spcPct val="90000"/>
              </a:lnSpc>
              <a:spcBef>
                <a:spcPts val="0"/>
              </a:spcBef>
              <a:spcAft>
                <a:spcPts val="200"/>
              </a:spcAft>
              <a:buClr>
                <a:srgbClr val="71BCD1"/>
              </a:buClr>
              <a:buSzPct val="70000"/>
              <a:buFont typeface="Wingdings" panose="05000000000000000000" pitchFamily="2" charset="2"/>
              <a:buChar char="q"/>
            </a:pPr>
            <a:r>
              <a:rPr lang="en-US" sz="3700" b="1" dirty="0">
                <a:solidFill>
                  <a:schemeClr val="tx1">
                    <a:lumMod val="75000"/>
                  </a:schemeClr>
                </a:solidFill>
                <a:latin typeface="Calibri" panose="020F0502020204030204" pitchFamily="34" charset="0"/>
              </a:rPr>
              <a:t> </a:t>
            </a:r>
            <a:r>
              <a:rPr lang="en-US" sz="3700" b="1" dirty="0" smtClean="0">
                <a:solidFill>
                  <a:schemeClr val="tx1">
                    <a:lumMod val="75000"/>
                  </a:schemeClr>
                </a:solidFill>
                <a:latin typeface="Calibri" panose="020F0502020204030204" pitchFamily="34" charset="0"/>
              </a:rPr>
              <a:t>James </a:t>
            </a:r>
            <a:r>
              <a:rPr lang="en-US" sz="3700" b="1" dirty="0">
                <a:solidFill>
                  <a:schemeClr val="tx1">
                    <a:lumMod val="75000"/>
                  </a:schemeClr>
                </a:solidFill>
                <a:latin typeface="Calibri" panose="020F0502020204030204" pitchFamily="34" charset="0"/>
              </a:rPr>
              <a:t>wants us to shift our attention </a:t>
            </a:r>
            <a:r>
              <a:rPr lang="en-US" sz="3700" b="1" dirty="0">
                <a:solidFill>
                  <a:srgbClr val="71BCD1"/>
                </a:solidFill>
                <a:latin typeface="Calibri" panose="020F0502020204030204" pitchFamily="34" charset="0"/>
              </a:rPr>
              <a:t>from what is happening to us </a:t>
            </a:r>
            <a:r>
              <a:rPr lang="en-US" sz="3700" b="1" dirty="0">
                <a:solidFill>
                  <a:srgbClr val="B7BA4A"/>
                </a:solidFill>
                <a:latin typeface="Calibri" panose="020F0502020204030204" pitchFamily="34" charset="0"/>
              </a:rPr>
              <a:t>to what God is forming in </a:t>
            </a:r>
            <a:r>
              <a:rPr lang="en-US" sz="3700" b="1" dirty="0" smtClean="0">
                <a:solidFill>
                  <a:srgbClr val="B7BA4A"/>
                </a:solidFill>
                <a:latin typeface="Calibri" panose="020F0502020204030204" pitchFamily="34" charset="0"/>
              </a:rPr>
              <a:t>us</a:t>
            </a:r>
          </a:p>
          <a:p>
            <a:pPr lvl="1">
              <a:lnSpc>
                <a:spcPct val="90000"/>
              </a:lnSpc>
              <a:spcBef>
                <a:spcPts val="0"/>
              </a:spcBef>
              <a:spcAft>
                <a:spcPts val="200"/>
              </a:spcAft>
              <a:buClr>
                <a:srgbClr val="71BCD1"/>
              </a:buClr>
              <a:buSzPct val="70000"/>
              <a:buFont typeface="Wingdings" panose="05000000000000000000" pitchFamily="2" charset="2"/>
              <a:buChar char="§"/>
            </a:pPr>
            <a:r>
              <a:rPr lang="en-US" sz="3700" b="1" dirty="0">
                <a:solidFill>
                  <a:srgbClr val="B7BA4A"/>
                </a:solidFill>
                <a:latin typeface="Calibri" panose="020F0502020204030204" pitchFamily="34" charset="0"/>
              </a:rPr>
              <a:t> </a:t>
            </a:r>
            <a:r>
              <a:rPr lang="en-US" sz="3700" b="1" dirty="0" smtClean="0">
                <a:solidFill>
                  <a:schemeClr val="tx1">
                    <a:lumMod val="75000"/>
                  </a:schemeClr>
                </a:solidFill>
                <a:latin typeface="Calibri" panose="020F0502020204030204" pitchFamily="34" charset="0"/>
              </a:rPr>
              <a:t>patience </a:t>
            </a:r>
            <a:r>
              <a:rPr lang="en-US" sz="3700" b="1" dirty="0">
                <a:solidFill>
                  <a:schemeClr val="tx1">
                    <a:lumMod val="75000"/>
                  </a:schemeClr>
                </a:solidFill>
                <a:latin typeface="Calibri" panose="020F0502020204030204" pitchFamily="34" charset="0"/>
              </a:rPr>
              <a:t>in </a:t>
            </a:r>
            <a:r>
              <a:rPr lang="en-US" sz="3700" b="1" dirty="0" smtClean="0">
                <a:solidFill>
                  <a:schemeClr val="tx1">
                    <a:lumMod val="75000"/>
                  </a:schemeClr>
                </a:solidFill>
                <a:latin typeface="Calibri" panose="020F0502020204030204" pitchFamily="34" charset="0"/>
              </a:rPr>
              <a:t>suffering </a:t>
            </a:r>
            <a:r>
              <a:rPr lang="en-US" sz="3700" b="1" dirty="0">
                <a:solidFill>
                  <a:schemeClr val="tx1">
                    <a:lumMod val="75000"/>
                  </a:schemeClr>
                </a:solidFill>
                <a:latin typeface="Calibri" panose="020F0502020204030204" pitchFamily="34" charset="0"/>
              </a:rPr>
              <a:t>brings the dross to the </a:t>
            </a:r>
            <a:r>
              <a:rPr lang="en-US" sz="3700" b="1" dirty="0" smtClean="0">
                <a:solidFill>
                  <a:schemeClr val="tx1">
                    <a:lumMod val="75000"/>
                  </a:schemeClr>
                </a:solidFill>
                <a:latin typeface="Calibri" panose="020F0502020204030204" pitchFamily="34" charset="0"/>
              </a:rPr>
              <a:t>surface</a:t>
            </a:r>
          </a:p>
          <a:p>
            <a:pPr lvl="1">
              <a:lnSpc>
                <a:spcPct val="90000"/>
              </a:lnSpc>
              <a:spcBef>
                <a:spcPts val="0"/>
              </a:spcBef>
              <a:spcAft>
                <a:spcPts val="200"/>
              </a:spcAft>
              <a:buClr>
                <a:srgbClr val="71BCD1"/>
              </a:buClr>
              <a:buSzPct val="70000"/>
              <a:buFont typeface="Wingdings" panose="05000000000000000000" pitchFamily="2" charset="2"/>
              <a:buChar char="§"/>
            </a:pPr>
            <a:r>
              <a:rPr lang="en-US" sz="3700" b="1" dirty="0">
                <a:solidFill>
                  <a:schemeClr val="tx1">
                    <a:lumMod val="75000"/>
                  </a:schemeClr>
                </a:solidFill>
                <a:latin typeface="Calibri" panose="020F0502020204030204" pitchFamily="34" charset="0"/>
              </a:rPr>
              <a:t> </a:t>
            </a:r>
            <a:r>
              <a:rPr lang="en-US" sz="3700" b="1" dirty="0" smtClean="0">
                <a:solidFill>
                  <a:schemeClr val="tx1">
                    <a:lumMod val="75000"/>
                  </a:schemeClr>
                </a:solidFill>
                <a:latin typeface="Calibri" panose="020F0502020204030204" pitchFamily="34" charset="0"/>
              </a:rPr>
              <a:t>strengthens </a:t>
            </a:r>
            <a:r>
              <a:rPr lang="en-US" sz="3700" b="1" dirty="0">
                <a:solidFill>
                  <a:schemeClr val="tx1">
                    <a:lumMod val="75000"/>
                  </a:schemeClr>
                </a:solidFill>
                <a:latin typeface="Calibri" panose="020F0502020204030204" pitchFamily="34" charset="0"/>
              </a:rPr>
              <a:t>us </a:t>
            </a:r>
            <a:endParaRPr lang="en-US" sz="3700" b="1" dirty="0" smtClean="0">
              <a:solidFill>
                <a:schemeClr val="tx1">
                  <a:lumMod val="75000"/>
                </a:schemeClr>
              </a:solidFill>
              <a:latin typeface="Calibri" panose="020F0502020204030204" pitchFamily="34" charset="0"/>
            </a:endParaRPr>
          </a:p>
          <a:p>
            <a:pPr lvl="1">
              <a:lnSpc>
                <a:spcPct val="90000"/>
              </a:lnSpc>
              <a:spcBef>
                <a:spcPts val="0"/>
              </a:spcBef>
              <a:spcAft>
                <a:spcPts val="200"/>
              </a:spcAft>
              <a:buClr>
                <a:srgbClr val="71BCD1"/>
              </a:buClr>
              <a:buSzPct val="70000"/>
              <a:buFont typeface="Wingdings" panose="05000000000000000000" pitchFamily="2" charset="2"/>
              <a:buChar char="§"/>
            </a:pPr>
            <a:r>
              <a:rPr lang="en-US" sz="3700" b="1" dirty="0">
                <a:solidFill>
                  <a:schemeClr val="tx1">
                    <a:lumMod val="75000"/>
                  </a:schemeClr>
                </a:solidFill>
                <a:latin typeface="Calibri" panose="020F0502020204030204" pitchFamily="34" charset="0"/>
              </a:rPr>
              <a:t> </a:t>
            </a:r>
            <a:r>
              <a:rPr lang="en-US" sz="3700" b="1" dirty="0" smtClean="0">
                <a:solidFill>
                  <a:schemeClr val="tx1">
                    <a:lumMod val="75000"/>
                  </a:schemeClr>
                </a:solidFill>
                <a:latin typeface="Calibri" panose="020F0502020204030204" pitchFamily="34" charset="0"/>
              </a:rPr>
              <a:t>allows </a:t>
            </a:r>
            <a:r>
              <a:rPr lang="en-US" sz="3700" b="1" dirty="0">
                <a:solidFill>
                  <a:schemeClr val="tx1">
                    <a:lumMod val="75000"/>
                  </a:schemeClr>
                </a:solidFill>
                <a:latin typeface="Calibri" panose="020F0502020204030204" pitchFamily="34" charset="0"/>
              </a:rPr>
              <a:t>us to minister to others</a:t>
            </a:r>
          </a:p>
          <a:p>
            <a:pPr>
              <a:lnSpc>
                <a:spcPct val="90000"/>
              </a:lnSpc>
              <a:spcBef>
                <a:spcPts val="0"/>
              </a:spcBef>
              <a:spcAft>
                <a:spcPts val="1200"/>
              </a:spcAft>
              <a:buClr>
                <a:srgbClr val="71BCD1"/>
              </a:buClr>
              <a:buSzPct val="70000"/>
              <a:buFont typeface="Wingdings" panose="05000000000000000000" pitchFamily="2" charset="2"/>
              <a:buChar char="q"/>
            </a:pPr>
            <a:endParaRPr lang="en-US" sz="4000" b="1" dirty="0">
              <a:solidFill>
                <a:srgbClr val="B7BA4A"/>
              </a:solidFill>
              <a:latin typeface="Calibri" panose="020F0502020204030204" pitchFamily="34" charset="0"/>
            </a:endParaRPr>
          </a:p>
          <a:p>
            <a:pPr>
              <a:lnSpc>
                <a:spcPct val="90000"/>
              </a:lnSpc>
              <a:spcBef>
                <a:spcPts val="0"/>
              </a:spcBef>
              <a:spcAft>
                <a:spcPts val="1200"/>
              </a:spcAft>
              <a:buClr>
                <a:srgbClr val="71BCD1"/>
              </a:buClr>
              <a:buSzPct val="70000"/>
              <a:buFont typeface="Wingdings" panose="05000000000000000000" pitchFamily="2" charset="2"/>
              <a:buChar char="q"/>
            </a:pPr>
            <a:endParaRPr lang="en-US" sz="4000" b="1" dirty="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25641529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Patience in us</a:t>
            </a:r>
            <a:endParaRPr lang="en-US" sz="3500" b="1" i="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1219200"/>
            <a:ext cx="8686800" cy="4419599"/>
          </a:xfrm>
        </p:spPr>
        <p:txBody>
          <a:bodyPr numCol="1" anchor="t">
            <a:noAutofit/>
          </a:bodyPr>
          <a:lstStyle/>
          <a:p>
            <a:pPr marL="18288" indent="0">
              <a:lnSpc>
                <a:spcPct val="90000"/>
              </a:lnSpc>
              <a:spcBef>
                <a:spcPts val="0"/>
              </a:spcBef>
              <a:spcAft>
                <a:spcPts val="600"/>
              </a:spcAft>
              <a:buClr>
                <a:srgbClr val="71BCD1"/>
              </a:buClr>
              <a:buSzPct val="70000"/>
              <a:buNone/>
            </a:pPr>
            <a:r>
              <a:rPr lang="en-US" sz="4500" b="1" u="sng" dirty="0" smtClean="0">
                <a:solidFill>
                  <a:schemeClr val="tx1">
                    <a:lumMod val="75000"/>
                  </a:schemeClr>
                </a:solidFill>
                <a:latin typeface="Calibri" panose="020F0502020204030204" pitchFamily="34" charset="0"/>
              </a:rPr>
              <a:t>Galatians </a:t>
            </a:r>
            <a:r>
              <a:rPr lang="en-US" sz="4500" b="1" u="sng" dirty="0">
                <a:solidFill>
                  <a:schemeClr val="tx1">
                    <a:lumMod val="75000"/>
                  </a:schemeClr>
                </a:solidFill>
                <a:latin typeface="Calibri" panose="020F0502020204030204" pitchFamily="34" charset="0"/>
              </a:rPr>
              <a:t>6:9</a:t>
            </a:r>
          </a:p>
          <a:p>
            <a:pPr marL="18288" indent="0">
              <a:lnSpc>
                <a:spcPct val="90000"/>
              </a:lnSpc>
              <a:spcBef>
                <a:spcPts val="0"/>
              </a:spcBef>
              <a:spcAft>
                <a:spcPts val="200"/>
              </a:spcAft>
              <a:buClr>
                <a:srgbClr val="71BCD1"/>
              </a:buClr>
              <a:buSzPct val="70000"/>
              <a:buNone/>
            </a:pPr>
            <a:r>
              <a:rPr lang="en-US" sz="4500" b="1" dirty="0">
                <a:solidFill>
                  <a:schemeClr val="tx1">
                    <a:lumMod val="75000"/>
                  </a:schemeClr>
                </a:solidFill>
                <a:latin typeface="Calibri" panose="020F0502020204030204" pitchFamily="34" charset="0"/>
              </a:rPr>
              <a:t>Let us not become weary in doing good, for </a:t>
            </a:r>
            <a:r>
              <a:rPr lang="en-US" sz="4500" b="1" dirty="0">
                <a:solidFill>
                  <a:srgbClr val="71BCD1"/>
                </a:solidFill>
                <a:latin typeface="Calibri" panose="020F0502020204030204" pitchFamily="34" charset="0"/>
              </a:rPr>
              <a:t>at the proper time we will reap a harvest</a:t>
            </a:r>
            <a:r>
              <a:rPr lang="en-US" sz="4500" b="1" dirty="0">
                <a:solidFill>
                  <a:schemeClr val="tx1">
                    <a:lumMod val="75000"/>
                  </a:schemeClr>
                </a:solidFill>
                <a:latin typeface="Calibri" panose="020F0502020204030204" pitchFamily="34" charset="0"/>
              </a:rPr>
              <a:t> </a:t>
            </a:r>
            <a:r>
              <a:rPr lang="en-US" sz="4500" b="1" dirty="0">
                <a:solidFill>
                  <a:srgbClr val="B7BA4A"/>
                </a:solidFill>
                <a:latin typeface="Calibri" panose="020F0502020204030204" pitchFamily="34" charset="0"/>
              </a:rPr>
              <a:t>if we do not give up</a:t>
            </a:r>
            <a:r>
              <a:rPr lang="en-US" sz="4500" b="1" dirty="0">
                <a:solidFill>
                  <a:schemeClr val="tx1">
                    <a:lumMod val="75000"/>
                  </a:schemeClr>
                </a:solidFill>
                <a:latin typeface="Calibri" panose="020F0502020204030204" pitchFamily="34" charset="0"/>
              </a:rPr>
              <a:t>.</a:t>
            </a:r>
          </a:p>
          <a:p>
            <a:pPr>
              <a:lnSpc>
                <a:spcPct val="90000"/>
              </a:lnSpc>
              <a:spcBef>
                <a:spcPts val="0"/>
              </a:spcBef>
              <a:spcAft>
                <a:spcPts val="1200"/>
              </a:spcAft>
              <a:buClr>
                <a:srgbClr val="71BCD1"/>
              </a:buClr>
              <a:buSzPct val="70000"/>
              <a:buFont typeface="Wingdings" panose="05000000000000000000" pitchFamily="2" charset="2"/>
              <a:buChar char="q"/>
            </a:pPr>
            <a:endParaRPr lang="en-US" sz="4000" b="1" dirty="0">
              <a:solidFill>
                <a:srgbClr val="B7BA4A"/>
              </a:solidFill>
              <a:latin typeface="Calibri" panose="020F0502020204030204" pitchFamily="34" charset="0"/>
            </a:endParaRPr>
          </a:p>
          <a:p>
            <a:pPr>
              <a:lnSpc>
                <a:spcPct val="90000"/>
              </a:lnSpc>
              <a:spcBef>
                <a:spcPts val="0"/>
              </a:spcBef>
              <a:spcAft>
                <a:spcPts val="1200"/>
              </a:spcAft>
              <a:buClr>
                <a:srgbClr val="71BCD1"/>
              </a:buClr>
              <a:buSzPct val="70000"/>
              <a:buFont typeface="Wingdings" panose="05000000000000000000" pitchFamily="2" charset="2"/>
              <a:buChar char="q"/>
            </a:pPr>
            <a:endParaRPr lang="en-US" sz="4000" b="1" dirty="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2140979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343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12"/>
          <p:cNvSpPr>
            <a:spLocks noGrp="1"/>
          </p:cNvSpPr>
          <p:nvPr>
            <p:ph idx="1"/>
          </p:nvPr>
        </p:nvSpPr>
        <p:spPr>
          <a:xfrm>
            <a:off x="914400" y="5334000"/>
            <a:ext cx="6558120" cy="685799"/>
          </a:xfrm>
        </p:spPr>
        <p:txBody>
          <a:bodyPr>
            <a:noAutofit/>
          </a:bodyPr>
          <a:lstStyle/>
          <a:p>
            <a:pPr marL="18288" indent="0">
              <a:buNone/>
            </a:pPr>
            <a:r>
              <a:rPr lang="en-US" sz="4500" b="1" dirty="0">
                <a:solidFill>
                  <a:schemeClr val="tx1">
                    <a:lumMod val="85000"/>
                  </a:schemeClr>
                </a:solidFill>
                <a:latin typeface="Calibri" panose="020F0502020204030204" pitchFamily="34" charset="0"/>
              </a:rPr>
              <a:t>(James </a:t>
            </a:r>
            <a:r>
              <a:rPr lang="en-US" sz="4500" b="1" dirty="0" smtClean="0">
                <a:solidFill>
                  <a:schemeClr val="tx1">
                    <a:lumMod val="85000"/>
                  </a:schemeClr>
                </a:solidFill>
                <a:latin typeface="Calibri" panose="020F0502020204030204" pitchFamily="34" charset="0"/>
              </a:rPr>
              <a:t>5:1-12)</a:t>
            </a:r>
            <a:endParaRPr lang="en-US" sz="4500" b="1" dirty="0">
              <a:solidFill>
                <a:schemeClr val="tx1">
                  <a:lumMod val="85000"/>
                </a:schemeClr>
              </a:solidFill>
              <a:latin typeface="Calibri" panose="020F0502020204030204" pitchFamily="34" charset="0"/>
            </a:endParaRPr>
          </a:p>
        </p:txBody>
      </p:sp>
      <p:sp>
        <p:nvSpPr>
          <p:cNvPr id="12" name="Title 11"/>
          <p:cNvSpPr>
            <a:spLocks noGrp="1"/>
          </p:cNvSpPr>
          <p:nvPr>
            <p:ph type="title"/>
          </p:nvPr>
        </p:nvSpPr>
        <p:spPr>
          <a:xfrm>
            <a:off x="0" y="4724400"/>
            <a:ext cx="9144000" cy="685800"/>
          </a:xfrm>
        </p:spPr>
        <p:txBody>
          <a:bodyPr>
            <a:noAutofit/>
          </a:bodyPr>
          <a:lstStyle/>
          <a:p>
            <a:pPr algn="ctr"/>
            <a:r>
              <a:rPr lang="en-US" sz="4500" b="1" cap="none" dirty="0">
                <a:solidFill>
                  <a:srgbClr val="71BCD1"/>
                </a:solidFill>
                <a:latin typeface="Calibri" panose="020F0502020204030204" pitchFamily="34" charset="0"/>
              </a:rPr>
              <a:t>Week </a:t>
            </a:r>
            <a:r>
              <a:rPr lang="en-US" sz="4500" b="1" dirty="0" smtClean="0">
                <a:solidFill>
                  <a:srgbClr val="71BCD1"/>
                </a:solidFill>
                <a:latin typeface="Calibri" panose="020F0502020204030204" pitchFamily="34" charset="0"/>
              </a:rPr>
              <a:t>11: Patience in Suffering</a:t>
            </a:r>
            <a:endParaRPr lang="en-US" sz="4500" b="1" cap="none" dirty="0">
              <a:solidFill>
                <a:srgbClr val="71BCD1"/>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50" y="762000"/>
            <a:ext cx="8278900" cy="3030666"/>
          </a:xfrm>
          <a:prstGeom prst="rect">
            <a:avLst/>
          </a:prstGeom>
        </p:spPr>
      </p:pic>
      <p:cxnSp>
        <p:nvCxnSpPr>
          <p:cNvPr id="4" name="Straight Connector 3"/>
          <p:cNvCxnSpPr/>
          <p:nvPr/>
        </p:nvCxnSpPr>
        <p:spPr>
          <a:xfrm>
            <a:off x="0" y="43434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235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pare Your Field to Receive (Facing the Giant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922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Patience</a:t>
            </a:r>
            <a:endParaRPr lang="en-US" sz="35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914400"/>
            <a:ext cx="8686800" cy="4724399"/>
          </a:xfrm>
        </p:spPr>
        <p:txBody>
          <a:bodyPr numCol="1" anchor="t">
            <a:noAutofit/>
          </a:bodyPr>
          <a:lstStyle/>
          <a:p>
            <a:pPr>
              <a:lnSpc>
                <a:spcPct val="90000"/>
              </a:lnSpc>
              <a:spcBef>
                <a:spcPts val="600"/>
              </a:spcBef>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Difficult </a:t>
            </a:r>
            <a:r>
              <a:rPr lang="en-US" sz="4000" b="1" dirty="0">
                <a:solidFill>
                  <a:schemeClr val="tx1">
                    <a:lumMod val="75000"/>
                  </a:schemeClr>
                </a:solidFill>
                <a:latin typeface="Calibri" panose="020F0502020204030204" pitchFamily="34" charset="0"/>
              </a:rPr>
              <a:t>circumstances…  </a:t>
            </a:r>
            <a:endParaRPr lang="en-US" sz="4000" b="1" dirty="0" smtClean="0">
              <a:solidFill>
                <a:schemeClr val="tx1">
                  <a:lumMod val="75000"/>
                </a:schemeClr>
              </a:solidFill>
              <a:latin typeface="Calibri" panose="020F0502020204030204" pitchFamily="34" charset="0"/>
            </a:endParaRPr>
          </a:p>
          <a:p>
            <a:pPr lvl="1">
              <a:lnSpc>
                <a:spcPct val="90000"/>
              </a:lnSpc>
              <a:spcBef>
                <a:spcPts val="600"/>
              </a:spcBef>
              <a:buClr>
                <a:srgbClr val="71BCD1"/>
              </a:buClr>
              <a:buSzPct val="100000"/>
              <a:buFont typeface="Wingdings" panose="05000000000000000000" pitchFamily="2" charset="2"/>
              <a:buChar char="§"/>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are </a:t>
            </a:r>
            <a:r>
              <a:rPr lang="en-US" sz="4000" b="1" dirty="0">
                <a:solidFill>
                  <a:schemeClr val="tx1">
                    <a:lumMod val="75000"/>
                  </a:schemeClr>
                </a:solidFill>
                <a:latin typeface="Calibri" panose="020F0502020204030204" pitchFamily="34" charset="0"/>
              </a:rPr>
              <a:t>considered </a:t>
            </a:r>
            <a:r>
              <a:rPr lang="en-US" sz="4000" b="1" dirty="0" smtClean="0">
                <a:solidFill>
                  <a:schemeClr val="tx1">
                    <a:lumMod val="75000"/>
                  </a:schemeClr>
                </a:solidFill>
                <a:latin typeface="Calibri" panose="020F0502020204030204" pitchFamily="34" charset="0"/>
              </a:rPr>
              <a:t>normal </a:t>
            </a:r>
          </a:p>
          <a:p>
            <a:pPr lvl="1">
              <a:lnSpc>
                <a:spcPct val="90000"/>
              </a:lnSpc>
              <a:spcBef>
                <a:spcPts val="600"/>
              </a:spcBef>
              <a:buClr>
                <a:srgbClr val="71BCD1"/>
              </a:buClr>
              <a:buSzPct val="100000"/>
              <a:buFont typeface="Wingdings" panose="05000000000000000000" pitchFamily="2" charset="2"/>
              <a:buChar char="§"/>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require patience and endurance</a:t>
            </a:r>
          </a:p>
          <a:p>
            <a:pPr lvl="1">
              <a:lnSpc>
                <a:spcPct val="90000"/>
              </a:lnSpc>
              <a:spcBef>
                <a:spcPts val="600"/>
              </a:spcBef>
              <a:buClr>
                <a:srgbClr val="71BCD1"/>
              </a:buClr>
              <a:buSzPct val="100000"/>
              <a:buFont typeface="Wingdings" panose="05000000000000000000" pitchFamily="2" charset="2"/>
              <a:buChar char="§"/>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are </a:t>
            </a:r>
            <a:r>
              <a:rPr lang="en-US" sz="4000" b="1" dirty="0">
                <a:solidFill>
                  <a:schemeClr val="tx1">
                    <a:lumMod val="75000"/>
                  </a:schemeClr>
                </a:solidFill>
                <a:latin typeface="Calibri" panose="020F0502020204030204" pitchFamily="34" charset="0"/>
              </a:rPr>
              <a:t>a necessary part of the process </a:t>
            </a:r>
            <a:r>
              <a:rPr lang="en-US" sz="4000" b="1" dirty="0" smtClean="0">
                <a:solidFill>
                  <a:schemeClr val="tx1">
                    <a:lumMod val="75000"/>
                  </a:schemeClr>
                </a:solidFill>
                <a:latin typeface="Calibri" panose="020F0502020204030204" pitchFamily="34" charset="0"/>
              </a:rPr>
              <a:t/>
            </a:r>
            <a:br>
              <a:rPr lang="en-US" sz="4000" b="1" dirty="0" smtClean="0">
                <a:solidFill>
                  <a:schemeClr val="tx1">
                    <a:lumMod val="75000"/>
                  </a:schemeClr>
                </a:solidFill>
                <a:latin typeface="Calibri" panose="020F0502020204030204" pitchFamily="34" charset="0"/>
              </a:rPr>
            </a:br>
            <a:r>
              <a:rPr lang="en-US" sz="4000" b="1" dirty="0" smtClean="0">
                <a:solidFill>
                  <a:schemeClr val="tx1">
                    <a:lumMod val="75000"/>
                  </a:schemeClr>
                </a:solidFill>
                <a:latin typeface="Calibri" panose="020F0502020204030204" pitchFamily="34" charset="0"/>
              </a:rPr>
              <a:t> of spiritual </a:t>
            </a:r>
            <a:r>
              <a:rPr lang="en-US" sz="4000" b="1" dirty="0">
                <a:solidFill>
                  <a:schemeClr val="tx1">
                    <a:lumMod val="75000"/>
                  </a:schemeClr>
                </a:solidFill>
                <a:latin typeface="Calibri" panose="020F0502020204030204" pitchFamily="34" charset="0"/>
              </a:rPr>
              <a:t>growth </a:t>
            </a:r>
            <a:endParaRPr lang="en-US" sz="4000" b="1" dirty="0" smtClean="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3387795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Patience</a:t>
            </a:r>
            <a:endParaRPr lang="en-US" sz="35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838200"/>
            <a:ext cx="8686800" cy="4800599"/>
          </a:xfrm>
        </p:spPr>
        <p:txBody>
          <a:bodyPr numCol="1" anchor="t">
            <a:noAutofit/>
          </a:bodyPr>
          <a:lstStyle/>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Everything </a:t>
            </a:r>
            <a:r>
              <a:rPr lang="en-US" sz="4000" b="1" dirty="0">
                <a:solidFill>
                  <a:schemeClr val="tx1">
                    <a:lumMod val="75000"/>
                  </a:schemeClr>
                </a:solidFill>
                <a:latin typeface="Calibri" panose="020F0502020204030204" pitchFamily="34" charset="0"/>
              </a:rPr>
              <a:t>is </a:t>
            </a:r>
            <a:r>
              <a:rPr lang="en-US" sz="4000" b="1" dirty="0">
                <a:solidFill>
                  <a:srgbClr val="71BCD1"/>
                </a:solidFill>
                <a:latin typeface="Calibri" panose="020F0502020204030204" pitchFamily="34" charset="0"/>
              </a:rPr>
              <a:t>temporal</a:t>
            </a:r>
            <a:r>
              <a:rPr lang="en-US" sz="4000" b="1" dirty="0">
                <a:solidFill>
                  <a:schemeClr val="tx1">
                    <a:lumMod val="75000"/>
                  </a:schemeClr>
                </a:solidFill>
                <a:latin typeface="Calibri" panose="020F0502020204030204" pitchFamily="34" charset="0"/>
              </a:rPr>
              <a:t>; including the  </a:t>
            </a:r>
            <a:r>
              <a:rPr lang="en-US" sz="4000" b="1" dirty="0" smtClean="0">
                <a:solidFill>
                  <a:schemeClr val="tx1">
                    <a:lumMod val="75000"/>
                  </a:schemeClr>
                </a:solidFill>
                <a:latin typeface="Calibri" panose="020F0502020204030204" pitchFamily="34" charset="0"/>
              </a:rPr>
              <a:t>suffering </a:t>
            </a:r>
            <a:r>
              <a:rPr lang="en-US" sz="4000" b="1" dirty="0">
                <a:solidFill>
                  <a:schemeClr val="tx1">
                    <a:lumMod val="75000"/>
                  </a:schemeClr>
                </a:solidFill>
                <a:latin typeface="Calibri" panose="020F0502020204030204" pitchFamily="34" charset="0"/>
              </a:rPr>
              <a:t>that we at times endure </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We </a:t>
            </a:r>
            <a:r>
              <a:rPr lang="en-US" sz="4000" b="1" dirty="0">
                <a:solidFill>
                  <a:schemeClr val="tx1">
                    <a:lumMod val="75000"/>
                  </a:schemeClr>
                </a:solidFill>
                <a:latin typeface="Calibri" panose="020F0502020204030204" pitchFamily="34" charset="0"/>
              </a:rPr>
              <a:t>are told to be patient </a:t>
            </a:r>
            <a:r>
              <a:rPr lang="en-US" sz="4000" b="1" dirty="0" smtClean="0">
                <a:solidFill>
                  <a:schemeClr val="tx1">
                    <a:lumMod val="75000"/>
                  </a:schemeClr>
                </a:solidFill>
                <a:latin typeface="Calibri" panose="020F0502020204030204" pitchFamily="34" charset="0"/>
              </a:rPr>
              <a:t/>
            </a:r>
            <a:br>
              <a:rPr lang="en-US" sz="4000" b="1" dirty="0" smtClean="0">
                <a:solidFill>
                  <a:schemeClr val="tx1">
                    <a:lumMod val="75000"/>
                  </a:schemeClr>
                </a:solidFill>
                <a:latin typeface="Calibri" panose="020F0502020204030204" pitchFamily="34" charset="0"/>
              </a:rPr>
            </a:br>
            <a:r>
              <a:rPr lang="en-US" sz="4000" b="1" dirty="0" smtClean="0">
                <a:solidFill>
                  <a:schemeClr val="tx1">
                    <a:lumMod val="75000"/>
                  </a:schemeClr>
                </a:solidFill>
                <a:latin typeface="Calibri" panose="020F0502020204030204" pitchFamily="34" charset="0"/>
              </a:rPr>
              <a:t>  (</a:t>
            </a:r>
            <a:r>
              <a:rPr lang="en-US" sz="4000" b="1" dirty="0">
                <a:solidFill>
                  <a:schemeClr val="tx1">
                    <a:lumMod val="75000"/>
                  </a:schemeClr>
                </a:solidFill>
                <a:latin typeface="Calibri" panose="020F0502020204030204" pitchFamily="34" charset="0"/>
              </a:rPr>
              <a:t>not a </a:t>
            </a:r>
            <a:r>
              <a:rPr lang="en-US" sz="4000" b="1" dirty="0" smtClean="0">
                <a:solidFill>
                  <a:schemeClr val="tx1">
                    <a:lumMod val="75000"/>
                  </a:schemeClr>
                </a:solidFill>
                <a:latin typeface="Calibri" panose="020F0502020204030204" pitchFamily="34" charset="0"/>
              </a:rPr>
              <a:t>suggestion)</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Should </a:t>
            </a:r>
            <a:r>
              <a:rPr lang="en-US" sz="4000" b="1" dirty="0">
                <a:solidFill>
                  <a:schemeClr val="tx1">
                    <a:lumMod val="75000"/>
                  </a:schemeClr>
                </a:solidFill>
                <a:latin typeface="Calibri" panose="020F0502020204030204" pitchFamily="34" charset="0"/>
              </a:rPr>
              <a:t>be in effect until the </a:t>
            </a:r>
            <a:r>
              <a:rPr lang="en-US" sz="4000" b="1" dirty="0" smtClean="0">
                <a:solidFill>
                  <a:schemeClr val="tx1">
                    <a:lumMod val="75000"/>
                  </a:schemeClr>
                </a:solidFill>
                <a:latin typeface="Calibri" panose="020F0502020204030204" pitchFamily="34" charset="0"/>
              </a:rPr>
              <a:t>Lord’s </a:t>
            </a:r>
            <a:br>
              <a:rPr lang="en-US" sz="4000" b="1" dirty="0" smtClean="0">
                <a:solidFill>
                  <a:schemeClr val="tx1">
                    <a:lumMod val="75000"/>
                  </a:schemeClr>
                </a:solidFill>
                <a:latin typeface="Calibri" panose="020F0502020204030204" pitchFamily="34" charset="0"/>
              </a:rPr>
            </a:br>
            <a:r>
              <a:rPr lang="en-US" sz="4000" b="1" dirty="0" smtClean="0">
                <a:solidFill>
                  <a:schemeClr val="tx1">
                    <a:lumMod val="75000"/>
                  </a:schemeClr>
                </a:solidFill>
                <a:latin typeface="Calibri" panose="020F0502020204030204" pitchFamily="34" charset="0"/>
              </a:rPr>
              <a:t>return </a:t>
            </a:r>
            <a:endParaRPr lang="en-US" sz="4000" b="1" dirty="0">
              <a:solidFill>
                <a:schemeClr val="tx1">
                  <a:lumMod val="75000"/>
                </a:schemeClr>
              </a:solidFill>
              <a:latin typeface="Calibri" panose="020F0502020204030204" pitchFamily="34" charset="0"/>
            </a:endParaRP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smtClean="0">
                <a:solidFill>
                  <a:schemeClr val="tx1">
                    <a:lumMod val="75000"/>
                  </a:schemeClr>
                </a:solidFill>
                <a:latin typeface="Calibri" panose="020F0502020204030204" pitchFamily="34" charset="0"/>
              </a:rPr>
              <a:t> Patience </a:t>
            </a:r>
            <a:r>
              <a:rPr lang="en-US" sz="4000" b="1" dirty="0">
                <a:solidFill>
                  <a:schemeClr val="tx1">
                    <a:lumMod val="75000"/>
                  </a:schemeClr>
                </a:solidFill>
                <a:latin typeface="Calibri" panose="020F0502020204030204" pitchFamily="34" charset="0"/>
              </a:rPr>
              <a:t>is a spiritual discipline</a:t>
            </a:r>
          </a:p>
        </p:txBody>
      </p:sp>
    </p:spTree>
    <p:extLst>
      <p:ext uri="{BB962C8B-B14F-4D97-AF65-F5344CB8AC3E}">
        <p14:creationId xmlns:p14="http://schemas.microsoft.com/office/powerpoint/2010/main" val="1742706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2 </a:t>
            </a:r>
            <a:r>
              <a:rPr lang="en-US" sz="4500" b="1" dirty="0">
                <a:solidFill>
                  <a:srgbClr val="71BCD1"/>
                </a:solidFill>
                <a:latin typeface="Calibri" panose="020F0502020204030204" pitchFamily="34" charset="0"/>
              </a:rPr>
              <a:t>Peter 1:3-8</a:t>
            </a:r>
            <a:r>
              <a:rPr lang="en-US" sz="3000" b="1" dirty="0">
                <a:solidFill>
                  <a:srgbClr val="71BCD1"/>
                </a:solidFill>
                <a:latin typeface="Calibri" panose="020F0502020204030204" pitchFamily="34" charset="0"/>
              </a:rPr>
              <a:t> (NLT)</a:t>
            </a:r>
            <a:endParaRPr lang="en-US" sz="30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762000"/>
            <a:ext cx="8686800" cy="4876799"/>
          </a:xfrm>
        </p:spPr>
        <p:txBody>
          <a:bodyPr numCol="1" anchor="t">
            <a:noAutofit/>
          </a:bodyPr>
          <a:lstStyle/>
          <a:p>
            <a:pPr marL="18288" indent="0">
              <a:lnSpc>
                <a:spcPct val="90000"/>
              </a:lnSpc>
              <a:spcBef>
                <a:spcPts val="0"/>
              </a:spcBef>
              <a:spcAft>
                <a:spcPts val="1200"/>
              </a:spcAft>
              <a:buClr>
                <a:srgbClr val="71BCD1"/>
              </a:buClr>
              <a:buSzPct val="70000"/>
              <a:buNone/>
            </a:pPr>
            <a:r>
              <a:rPr lang="en-US" sz="3400" b="1" baseline="30000" dirty="0">
                <a:solidFill>
                  <a:schemeClr val="tx1">
                    <a:lumMod val="75000"/>
                  </a:schemeClr>
                </a:solidFill>
                <a:latin typeface="Calibri" panose="020F0502020204030204" pitchFamily="34" charset="0"/>
              </a:rPr>
              <a:t>3</a:t>
            </a:r>
            <a:r>
              <a:rPr lang="en-US" sz="3400" b="1" dirty="0">
                <a:solidFill>
                  <a:schemeClr val="tx1">
                    <a:lumMod val="75000"/>
                  </a:schemeClr>
                </a:solidFill>
                <a:latin typeface="Calibri" panose="020F0502020204030204" pitchFamily="34" charset="0"/>
              </a:rPr>
              <a:t> By his divine power, God has given us everything we need for living a godly life. We have received all of this by coming to know him, the one who called us to himself by means of his marvelous glory and excellence. </a:t>
            </a:r>
            <a:r>
              <a:rPr lang="en-US" sz="3400" b="1" dirty="0" smtClean="0">
                <a:solidFill>
                  <a:schemeClr val="tx1">
                    <a:lumMod val="75000"/>
                  </a:schemeClr>
                </a:solidFill>
                <a:latin typeface="Calibri" panose="020F0502020204030204" pitchFamily="34" charset="0"/>
              </a:rPr>
              <a:t/>
            </a:r>
            <a:br>
              <a:rPr lang="en-US" sz="3400" b="1" dirty="0" smtClean="0">
                <a:solidFill>
                  <a:schemeClr val="tx1">
                    <a:lumMod val="75000"/>
                  </a:schemeClr>
                </a:solidFill>
                <a:latin typeface="Calibri" panose="020F0502020204030204" pitchFamily="34" charset="0"/>
              </a:rPr>
            </a:br>
            <a:r>
              <a:rPr lang="en-US" sz="3400" b="1" baseline="30000" dirty="0" smtClean="0">
                <a:solidFill>
                  <a:schemeClr val="tx1">
                    <a:lumMod val="75000"/>
                  </a:schemeClr>
                </a:solidFill>
                <a:latin typeface="Calibri" panose="020F0502020204030204" pitchFamily="34" charset="0"/>
              </a:rPr>
              <a:t>4</a:t>
            </a:r>
            <a:r>
              <a:rPr lang="en-US" sz="3400" b="1" dirty="0" smtClean="0">
                <a:solidFill>
                  <a:schemeClr val="tx1">
                    <a:lumMod val="75000"/>
                  </a:schemeClr>
                </a:solidFill>
                <a:latin typeface="Calibri" panose="020F0502020204030204" pitchFamily="34" charset="0"/>
              </a:rPr>
              <a:t> </a:t>
            </a:r>
            <a:r>
              <a:rPr lang="en-US" sz="3400" b="1" dirty="0">
                <a:solidFill>
                  <a:schemeClr val="tx1">
                    <a:lumMod val="75000"/>
                  </a:schemeClr>
                </a:solidFill>
                <a:latin typeface="Calibri" panose="020F0502020204030204" pitchFamily="34" charset="0"/>
              </a:rPr>
              <a:t>And because of his glory and excellence, he has given us great and precious promises. These are the promises that enable you to share his divine nature and escape the world’s corruption caused by human desires. </a:t>
            </a:r>
          </a:p>
        </p:txBody>
      </p:sp>
    </p:spTree>
    <p:extLst>
      <p:ext uri="{BB962C8B-B14F-4D97-AF65-F5344CB8AC3E}">
        <p14:creationId xmlns:p14="http://schemas.microsoft.com/office/powerpoint/2010/main" val="1412050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2 </a:t>
            </a:r>
            <a:r>
              <a:rPr lang="en-US" sz="4500" b="1" dirty="0">
                <a:solidFill>
                  <a:srgbClr val="71BCD1"/>
                </a:solidFill>
                <a:latin typeface="Calibri" panose="020F0502020204030204" pitchFamily="34" charset="0"/>
              </a:rPr>
              <a:t>Peter 1:3-8</a:t>
            </a:r>
            <a:r>
              <a:rPr lang="en-US" sz="3000" b="1" dirty="0">
                <a:solidFill>
                  <a:srgbClr val="71BCD1"/>
                </a:solidFill>
                <a:latin typeface="Calibri" panose="020F0502020204030204" pitchFamily="34" charset="0"/>
              </a:rPr>
              <a:t> (NLT)</a:t>
            </a:r>
            <a:endParaRPr lang="en-US" sz="30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762000"/>
            <a:ext cx="8686800" cy="4876799"/>
          </a:xfrm>
        </p:spPr>
        <p:txBody>
          <a:bodyPr numCol="1" anchor="t">
            <a:noAutofit/>
          </a:bodyPr>
          <a:lstStyle/>
          <a:p>
            <a:pPr marL="18288" indent="0">
              <a:lnSpc>
                <a:spcPct val="90000"/>
              </a:lnSpc>
              <a:spcBef>
                <a:spcPts val="0"/>
              </a:spcBef>
              <a:spcAft>
                <a:spcPts val="1200"/>
              </a:spcAft>
              <a:buClr>
                <a:srgbClr val="71BCD1"/>
              </a:buClr>
              <a:buSzPct val="70000"/>
              <a:buNone/>
            </a:pPr>
            <a:r>
              <a:rPr lang="en-US" sz="3400" b="1" baseline="30000" dirty="0" smtClean="0">
                <a:solidFill>
                  <a:schemeClr val="tx1">
                    <a:lumMod val="75000"/>
                  </a:schemeClr>
                </a:solidFill>
                <a:latin typeface="Calibri" panose="020F0502020204030204" pitchFamily="34" charset="0"/>
              </a:rPr>
              <a:t>5</a:t>
            </a:r>
            <a:r>
              <a:rPr lang="en-US" sz="3400" b="1" dirty="0" smtClean="0">
                <a:solidFill>
                  <a:schemeClr val="tx1">
                    <a:lumMod val="75000"/>
                  </a:schemeClr>
                </a:solidFill>
                <a:latin typeface="Calibri" panose="020F0502020204030204" pitchFamily="34" charset="0"/>
              </a:rPr>
              <a:t> </a:t>
            </a:r>
            <a:r>
              <a:rPr lang="en-US" sz="3400" b="1" dirty="0">
                <a:solidFill>
                  <a:schemeClr val="tx1">
                    <a:lumMod val="75000"/>
                  </a:schemeClr>
                </a:solidFill>
                <a:latin typeface="Calibri" panose="020F0502020204030204" pitchFamily="34" charset="0"/>
              </a:rPr>
              <a:t>In view of all this, make every effort to respond to God’s promises. Supplement your faith with a generous provision of moral excellence, and moral excellence with knowledge, </a:t>
            </a:r>
            <a:r>
              <a:rPr lang="en-US" sz="3400" b="1" baseline="30000" dirty="0">
                <a:solidFill>
                  <a:schemeClr val="tx1">
                    <a:lumMod val="75000"/>
                  </a:schemeClr>
                </a:solidFill>
                <a:latin typeface="Calibri" panose="020F0502020204030204" pitchFamily="34" charset="0"/>
              </a:rPr>
              <a:t>6</a:t>
            </a:r>
            <a:r>
              <a:rPr lang="en-US" sz="3400" b="1" dirty="0">
                <a:solidFill>
                  <a:schemeClr val="tx1">
                    <a:lumMod val="75000"/>
                  </a:schemeClr>
                </a:solidFill>
                <a:latin typeface="Calibri" panose="020F0502020204030204" pitchFamily="34" charset="0"/>
              </a:rPr>
              <a:t> and knowledge with self-control, and self-control with </a:t>
            </a:r>
            <a:r>
              <a:rPr lang="en-US" sz="3400" b="1" dirty="0">
                <a:solidFill>
                  <a:srgbClr val="71BCD1"/>
                </a:solidFill>
                <a:latin typeface="Calibri" panose="020F0502020204030204" pitchFamily="34" charset="0"/>
              </a:rPr>
              <a:t>patient endurance</a:t>
            </a:r>
            <a:r>
              <a:rPr lang="en-US" sz="3400" b="1" dirty="0">
                <a:solidFill>
                  <a:schemeClr val="tx1">
                    <a:lumMod val="75000"/>
                  </a:schemeClr>
                </a:solidFill>
                <a:latin typeface="Calibri" panose="020F0502020204030204" pitchFamily="34" charset="0"/>
              </a:rPr>
              <a:t>, and patient endurance with godliness, </a:t>
            </a:r>
            <a:r>
              <a:rPr lang="en-US" sz="3400" b="1" baseline="30000" dirty="0">
                <a:solidFill>
                  <a:schemeClr val="tx1">
                    <a:lumMod val="75000"/>
                  </a:schemeClr>
                </a:solidFill>
                <a:latin typeface="Calibri" panose="020F0502020204030204" pitchFamily="34" charset="0"/>
              </a:rPr>
              <a:t>7</a:t>
            </a:r>
            <a:r>
              <a:rPr lang="en-US" sz="3400" b="1" dirty="0">
                <a:solidFill>
                  <a:schemeClr val="tx1">
                    <a:lumMod val="75000"/>
                  </a:schemeClr>
                </a:solidFill>
                <a:latin typeface="Calibri" panose="020F0502020204030204" pitchFamily="34" charset="0"/>
              </a:rPr>
              <a:t> and godliness with brotherly affection, and brotherly affection with love for everyone</a:t>
            </a:r>
            <a:r>
              <a:rPr lang="en-US" sz="3400" b="1" dirty="0" smtClean="0">
                <a:solidFill>
                  <a:schemeClr val="tx1">
                    <a:lumMod val="75000"/>
                  </a:schemeClr>
                </a:solidFill>
                <a:latin typeface="Calibri" panose="020F0502020204030204" pitchFamily="34" charset="0"/>
              </a:rPr>
              <a:t>.  </a:t>
            </a:r>
            <a:endParaRPr lang="en-US" sz="3400" b="1" dirty="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3299481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2 </a:t>
            </a:r>
            <a:r>
              <a:rPr lang="en-US" sz="4500" b="1" dirty="0">
                <a:solidFill>
                  <a:srgbClr val="71BCD1"/>
                </a:solidFill>
                <a:latin typeface="Calibri" panose="020F0502020204030204" pitchFamily="34" charset="0"/>
              </a:rPr>
              <a:t>Peter 1:3-8</a:t>
            </a:r>
            <a:r>
              <a:rPr lang="en-US" sz="3000" b="1" dirty="0">
                <a:solidFill>
                  <a:srgbClr val="71BCD1"/>
                </a:solidFill>
                <a:latin typeface="Calibri" panose="020F0502020204030204" pitchFamily="34" charset="0"/>
              </a:rPr>
              <a:t> (NLT)</a:t>
            </a:r>
            <a:endParaRPr lang="en-US" sz="30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838200"/>
            <a:ext cx="8686800" cy="4800599"/>
          </a:xfrm>
        </p:spPr>
        <p:txBody>
          <a:bodyPr numCol="1" anchor="t">
            <a:noAutofit/>
          </a:bodyPr>
          <a:lstStyle/>
          <a:p>
            <a:pPr marL="18288" indent="0">
              <a:lnSpc>
                <a:spcPct val="90000"/>
              </a:lnSpc>
              <a:spcBef>
                <a:spcPts val="0"/>
              </a:spcBef>
              <a:spcAft>
                <a:spcPts val="1200"/>
              </a:spcAft>
              <a:buClr>
                <a:srgbClr val="71BCD1"/>
              </a:buClr>
              <a:buSzPct val="70000"/>
              <a:buNone/>
            </a:pPr>
            <a:r>
              <a:rPr lang="en-US" sz="4500" b="1" baseline="30000" dirty="0" smtClean="0">
                <a:solidFill>
                  <a:schemeClr val="tx1">
                    <a:lumMod val="75000"/>
                  </a:schemeClr>
                </a:solidFill>
                <a:latin typeface="Calibri" panose="020F0502020204030204" pitchFamily="34" charset="0"/>
              </a:rPr>
              <a:t>8</a:t>
            </a:r>
            <a:r>
              <a:rPr lang="en-US" sz="4500" b="1" dirty="0" smtClean="0">
                <a:solidFill>
                  <a:schemeClr val="tx1">
                    <a:lumMod val="75000"/>
                  </a:schemeClr>
                </a:solidFill>
                <a:latin typeface="Calibri" panose="020F0502020204030204" pitchFamily="34" charset="0"/>
              </a:rPr>
              <a:t> </a:t>
            </a:r>
            <a:r>
              <a:rPr lang="en-US" sz="4500" b="1" dirty="0">
                <a:solidFill>
                  <a:schemeClr val="tx1">
                    <a:lumMod val="75000"/>
                  </a:schemeClr>
                </a:solidFill>
                <a:latin typeface="Calibri" panose="020F0502020204030204" pitchFamily="34" charset="0"/>
              </a:rPr>
              <a:t>The more you grow like this, the more productive and useful you will be in your knowledge of our Lord Jesus Christ.</a:t>
            </a:r>
          </a:p>
          <a:p>
            <a:pPr marL="18288" indent="0">
              <a:lnSpc>
                <a:spcPct val="90000"/>
              </a:lnSpc>
              <a:spcBef>
                <a:spcPts val="0"/>
              </a:spcBef>
              <a:spcAft>
                <a:spcPts val="1200"/>
              </a:spcAft>
              <a:buClr>
                <a:srgbClr val="71BCD1"/>
              </a:buClr>
              <a:buSzPct val="70000"/>
              <a:buNone/>
            </a:pPr>
            <a:endParaRPr lang="en-US" sz="3400" b="1" dirty="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3113170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38800"/>
            <a:ext cx="9144000" cy="121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4" y="5791200"/>
            <a:ext cx="2146110" cy="983930"/>
          </a:xfrm>
          <a:prstGeom prst="rect">
            <a:avLst/>
          </a:prstGeom>
        </p:spPr>
      </p:pic>
      <p:cxnSp>
        <p:nvCxnSpPr>
          <p:cNvPr id="4" name="Straight Connector 3"/>
          <p:cNvCxnSpPr/>
          <p:nvPr/>
        </p:nvCxnSpPr>
        <p:spPr>
          <a:xfrm>
            <a:off x="0" y="5638800"/>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6"/>
          <p:cNvSpPr>
            <a:spLocks noGrp="1"/>
          </p:cNvSpPr>
          <p:nvPr>
            <p:ph type="title"/>
          </p:nvPr>
        </p:nvSpPr>
        <p:spPr>
          <a:xfrm>
            <a:off x="0" y="0"/>
            <a:ext cx="9144000" cy="685800"/>
          </a:xfrm>
        </p:spPr>
        <p:txBody>
          <a:bodyPr anchor="t"/>
          <a:lstStyle/>
          <a:p>
            <a:pPr algn="ctr"/>
            <a:r>
              <a:rPr lang="en-US" sz="4500" b="1" dirty="0" smtClean="0">
                <a:solidFill>
                  <a:srgbClr val="71BCD1"/>
                </a:solidFill>
                <a:latin typeface="Calibri" panose="020F0502020204030204" pitchFamily="34" charset="0"/>
              </a:rPr>
              <a:t>Imitate the farmer</a:t>
            </a:r>
            <a:endParaRPr lang="en-US" sz="3500" b="1" dirty="0">
              <a:solidFill>
                <a:srgbClr val="71BCD1"/>
              </a:solidFill>
              <a:latin typeface="Calibri" panose="020F0502020204030204" pitchFamily="34" charset="0"/>
            </a:endParaRPr>
          </a:p>
        </p:txBody>
      </p:sp>
      <p:sp>
        <p:nvSpPr>
          <p:cNvPr id="19" name="Content Placeholder 7"/>
          <p:cNvSpPr>
            <a:spLocks noGrp="1"/>
          </p:cNvSpPr>
          <p:nvPr>
            <p:ph idx="1"/>
          </p:nvPr>
        </p:nvSpPr>
        <p:spPr>
          <a:xfrm>
            <a:off x="304800" y="914400"/>
            <a:ext cx="8686800" cy="4724399"/>
          </a:xfrm>
        </p:spPr>
        <p:txBody>
          <a:bodyPr numCol="1" anchor="t">
            <a:noAutofit/>
          </a:bodyPr>
          <a:lstStyle/>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He </a:t>
            </a:r>
            <a:r>
              <a:rPr lang="en-US" sz="4000" b="1" dirty="0">
                <a:solidFill>
                  <a:schemeClr val="tx1">
                    <a:lumMod val="75000"/>
                  </a:schemeClr>
                </a:solidFill>
                <a:latin typeface="Calibri" panose="020F0502020204030204" pitchFamily="34" charset="0"/>
              </a:rPr>
              <a:t>waits knowing he </a:t>
            </a:r>
            <a:r>
              <a:rPr lang="en-US" sz="4000" b="1" dirty="0">
                <a:solidFill>
                  <a:srgbClr val="71BCD1"/>
                </a:solidFill>
                <a:latin typeface="Calibri" panose="020F0502020204030204" pitchFamily="34" charset="0"/>
              </a:rPr>
              <a:t>can’t </a:t>
            </a:r>
            <a:r>
              <a:rPr lang="en-US" sz="4000" b="1" dirty="0" smtClean="0">
                <a:solidFill>
                  <a:srgbClr val="71BCD1"/>
                </a:solidFill>
                <a:latin typeface="Calibri" panose="020F0502020204030204" pitchFamily="34" charset="0"/>
              </a:rPr>
              <a:t>always see </a:t>
            </a:r>
            <a:r>
              <a:rPr lang="en-US" sz="4000" b="1" dirty="0">
                <a:solidFill>
                  <a:srgbClr val="71BCD1"/>
                </a:solidFill>
                <a:latin typeface="Calibri" panose="020F0502020204030204" pitchFamily="34" charset="0"/>
              </a:rPr>
              <a:t>the </a:t>
            </a:r>
            <a:r>
              <a:rPr lang="en-US" sz="4000" b="1" dirty="0" smtClean="0">
                <a:solidFill>
                  <a:srgbClr val="71BCD1"/>
                </a:solidFill>
                <a:latin typeface="Calibri" panose="020F0502020204030204" pitchFamily="34" charset="0"/>
              </a:rPr>
              <a:t>growth </a:t>
            </a:r>
            <a:r>
              <a:rPr lang="en-US" sz="4000" b="1" dirty="0">
                <a:solidFill>
                  <a:schemeClr val="tx1">
                    <a:lumMod val="75000"/>
                  </a:schemeClr>
                </a:solidFill>
                <a:latin typeface="Calibri" panose="020F0502020204030204" pitchFamily="34" charset="0"/>
              </a:rPr>
              <a:t>and the </a:t>
            </a:r>
            <a:r>
              <a:rPr lang="en-US" sz="4000" b="1" dirty="0">
                <a:solidFill>
                  <a:srgbClr val="71BCD1"/>
                </a:solidFill>
                <a:latin typeface="Calibri" panose="020F0502020204030204" pitchFamily="34" charset="0"/>
              </a:rPr>
              <a:t>harvest is not </a:t>
            </a:r>
            <a:r>
              <a:rPr lang="en-US" sz="4000" b="1" dirty="0" smtClean="0">
                <a:solidFill>
                  <a:srgbClr val="71BCD1"/>
                </a:solidFill>
                <a:latin typeface="Calibri" panose="020F0502020204030204" pitchFamily="34" charset="0"/>
              </a:rPr>
              <a:t>immediate</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He </a:t>
            </a:r>
            <a:r>
              <a:rPr lang="en-US" sz="4000" b="1" dirty="0">
                <a:solidFill>
                  <a:schemeClr val="tx1">
                    <a:lumMod val="75000"/>
                  </a:schemeClr>
                </a:solidFill>
                <a:latin typeface="Calibri" panose="020F0502020204030204" pitchFamily="34" charset="0"/>
              </a:rPr>
              <a:t>waits depending on things out of his own </a:t>
            </a:r>
            <a:r>
              <a:rPr lang="en-US" sz="4000" b="1" dirty="0" smtClean="0">
                <a:solidFill>
                  <a:schemeClr val="tx1">
                    <a:lumMod val="75000"/>
                  </a:schemeClr>
                </a:solidFill>
                <a:latin typeface="Calibri" panose="020F0502020204030204" pitchFamily="34" charset="0"/>
              </a:rPr>
              <a:t>power</a:t>
            </a:r>
          </a:p>
          <a:p>
            <a:pPr>
              <a:lnSpc>
                <a:spcPct val="90000"/>
              </a:lnSpc>
              <a:spcBef>
                <a:spcPts val="0"/>
              </a:spcBef>
              <a:spcAft>
                <a:spcPts val="1200"/>
              </a:spcAft>
              <a:buClr>
                <a:srgbClr val="71BCD1"/>
              </a:buClr>
              <a:buSzPct val="70000"/>
              <a:buFont typeface="Wingdings" panose="05000000000000000000" pitchFamily="2" charset="2"/>
              <a:buChar char="q"/>
            </a:pPr>
            <a:r>
              <a:rPr lang="en-US" sz="4000" b="1" dirty="0">
                <a:solidFill>
                  <a:schemeClr val="tx1">
                    <a:lumMod val="75000"/>
                  </a:schemeClr>
                </a:solidFill>
                <a:latin typeface="Calibri" panose="020F0502020204030204" pitchFamily="34" charset="0"/>
              </a:rPr>
              <a:t> </a:t>
            </a:r>
            <a:r>
              <a:rPr lang="en-US" sz="4000" b="1" dirty="0" smtClean="0">
                <a:solidFill>
                  <a:schemeClr val="tx1">
                    <a:lumMod val="75000"/>
                  </a:schemeClr>
                </a:solidFill>
                <a:latin typeface="Calibri" panose="020F0502020204030204" pitchFamily="34" charset="0"/>
              </a:rPr>
              <a:t>He </a:t>
            </a:r>
            <a:r>
              <a:rPr lang="en-US" sz="4000" b="1" dirty="0">
                <a:solidFill>
                  <a:schemeClr val="tx1">
                    <a:lumMod val="75000"/>
                  </a:schemeClr>
                </a:solidFill>
                <a:latin typeface="Calibri" panose="020F0502020204030204" pitchFamily="34" charset="0"/>
              </a:rPr>
              <a:t>waits aware of how </a:t>
            </a:r>
            <a:r>
              <a:rPr lang="en-US" sz="4000" b="1" dirty="0" smtClean="0">
                <a:solidFill>
                  <a:srgbClr val="71BCD1"/>
                </a:solidFill>
                <a:latin typeface="Calibri" panose="020F0502020204030204" pitchFamily="34" charset="0"/>
              </a:rPr>
              <a:t>seasons</a:t>
            </a:r>
            <a:r>
              <a:rPr lang="en-US" sz="4000" b="1" dirty="0" smtClean="0">
                <a:solidFill>
                  <a:schemeClr val="tx1">
                    <a:lumMod val="75000"/>
                  </a:schemeClr>
                </a:solidFill>
                <a:latin typeface="Calibri" panose="020F0502020204030204" pitchFamily="34" charset="0"/>
              </a:rPr>
              <a:t> </a:t>
            </a:r>
            <a:r>
              <a:rPr lang="en-US" sz="4000" b="1" dirty="0">
                <a:solidFill>
                  <a:schemeClr val="tx1">
                    <a:lumMod val="75000"/>
                  </a:schemeClr>
                </a:solidFill>
                <a:latin typeface="Calibri" panose="020F0502020204030204" pitchFamily="34" charset="0"/>
              </a:rPr>
              <a:t>work</a:t>
            </a:r>
            <a:endParaRPr lang="en-US" sz="4000" b="1" dirty="0" smtClean="0">
              <a:solidFill>
                <a:schemeClr val="tx1">
                  <a:lumMod val="75000"/>
                </a:schemeClr>
              </a:solidFill>
              <a:latin typeface="Calibri" panose="020F0502020204030204" pitchFamily="34" charset="0"/>
            </a:endParaRPr>
          </a:p>
        </p:txBody>
      </p:sp>
    </p:spTree>
    <p:extLst>
      <p:ext uri="{BB962C8B-B14F-4D97-AF65-F5344CB8AC3E}">
        <p14:creationId xmlns:p14="http://schemas.microsoft.com/office/powerpoint/2010/main" val="272830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10011</TotalTime>
  <Words>555</Words>
  <Application>Microsoft Office PowerPoint</Application>
  <PresentationFormat>On-screen Show (4:3)</PresentationFormat>
  <Paragraphs>49</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Elemental</vt:lpstr>
      <vt:lpstr>PowerPoint Presentation</vt:lpstr>
      <vt:lpstr>Week 11: Patience in Suffering</vt:lpstr>
      <vt:lpstr>PowerPoint Presentation</vt:lpstr>
      <vt:lpstr>Patience</vt:lpstr>
      <vt:lpstr>Patience</vt:lpstr>
      <vt:lpstr>2 Peter 1:3-8 (NLT)</vt:lpstr>
      <vt:lpstr>2 Peter 1:3-8 (NLT)</vt:lpstr>
      <vt:lpstr>2 Peter 1:3-8 (NLT)</vt:lpstr>
      <vt:lpstr>Imitate the farmer</vt:lpstr>
      <vt:lpstr>Imitate the farmer</vt:lpstr>
      <vt:lpstr>PowerPoint Presentation</vt:lpstr>
      <vt:lpstr>2 Peter 3:8-10</vt:lpstr>
      <vt:lpstr>Do not grumble!</vt:lpstr>
      <vt:lpstr>More examples of patience</vt:lpstr>
      <vt:lpstr>Patience in us</vt:lpstr>
      <vt:lpstr>Patience in us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dc:creator>
  <cp:lastModifiedBy>Shawn</cp:lastModifiedBy>
  <cp:revision>230</cp:revision>
  <dcterms:created xsi:type="dcterms:W3CDTF">2015-08-04T19:29:33Z</dcterms:created>
  <dcterms:modified xsi:type="dcterms:W3CDTF">2015-12-12T23:53:34Z</dcterms:modified>
</cp:coreProperties>
</file>