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8" r:id="rId2"/>
    <p:sldId id="313" r:id="rId3"/>
    <p:sldId id="314" r:id="rId4"/>
    <p:sldId id="256" r:id="rId5"/>
    <p:sldId id="259" r:id="rId6"/>
    <p:sldId id="316" r:id="rId7"/>
    <p:sldId id="317" r:id="rId8"/>
    <p:sldId id="318" r:id="rId9"/>
    <p:sldId id="319" r:id="rId10"/>
    <p:sldId id="320" r:id="rId11"/>
    <p:sldId id="321" r:id="rId12"/>
    <p:sldId id="322" r:id="rId13"/>
    <p:sldId id="323" r:id="rId14"/>
    <p:sldId id="324" r:id="rId15"/>
    <p:sldId id="325" r:id="rId16"/>
    <p:sldId id="326" r:id="rId17"/>
    <p:sldId id="327" r:id="rId18"/>
    <p:sldId id="30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0000"/>
    <a:srgbClr val="FF4343"/>
    <a:srgbClr val="D95D5D"/>
    <a:srgbClr val="6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922" autoAdjust="0"/>
  </p:normalViewPr>
  <p:slideViewPr>
    <p:cSldViewPr>
      <p:cViewPr varScale="1">
        <p:scale>
          <a:sx n="90" d="100"/>
          <a:sy n="90" d="100"/>
        </p:scale>
        <p:origin x="-710" y="-82"/>
      </p:cViewPr>
      <p:guideLst>
        <p:guide orient="horz" pos="2160"/>
        <p:guide pos="2880"/>
      </p:guideLst>
    </p:cSldViewPr>
  </p:slideViewPr>
  <p:notesTextViewPr>
    <p:cViewPr>
      <p:scale>
        <a:sx n="1" d="1"/>
        <a:sy n="1" d="1"/>
      </p:scale>
      <p:origin x="0" y="0"/>
    </p:cViewPr>
  </p:notesTextViewPr>
  <p:sorterViewPr>
    <p:cViewPr>
      <p:scale>
        <a:sx n="50" d="100"/>
        <a:sy n="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891CAED4-57F4-4806-B9D0-700433694A50}" type="datetimeFigureOut">
              <a:rPr lang="en-US" smtClean="0"/>
              <a:t>11/9/2013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4030940E-6C88-4AAB-AE90-F4FB702D3806}"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1CAED4-57F4-4806-B9D0-700433694A50}" type="datetimeFigureOut">
              <a:rPr lang="en-US" smtClean="0"/>
              <a:t>11/9/2013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1CAED4-57F4-4806-B9D0-700433694A50}" type="datetimeFigureOut">
              <a:rPr lang="en-US" smtClean="0"/>
              <a:t>11/9/2013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1CAED4-57F4-4806-B9D0-700433694A50}" type="datetimeFigureOut">
              <a:rPr lang="en-US" smtClean="0"/>
              <a:t>11/9/2013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91CAED4-57F4-4806-B9D0-700433694A50}" type="datetimeFigureOut">
              <a:rPr lang="en-US" smtClean="0"/>
              <a:t>11/9/2013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4030940E-6C88-4AAB-AE90-F4FB702D380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91CAED4-57F4-4806-B9D0-700433694A50}" type="datetimeFigureOut">
              <a:rPr lang="en-US" smtClean="0"/>
              <a:t>11/9/2013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91CAED4-57F4-4806-B9D0-700433694A50}" type="datetimeFigureOut">
              <a:rPr lang="en-US" smtClean="0"/>
              <a:t>11/9/2013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91CAED4-57F4-4806-B9D0-700433694A50}" type="datetimeFigureOut">
              <a:rPr lang="en-US" smtClean="0"/>
              <a:t>11/9/2013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1CAED4-57F4-4806-B9D0-700433694A50}" type="datetimeFigureOut">
              <a:rPr lang="en-US" smtClean="0"/>
              <a:t>11/9/2013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91CAED4-57F4-4806-B9D0-700433694A50}" type="datetimeFigureOut">
              <a:rPr lang="en-US" smtClean="0"/>
              <a:t>11/9/2013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91CAED4-57F4-4806-B9D0-700433694A50}" type="datetimeFigureOut">
              <a:rPr lang="en-US" smtClean="0"/>
              <a:t>11/9/2013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duotone>
              <a:schemeClr val="bg2">
                <a:shade val="3000"/>
                <a:satMod val="110000"/>
              </a:schemeClr>
              <a:schemeClr val="bg2">
                <a:tint val="60000"/>
                <a:satMod val="425000"/>
              </a:schemeClr>
            </a:duotone>
            <a:extLst>
              <a:ext uri="{BEBA8EAE-BF5A-486C-A8C5-ECC9F3942E4B}">
                <a14:imgProps xmlns:a14="http://schemas.microsoft.com/office/drawing/2010/main">
                  <a14:imgLayer r:embed="rId14">
                    <a14:imgEffect>
                      <a14:artisticPaintStrokes/>
                    </a14:imgEffect>
                    <a14:imgEffect>
                      <a14:colorTemperature colorTemp="11500"/>
                    </a14:imgEffect>
                    <a14:imgEffect>
                      <a14:saturation sat="400000"/>
                    </a14:imgEffect>
                    <a14:imgEffect>
                      <a14:brightnessContrast bright="-43000" contrast="-46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891CAED4-57F4-4806-B9D0-700433694A50}" type="datetimeFigureOut">
              <a:rPr lang="en-US" smtClean="0"/>
              <a:t>11/9/2013</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030940E-6C88-4AAB-AE90-F4FB702D3806}"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9448800" cy="7162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7469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62000"/>
          </a:xfrm>
        </p:spPr>
        <p:txBody>
          <a:bodyPr/>
          <a:lstStyle/>
          <a:p>
            <a:r>
              <a:rPr lang="en-US" dirty="0" smtClean="0"/>
              <a:t>Colossians 2:13-17</a:t>
            </a:r>
            <a:r>
              <a:rPr lang="en-US" sz="2000" dirty="0" smtClean="0"/>
              <a:t>(NIV)</a:t>
            </a:r>
            <a:endParaRPr lang="en-US" sz="2000" dirty="0"/>
          </a:p>
        </p:txBody>
      </p:sp>
      <p:sp>
        <p:nvSpPr>
          <p:cNvPr id="3" name="Content Placeholder 2"/>
          <p:cNvSpPr>
            <a:spLocks noGrp="1"/>
          </p:cNvSpPr>
          <p:nvPr>
            <p:ph idx="1"/>
          </p:nvPr>
        </p:nvSpPr>
        <p:spPr>
          <a:xfrm>
            <a:off x="0" y="838200"/>
            <a:ext cx="8763000" cy="5257800"/>
          </a:xfrm>
        </p:spPr>
        <p:txBody>
          <a:bodyPr>
            <a:noAutofit/>
          </a:bodyPr>
          <a:lstStyle/>
          <a:p>
            <a:pPr marL="137160" indent="0">
              <a:buNone/>
            </a:pPr>
            <a:r>
              <a:rPr lang="en-US" baseline="30000" dirty="0">
                <a:latin typeface="Calibri" panose="020F0502020204030204" pitchFamily="34" charset="0"/>
              </a:rPr>
              <a:t>13 </a:t>
            </a:r>
            <a:r>
              <a:rPr lang="en-US" dirty="0">
                <a:latin typeface="Calibri" panose="020F0502020204030204" pitchFamily="34" charset="0"/>
              </a:rPr>
              <a:t>When you were dead in your sins and in the </a:t>
            </a:r>
            <a:r>
              <a:rPr lang="en-US" dirty="0" err="1">
                <a:latin typeface="Calibri" panose="020F0502020204030204" pitchFamily="34" charset="0"/>
              </a:rPr>
              <a:t>uncircumcision</a:t>
            </a:r>
            <a:r>
              <a:rPr lang="en-US" dirty="0">
                <a:latin typeface="Calibri" panose="020F0502020204030204" pitchFamily="34" charset="0"/>
              </a:rPr>
              <a:t> of your sinful nature,﻿﻿ God made you﻿</a:t>
            </a:r>
            <a:r>
              <a:rPr lang="en-US" dirty="0" smtClean="0">
                <a:latin typeface="Calibri" panose="020F0502020204030204" pitchFamily="34" charset="0"/>
              </a:rPr>
              <a:t> </a:t>
            </a:r>
            <a:r>
              <a:rPr lang="en-US" dirty="0">
                <a:latin typeface="Calibri" panose="020F0502020204030204" pitchFamily="34" charset="0"/>
              </a:rPr>
              <a:t>alive with Christ. He forgave us all our sins, </a:t>
            </a:r>
            <a:r>
              <a:rPr lang="en-US" baseline="30000" dirty="0">
                <a:latin typeface="Calibri" panose="020F0502020204030204" pitchFamily="34" charset="0"/>
              </a:rPr>
              <a:t>14 </a:t>
            </a:r>
            <a:r>
              <a:rPr lang="en-US" dirty="0">
                <a:latin typeface="Calibri" panose="020F0502020204030204" pitchFamily="34" charset="0"/>
              </a:rPr>
              <a:t>having canceled the written code, with its regulations, that was against us and that stood opposed to us; he took it away, nailing it to the cross. </a:t>
            </a:r>
            <a:r>
              <a:rPr lang="en-US" baseline="30000" dirty="0">
                <a:latin typeface="Calibri" panose="020F0502020204030204" pitchFamily="34" charset="0"/>
              </a:rPr>
              <a:t>15 </a:t>
            </a:r>
            <a:r>
              <a:rPr lang="en-US" dirty="0">
                <a:latin typeface="Calibri" panose="020F0502020204030204" pitchFamily="34" charset="0"/>
              </a:rPr>
              <a:t>And having disarmed the powers and authorities, he made a public spectacle of them, triumphing over them by the cross.﻿</a:t>
            </a:r>
            <a:r>
              <a:rPr lang="en-US" baseline="30000" dirty="0" smtClean="0">
                <a:solidFill>
                  <a:srgbClr val="FFFF00"/>
                </a:solidFill>
                <a:latin typeface="Calibri" panose="020F0502020204030204" pitchFamily="34" charset="0"/>
              </a:rPr>
              <a:t>16 </a:t>
            </a:r>
            <a:r>
              <a:rPr lang="en-US" dirty="0">
                <a:solidFill>
                  <a:srgbClr val="FFFF00"/>
                </a:solidFill>
                <a:latin typeface="Calibri" panose="020F0502020204030204" pitchFamily="34" charset="0"/>
              </a:rPr>
              <a:t>Therefore do not let anyone judge you by what you eat or drink, or with regard to a religious festival, a New Moon celebration or a Sabbath day. </a:t>
            </a:r>
            <a:r>
              <a:rPr lang="en-US" baseline="30000" dirty="0">
                <a:latin typeface="Calibri" panose="020F0502020204030204" pitchFamily="34" charset="0"/>
              </a:rPr>
              <a:t>17 </a:t>
            </a:r>
            <a:r>
              <a:rPr lang="en-US" dirty="0">
                <a:latin typeface="Calibri" panose="020F0502020204030204" pitchFamily="34" charset="0"/>
              </a:rPr>
              <a:t>These are a shadow of the things that were to come; the reality, however, is found in Christ. </a:t>
            </a:r>
          </a:p>
          <a:p>
            <a:pPr marL="137160" indent="0">
              <a:buNone/>
            </a:pPr>
            <a:endParaRPr lang="en-US" dirty="0" smtClean="0">
              <a:latin typeface="Calibri" panose="020F0502020204030204" pitchFamily="34" charset="0"/>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17116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62000"/>
          </a:xfrm>
        </p:spPr>
        <p:txBody>
          <a:bodyPr/>
          <a:lstStyle/>
          <a:p>
            <a:r>
              <a:rPr lang="en-US" dirty="0" smtClean="0"/>
              <a:t>2 Corinthians 3:7-8 </a:t>
            </a:r>
            <a:r>
              <a:rPr lang="en-US" sz="2000" dirty="0" smtClean="0"/>
              <a:t>(NIV)</a:t>
            </a:r>
            <a:endParaRPr lang="en-US" sz="2000" dirty="0"/>
          </a:p>
        </p:txBody>
      </p:sp>
      <p:sp>
        <p:nvSpPr>
          <p:cNvPr id="3" name="Content Placeholder 2"/>
          <p:cNvSpPr>
            <a:spLocks noGrp="1"/>
          </p:cNvSpPr>
          <p:nvPr>
            <p:ph idx="1"/>
          </p:nvPr>
        </p:nvSpPr>
        <p:spPr>
          <a:xfrm>
            <a:off x="76200" y="838200"/>
            <a:ext cx="8686800" cy="5257800"/>
          </a:xfrm>
        </p:spPr>
        <p:txBody>
          <a:bodyPr>
            <a:noAutofit/>
          </a:bodyPr>
          <a:lstStyle/>
          <a:p>
            <a:pPr marL="137160" indent="0">
              <a:buNone/>
            </a:pPr>
            <a:r>
              <a:rPr lang="en-US" sz="3200" baseline="30000" dirty="0">
                <a:latin typeface="Calibri" panose="020F0502020204030204" pitchFamily="34" charset="0"/>
              </a:rPr>
              <a:t>7 </a:t>
            </a:r>
            <a:r>
              <a:rPr lang="en-US" sz="3200" dirty="0">
                <a:latin typeface="Calibri" panose="020F0502020204030204" pitchFamily="34" charset="0"/>
              </a:rPr>
              <a:t>Now if the ministry that brought death, which was engraved in letters on stone, came with glory, so that the Israelites could not look steadily at the face of Moses because of its glory, fading though it was, </a:t>
            </a:r>
            <a:r>
              <a:rPr lang="en-US" sz="3200" baseline="30000" dirty="0">
                <a:latin typeface="Calibri" panose="020F0502020204030204" pitchFamily="34" charset="0"/>
              </a:rPr>
              <a:t>8 </a:t>
            </a:r>
            <a:r>
              <a:rPr lang="en-US" sz="3200" dirty="0">
                <a:latin typeface="Calibri" panose="020F0502020204030204" pitchFamily="34" charset="0"/>
              </a:rPr>
              <a:t>will not the ministry of the Spirit be even more glorious? </a:t>
            </a:r>
            <a:endParaRPr lang="en-US" sz="3200" dirty="0" smtClean="0">
              <a:latin typeface="Calibri" panose="020F0502020204030204" pitchFamily="34" charset="0"/>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56649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62000"/>
          </a:xfrm>
        </p:spPr>
        <p:txBody>
          <a:bodyPr/>
          <a:lstStyle/>
          <a:p>
            <a:r>
              <a:rPr lang="en-US" dirty="0" smtClean="0"/>
              <a:t>Romans 14:5-6 </a:t>
            </a:r>
            <a:r>
              <a:rPr lang="en-US" sz="2000" dirty="0" smtClean="0"/>
              <a:t>(NIV)</a:t>
            </a:r>
            <a:endParaRPr lang="en-US" sz="2000" dirty="0"/>
          </a:p>
        </p:txBody>
      </p:sp>
      <p:sp>
        <p:nvSpPr>
          <p:cNvPr id="3" name="Content Placeholder 2"/>
          <p:cNvSpPr>
            <a:spLocks noGrp="1"/>
          </p:cNvSpPr>
          <p:nvPr>
            <p:ph idx="1"/>
          </p:nvPr>
        </p:nvSpPr>
        <p:spPr>
          <a:xfrm>
            <a:off x="76200" y="838200"/>
            <a:ext cx="8686800" cy="5257800"/>
          </a:xfrm>
        </p:spPr>
        <p:txBody>
          <a:bodyPr>
            <a:noAutofit/>
          </a:bodyPr>
          <a:lstStyle/>
          <a:p>
            <a:pPr marL="137160" indent="0">
              <a:buNone/>
            </a:pPr>
            <a:r>
              <a:rPr lang="en-US" sz="3200" baseline="30000" dirty="0">
                <a:latin typeface="Calibri" panose="020F0502020204030204" pitchFamily="34" charset="0"/>
              </a:rPr>
              <a:t>5 </a:t>
            </a:r>
            <a:r>
              <a:rPr lang="en-US" sz="3200" dirty="0">
                <a:latin typeface="Calibri" panose="020F0502020204030204" pitchFamily="34" charset="0"/>
              </a:rPr>
              <a:t>One man considers one day more sacred than another; another man considers every day alike. Each one should be fully convinced in his own mind. </a:t>
            </a:r>
            <a:r>
              <a:rPr lang="en-US" sz="3200" baseline="30000" dirty="0">
                <a:latin typeface="Calibri" panose="020F0502020204030204" pitchFamily="34" charset="0"/>
              </a:rPr>
              <a:t>6 </a:t>
            </a:r>
            <a:r>
              <a:rPr lang="en-US" sz="3200" dirty="0">
                <a:latin typeface="Calibri" panose="020F0502020204030204" pitchFamily="34" charset="0"/>
              </a:rPr>
              <a:t>He who regards one day as special, does so to the Lord. He who eats meat, eats to the Lord, for he gives thanks to God; and he who abstains, does so to the Lord and gives thanks to God. </a:t>
            </a:r>
            <a:endParaRPr lang="en-US" sz="3200" dirty="0" smtClean="0">
              <a:latin typeface="Calibri" panose="020F0502020204030204" pitchFamily="34" charset="0"/>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91810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133" y="0"/>
            <a:ext cx="9067800" cy="1143000"/>
          </a:xfrm>
        </p:spPr>
        <p:txBody>
          <a:bodyPr>
            <a:normAutofit fontScale="90000"/>
          </a:bodyPr>
          <a:lstStyle/>
          <a:p>
            <a:r>
              <a:rPr lang="en-US" dirty="0" smtClean="0"/>
              <a:t>Spiritual Parallels of the 10 Commandments</a:t>
            </a:r>
            <a:endParaRPr lang="en-US" sz="2000" dirty="0"/>
          </a:p>
        </p:txBody>
      </p:sp>
      <p:sp>
        <p:nvSpPr>
          <p:cNvPr id="3" name="Content Placeholder 2"/>
          <p:cNvSpPr>
            <a:spLocks noGrp="1"/>
          </p:cNvSpPr>
          <p:nvPr>
            <p:ph idx="1"/>
          </p:nvPr>
        </p:nvSpPr>
        <p:spPr>
          <a:xfrm>
            <a:off x="76200" y="1219200"/>
            <a:ext cx="8686800" cy="4876800"/>
          </a:xfrm>
        </p:spPr>
        <p:txBody>
          <a:bodyPr>
            <a:noAutofit/>
          </a:bodyPr>
          <a:lstStyle/>
          <a:p>
            <a:pPr marL="137160" indent="0">
              <a:buNone/>
            </a:pPr>
            <a:r>
              <a:rPr lang="en-US" sz="3200" b="1" dirty="0" smtClean="0">
                <a:latin typeface="Calibri" panose="020F0502020204030204" pitchFamily="34" charset="0"/>
              </a:rPr>
              <a:t>Matthew 5:21-30 – Adultery &amp; Murder</a:t>
            </a:r>
          </a:p>
          <a:p>
            <a:pPr>
              <a:buFont typeface="Courier New" panose="02070309020205020404" pitchFamily="49" charset="0"/>
              <a:buChar char="o"/>
            </a:pPr>
            <a:r>
              <a:rPr lang="en-US" sz="3200" b="1" dirty="0" smtClean="0">
                <a:latin typeface="Calibri" panose="020F0502020204030204" pitchFamily="34" charset="0"/>
              </a:rPr>
              <a:t>Old Covenant </a:t>
            </a:r>
            <a:r>
              <a:rPr lang="en-US" sz="3200" dirty="0" smtClean="0">
                <a:latin typeface="Calibri" panose="020F0502020204030204" pitchFamily="34" charset="0"/>
              </a:rPr>
              <a:t>– Sin only if you </a:t>
            </a:r>
            <a:r>
              <a:rPr lang="en-US" sz="3200" dirty="0" smtClean="0">
                <a:solidFill>
                  <a:srgbClr val="FFFF00"/>
                </a:solidFill>
                <a:latin typeface="Calibri" panose="020F0502020204030204" pitchFamily="34" charset="0"/>
              </a:rPr>
              <a:t>commit</a:t>
            </a:r>
            <a:r>
              <a:rPr lang="en-US" sz="3200" dirty="0" smtClean="0">
                <a:latin typeface="Calibri" panose="020F0502020204030204" pitchFamily="34" charset="0"/>
              </a:rPr>
              <a:t> the act</a:t>
            </a:r>
          </a:p>
          <a:p>
            <a:pPr>
              <a:buFont typeface="Courier New" panose="02070309020205020404" pitchFamily="49" charset="0"/>
              <a:buChar char="o"/>
            </a:pPr>
            <a:r>
              <a:rPr lang="en-US" sz="3200" b="1" dirty="0" smtClean="0">
                <a:latin typeface="Calibri" panose="020F0502020204030204" pitchFamily="34" charset="0"/>
              </a:rPr>
              <a:t>New Covenant </a:t>
            </a:r>
            <a:r>
              <a:rPr lang="en-US" sz="3200" dirty="0" smtClean="0">
                <a:latin typeface="Calibri" panose="020F0502020204030204" pitchFamily="34" charset="0"/>
              </a:rPr>
              <a:t>– Sin if you </a:t>
            </a:r>
            <a:r>
              <a:rPr lang="en-US" sz="3200" dirty="0" smtClean="0">
                <a:solidFill>
                  <a:srgbClr val="FFFF00"/>
                </a:solidFill>
                <a:latin typeface="Calibri" panose="020F0502020204030204" pitchFamily="34" charset="0"/>
              </a:rPr>
              <a:t>think</a:t>
            </a:r>
            <a:r>
              <a:rPr lang="en-US" sz="3200" dirty="0" smtClean="0">
                <a:latin typeface="Calibri" panose="020F0502020204030204" pitchFamily="34" charset="0"/>
              </a:rPr>
              <a:t> about it</a:t>
            </a:r>
          </a:p>
          <a:p>
            <a:pPr marL="137160" indent="0">
              <a:buNone/>
            </a:pPr>
            <a:endParaRPr lang="en-US" sz="3200" dirty="0">
              <a:latin typeface="Calibri" panose="020F0502020204030204" pitchFamily="34" charset="0"/>
            </a:endParaRPr>
          </a:p>
          <a:p>
            <a:pPr marL="137160" indent="0" algn="ctr">
              <a:buNone/>
            </a:pPr>
            <a:r>
              <a:rPr lang="en-US" sz="3600" b="1" dirty="0" smtClean="0">
                <a:solidFill>
                  <a:srgbClr val="FFFF00"/>
                </a:solidFill>
                <a:latin typeface="Calibri" panose="020F0502020204030204" pitchFamily="34" charset="0"/>
              </a:rPr>
              <a:t>A new spiritual reality to a physical law</a:t>
            </a:r>
            <a:br>
              <a:rPr lang="en-US" sz="3600" b="1" dirty="0" smtClean="0">
                <a:solidFill>
                  <a:srgbClr val="FFFF00"/>
                </a:solidFill>
                <a:latin typeface="Calibri" panose="020F0502020204030204" pitchFamily="34" charset="0"/>
              </a:rPr>
            </a:br>
            <a:endParaRPr lang="en-US" sz="3600" b="1" dirty="0" smtClean="0">
              <a:solidFill>
                <a:srgbClr val="FFFF00"/>
              </a:solidFill>
              <a:latin typeface="Calibri" panose="020F0502020204030204" pitchFamily="34" charset="0"/>
            </a:endParaRPr>
          </a:p>
          <a:p>
            <a:pPr marL="137160" indent="0" algn="ctr">
              <a:buNone/>
            </a:pPr>
            <a:r>
              <a:rPr lang="en-US" sz="3600" dirty="0" smtClean="0">
                <a:solidFill>
                  <a:srgbClr val="FFFF00"/>
                </a:solidFill>
                <a:latin typeface="Calibri" panose="020F0502020204030204" pitchFamily="34" charset="0"/>
              </a:rPr>
              <a:t>Is there a great spiritual reality regarding the Sabbath for us today?</a:t>
            </a:r>
            <a:endParaRPr lang="en-US" sz="3600" dirty="0">
              <a:solidFill>
                <a:srgbClr val="FFFF00"/>
              </a:solidFill>
              <a:latin typeface="Calibri" panose="020F0502020204030204" pitchFamily="34" charset="0"/>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0524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62000"/>
          </a:xfrm>
        </p:spPr>
        <p:txBody>
          <a:bodyPr/>
          <a:lstStyle/>
          <a:p>
            <a:r>
              <a:rPr lang="en-US" dirty="0" smtClean="0"/>
              <a:t>“Rest”</a:t>
            </a:r>
            <a:endParaRPr lang="en-US" sz="2000" dirty="0"/>
          </a:p>
        </p:txBody>
      </p:sp>
      <p:sp>
        <p:nvSpPr>
          <p:cNvPr id="3" name="Content Placeholder 2"/>
          <p:cNvSpPr>
            <a:spLocks noGrp="1"/>
          </p:cNvSpPr>
          <p:nvPr>
            <p:ph idx="1"/>
          </p:nvPr>
        </p:nvSpPr>
        <p:spPr>
          <a:xfrm>
            <a:off x="76200" y="838200"/>
            <a:ext cx="8686800" cy="5257800"/>
          </a:xfrm>
        </p:spPr>
        <p:txBody>
          <a:bodyPr>
            <a:noAutofit/>
          </a:bodyPr>
          <a:lstStyle/>
          <a:p>
            <a:pPr marL="137160" indent="0">
              <a:buNone/>
            </a:pPr>
            <a:r>
              <a:rPr lang="en-US" sz="3200" b="1" dirty="0" smtClean="0">
                <a:latin typeface="Calibri" panose="020F0502020204030204" pitchFamily="34" charset="0"/>
              </a:rPr>
              <a:t>Exodus 20:9-10b</a:t>
            </a:r>
            <a:r>
              <a:rPr lang="en-US" sz="3200" b="1" dirty="0">
                <a:latin typeface="Calibri" panose="020F0502020204030204" pitchFamily="34" charset="0"/>
              </a:rPr>
              <a:t> </a:t>
            </a:r>
            <a:r>
              <a:rPr lang="en-US" sz="3200" dirty="0" smtClean="0">
                <a:latin typeface="Calibri" panose="020F0502020204030204" pitchFamily="34" charset="0"/>
              </a:rPr>
              <a:t>– Resting (no work) – Day dedicated to God.</a:t>
            </a:r>
          </a:p>
          <a:p>
            <a:pPr marL="137160" indent="0">
              <a:buNone/>
            </a:pPr>
            <a:endParaRPr lang="en-US" sz="3200" dirty="0" smtClean="0">
              <a:latin typeface="Calibri" panose="020F0502020204030204" pitchFamily="34" charset="0"/>
            </a:endParaRPr>
          </a:p>
          <a:p>
            <a:pPr marL="137160" indent="0">
              <a:buNone/>
            </a:pPr>
            <a:r>
              <a:rPr lang="en-US" sz="3200" b="1" dirty="0" smtClean="0">
                <a:latin typeface="Calibri" panose="020F0502020204030204" pitchFamily="34" charset="0"/>
              </a:rPr>
              <a:t>Hebrews 4:1-11</a:t>
            </a:r>
            <a:endParaRPr lang="en-US" sz="3200" dirty="0" smtClean="0">
              <a:latin typeface="Calibri" panose="020F0502020204030204" pitchFamily="34" charset="0"/>
            </a:endParaRPr>
          </a:p>
          <a:p>
            <a:pPr>
              <a:buFont typeface="Courier New" panose="02070309020205020404" pitchFamily="49" charset="0"/>
              <a:buChar char="o"/>
            </a:pPr>
            <a:r>
              <a:rPr lang="en-US" sz="3200" dirty="0" smtClean="0">
                <a:latin typeface="Calibri" panose="020F0502020204030204" pitchFamily="34" charset="0"/>
              </a:rPr>
              <a:t>Metaphorical reference between the physical Sabbath and the ‘REST’ from God</a:t>
            </a:r>
          </a:p>
          <a:p>
            <a:pPr marL="137160" indent="0">
              <a:buNone/>
            </a:pPr>
            <a:endParaRPr lang="en-US" sz="3200" dirty="0" smtClean="0">
              <a:latin typeface="Calibri" panose="020F0502020204030204" pitchFamily="34" charset="0"/>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6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62000"/>
          </a:xfrm>
        </p:spPr>
        <p:txBody>
          <a:bodyPr/>
          <a:lstStyle/>
          <a:p>
            <a:r>
              <a:rPr lang="en-US" dirty="0" smtClean="0"/>
              <a:t>Matthew 11:28-30 </a:t>
            </a:r>
            <a:r>
              <a:rPr lang="en-US" sz="2000" dirty="0" smtClean="0"/>
              <a:t>(NIV)</a:t>
            </a:r>
            <a:endParaRPr lang="en-US" sz="2000" dirty="0"/>
          </a:p>
        </p:txBody>
      </p:sp>
      <p:sp>
        <p:nvSpPr>
          <p:cNvPr id="3" name="Content Placeholder 2"/>
          <p:cNvSpPr>
            <a:spLocks noGrp="1"/>
          </p:cNvSpPr>
          <p:nvPr>
            <p:ph idx="1"/>
          </p:nvPr>
        </p:nvSpPr>
        <p:spPr>
          <a:xfrm>
            <a:off x="76200" y="838200"/>
            <a:ext cx="8686800" cy="5410200"/>
          </a:xfrm>
        </p:spPr>
        <p:txBody>
          <a:bodyPr>
            <a:noAutofit/>
          </a:bodyPr>
          <a:lstStyle/>
          <a:p>
            <a:pPr marL="137160" indent="0">
              <a:buNone/>
            </a:pPr>
            <a:r>
              <a:rPr lang="en-US" sz="3200" baseline="30000" dirty="0">
                <a:latin typeface="Calibri" panose="020F0502020204030204" pitchFamily="34" charset="0"/>
              </a:rPr>
              <a:t>28 </a:t>
            </a:r>
            <a:r>
              <a:rPr lang="en-US" sz="3200" dirty="0">
                <a:latin typeface="Calibri" panose="020F0502020204030204" pitchFamily="34" charset="0"/>
              </a:rPr>
              <a:t>“Come to me, all you who are weary and burdened, and I will give you </a:t>
            </a:r>
            <a:r>
              <a:rPr lang="en-US" sz="3200" dirty="0">
                <a:solidFill>
                  <a:srgbClr val="FFFF00"/>
                </a:solidFill>
                <a:latin typeface="Calibri" panose="020F0502020204030204" pitchFamily="34" charset="0"/>
              </a:rPr>
              <a:t>rest</a:t>
            </a:r>
            <a:r>
              <a:rPr lang="en-US" sz="3200" dirty="0">
                <a:latin typeface="Calibri" panose="020F0502020204030204" pitchFamily="34" charset="0"/>
              </a:rPr>
              <a:t>. </a:t>
            </a:r>
            <a:r>
              <a:rPr lang="en-US" sz="3200" baseline="30000" dirty="0">
                <a:latin typeface="Calibri" panose="020F0502020204030204" pitchFamily="34" charset="0"/>
              </a:rPr>
              <a:t>29 </a:t>
            </a:r>
            <a:r>
              <a:rPr lang="en-US" sz="3200" dirty="0">
                <a:latin typeface="Calibri" panose="020F0502020204030204" pitchFamily="34" charset="0"/>
              </a:rPr>
              <a:t>Take my yoke upon you and learn from me, for I am gentle and humble in heart, and you will find </a:t>
            </a:r>
            <a:r>
              <a:rPr lang="en-US" sz="3200" dirty="0">
                <a:solidFill>
                  <a:srgbClr val="FFFF00"/>
                </a:solidFill>
                <a:latin typeface="Calibri" panose="020F0502020204030204" pitchFamily="34" charset="0"/>
              </a:rPr>
              <a:t>rest</a:t>
            </a:r>
            <a:r>
              <a:rPr lang="en-US" sz="3200" dirty="0">
                <a:latin typeface="Calibri" panose="020F0502020204030204" pitchFamily="34" charset="0"/>
              </a:rPr>
              <a:t> for your souls. </a:t>
            </a:r>
            <a:r>
              <a:rPr lang="en-US" sz="3200" baseline="30000" dirty="0">
                <a:latin typeface="Calibri" panose="020F0502020204030204" pitchFamily="34" charset="0"/>
              </a:rPr>
              <a:t>30 </a:t>
            </a:r>
            <a:r>
              <a:rPr lang="en-US" sz="3200" dirty="0">
                <a:latin typeface="Calibri" panose="020F0502020204030204" pitchFamily="34" charset="0"/>
              </a:rPr>
              <a:t>For my yoke is easy and my burden is </a:t>
            </a:r>
            <a:r>
              <a:rPr lang="en-US" sz="3200" dirty="0" smtClean="0">
                <a:latin typeface="Calibri" panose="020F0502020204030204" pitchFamily="34" charset="0"/>
              </a:rPr>
              <a:t>light.”</a:t>
            </a:r>
          </a:p>
          <a:p>
            <a:pPr marL="137160" indent="0" algn="ctr">
              <a:buNone/>
            </a:pPr>
            <a:r>
              <a:rPr lang="en-US" sz="3600" b="1" dirty="0" smtClean="0">
                <a:latin typeface="Calibri" panose="020F0502020204030204" pitchFamily="34" charset="0"/>
              </a:rPr>
              <a:t>What does </a:t>
            </a:r>
            <a:r>
              <a:rPr lang="en-US" sz="3600" b="1" dirty="0">
                <a:latin typeface="Calibri" panose="020F0502020204030204" pitchFamily="34" charset="0"/>
              </a:rPr>
              <a:t>“</a:t>
            </a:r>
            <a:r>
              <a:rPr lang="en-US" sz="3600" b="1" dirty="0" smtClean="0">
                <a:latin typeface="Calibri" panose="020F0502020204030204" pitchFamily="34" charset="0"/>
              </a:rPr>
              <a:t>REST” mean? </a:t>
            </a:r>
          </a:p>
          <a:p>
            <a:pPr>
              <a:buFont typeface="Courier New" panose="02070309020205020404" pitchFamily="49" charset="0"/>
              <a:buChar char="o"/>
            </a:pPr>
            <a:r>
              <a:rPr lang="en-US" sz="3200" dirty="0" smtClean="0">
                <a:effectLst/>
                <a:latin typeface="Calibri" panose="020F0502020204030204" pitchFamily="34" charset="0"/>
              </a:rPr>
              <a:t>To make to cease, to stop (release the burden)</a:t>
            </a:r>
          </a:p>
          <a:p>
            <a:pPr>
              <a:buFont typeface="Courier New" panose="02070309020205020404" pitchFamily="49" charset="0"/>
              <a:buChar char="o"/>
            </a:pPr>
            <a:r>
              <a:rPr lang="en-US" sz="3200" dirty="0" smtClean="0">
                <a:latin typeface="Calibri" panose="020F0502020204030204" pitchFamily="34" charset="0"/>
              </a:rPr>
              <a:t>To ABIDE with (never pick it back up)</a:t>
            </a:r>
            <a:endParaRPr lang="en-US" sz="3200" dirty="0">
              <a:effectLst/>
              <a:latin typeface="Calibri" panose="020F0502020204030204" pitchFamily="34" charset="0"/>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59179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Autofit/>
          </a:bodyPr>
          <a:lstStyle/>
          <a:p>
            <a:r>
              <a:rPr lang="en-US" sz="3200" dirty="0" smtClean="0"/>
              <a:t>What Does REST Look Like for Christians Today?</a:t>
            </a:r>
            <a:endParaRPr lang="en-US" sz="3200" dirty="0"/>
          </a:p>
        </p:txBody>
      </p:sp>
      <p:sp>
        <p:nvSpPr>
          <p:cNvPr id="3" name="Content Placeholder 2"/>
          <p:cNvSpPr>
            <a:spLocks noGrp="1"/>
          </p:cNvSpPr>
          <p:nvPr>
            <p:ph idx="1"/>
          </p:nvPr>
        </p:nvSpPr>
        <p:spPr>
          <a:xfrm>
            <a:off x="76200" y="1066800"/>
            <a:ext cx="8915400" cy="5029200"/>
          </a:xfrm>
        </p:spPr>
        <p:txBody>
          <a:bodyPr>
            <a:noAutofit/>
          </a:bodyPr>
          <a:lstStyle/>
          <a:p>
            <a:pPr>
              <a:buFont typeface="Courier New" panose="02070309020205020404" pitchFamily="49" charset="0"/>
              <a:buChar char="o"/>
            </a:pPr>
            <a:r>
              <a:rPr lang="en-US" sz="3200" b="1" dirty="0" smtClean="0">
                <a:latin typeface="Calibri" panose="020F0502020204030204" pitchFamily="34" charset="0"/>
              </a:rPr>
              <a:t>Dwelling with God</a:t>
            </a:r>
          </a:p>
          <a:p>
            <a:pPr lvl="1">
              <a:buFont typeface="Courier New" panose="02070309020205020404" pitchFamily="49" charset="0"/>
              <a:buChar char="o"/>
            </a:pPr>
            <a:r>
              <a:rPr lang="en-US" b="1" dirty="0" smtClean="0">
                <a:latin typeface="Calibri" panose="020F0502020204030204" pitchFamily="34" charset="0"/>
              </a:rPr>
              <a:t>Psalm 27:4 </a:t>
            </a:r>
            <a:r>
              <a:rPr lang="en-US" dirty="0" smtClean="0">
                <a:latin typeface="Calibri" panose="020F0502020204030204" pitchFamily="34" charset="0"/>
              </a:rPr>
              <a:t>- </a:t>
            </a:r>
            <a:r>
              <a:rPr lang="en-US" dirty="0">
                <a:latin typeface="Calibri" panose="020F0502020204030204" pitchFamily="34" charset="0"/>
              </a:rPr>
              <a:t>One thing I ask of the </a:t>
            </a:r>
            <a:r>
              <a:rPr lang="en-US" cap="small" dirty="0">
                <a:latin typeface="Calibri" panose="020F0502020204030204" pitchFamily="34" charset="0"/>
              </a:rPr>
              <a:t>Lord</a:t>
            </a:r>
            <a:r>
              <a:rPr lang="en-US" dirty="0">
                <a:latin typeface="Calibri" panose="020F0502020204030204" pitchFamily="34" charset="0"/>
              </a:rPr>
              <a:t>,  this is what I seek: that I may dwell in the house of the </a:t>
            </a:r>
            <a:r>
              <a:rPr lang="en-US" cap="small" dirty="0">
                <a:latin typeface="Calibri" panose="020F0502020204030204" pitchFamily="34" charset="0"/>
              </a:rPr>
              <a:t>Lord</a:t>
            </a:r>
            <a:r>
              <a:rPr lang="en-US" dirty="0">
                <a:latin typeface="Calibri" panose="020F0502020204030204" pitchFamily="34" charset="0"/>
              </a:rPr>
              <a:t> all the days of my life, to gaze upon the beauty of the </a:t>
            </a:r>
            <a:r>
              <a:rPr lang="en-US" cap="small" dirty="0">
                <a:latin typeface="Calibri" panose="020F0502020204030204" pitchFamily="34" charset="0"/>
              </a:rPr>
              <a:t>Lord</a:t>
            </a:r>
            <a:r>
              <a:rPr lang="en-US" dirty="0">
                <a:latin typeface="Calibri" panose="020F0502020204030204" pitchFamily="34" charset="0"/>
              </a:rPr>
              <a:t> and to seek him in his temple. </a:t>
            </a:r>
            <a:endParaRPr lang="en-US" dirty="0" smtClean="0">
              <a:latin typeface="Calibri" panose="020F0502020204030204" pitchFamily="34" charset="0"/>
            </a:endParaRPr>
          </a:p>
          <a:p>
            <a:pPr>
              <a:buFont typeface="Courier New" panose="02070309020205020404" pitchFamily="49" charset="0"/>
              <a:buChar char="o"/>
            </a:pPr>
            <a:r>
              <a:rPr lang="en-US" sz="3200" b="1" dirty="0" smtClean="0">
                <a:latin typeface="Calibri" panose="020F0502020204030204" pitchFamily="34" charset="0"/>
              </a:rPr>
              <a:t>Dwelling with the people of God</a:t>
            </a:r>
          </a:p>
          <a:p>
            <a:pPr lvl="1">
              <a:buFont typeface="Courier New" panose="02070309020205020404" pitchFamily="49" charset="0"/>
              <a:buChar char="o"/>
            </a:pPr>
            <a:r>
              <a:rPr lang="en-US" b="1" dirty="0" smtClean="0">
                <a:latin typeface="Calibri" panose="020F0502020204030204" pitchFamily="34" charset="0"/>
              </a:rPr>
              <a:t>2 Corinthians 1:3-5 </a:t>
            </a:r>
            <a:r>
              <a:rPr lang="en-US" dirty="0" smtClean="0">
                <a:latin typeface="Calibri" panose="020F0502020204030204" pitchFamily="34" charset="0"/>
              </a:rPr>
              <a:t>– </a:t>
            </a:r>
            <a:r>
              <a:rPr lang="en-US" baseline="30000" dirty="0" smtClean="0">
                <a:latin typeface="Calibri" panose="020F0502020204030204" pitchFamily="34" charset="0"/>
              </a:rPr>
              <a:t>3 </a:t>
            </a:r>
            <a:r>
              <a:rPr lang="en-US" dirty="0">
                <a:latin typeface="Calibri" panose="020F0502020204030204" pitchFamily="34" charset="0"/>
              </a:rPr>
              <a:t>Praise be to the God and Father of our Lord Jesus Christ, the Father of compassion and the God of all comfort, </a:t>
            </a:r>
            <a:r>
              <a:rPr lang="en-US" baseline="30000" dirty="0">
                <a:latin typeface="Calibri" panose="020F0502020204030204" pitchFamily="34" charset="0"/>
              </a:rPr>
              <a:t>4 </a:t>
            </a:r>
            <a:r>
              <a:rPr lang="en-US" dirty="0">
                <a:latin typeface="Calibri" panose="020F0502020204030204" pitchFamily="34" charset="0"/>
              </a:rPr>
              <a:t>who comforts us in all our troubles, so that we can comfort those in any trouble with the comfort we ourselves have received from God. </a:t>
            </a:r>
            <a:r>
              <a:rPr lang="en-US" baseline="30000" dirty="0">
                <a:latin typeface="Calibri" panose="020F0502020204030204" pitchFamily="34" charset="0"/>
              </a:rPr>
              <a:t>5 </a:t>
            </a:r>
            <a:r>
              <a:rPr lang="en-US" dirty="0">
                <a:latin typeface="Calibri" panose="020F0502020204030204" pitchFamily="34" charset="0"/>
              </a:rPr>
              <a:t>For just as the sufferings of Christ flow over into our lives, so also through Christ our comfort overflows. </a:t>
            </a:r>
            <a:endParaRPr lang="en-US" dirty="0" smtClean="0">
              <a:latin typeface="Calibri" panose="020F0502020204030204" pitchFamily="34" charset="0"/>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2165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62000"/>
          </a:xfrm>
        </p:spPr>
        <p:txBody>
          <a:bodyPr/>
          <a:lstStyle/>
          <a:p>
            <a:r>
              <a:rPr lang="en-US" dirty="0" smtClean="0"/>
              <a:t>1 John 5:11-13 </a:t>
            </a:r>
            <a:r>
              <a:rPr lang="en-US" sz="2000" dirty="0" smtClean="0"/>
              <a:t>(NLT)</a:t>
            </a:r>
            <a:endParaRPr lang="en-US" sz="2000" dirty="0"/>
          </a:p>
        </p:txBody>
      </p:sp>
      <p:sp>
        <p:nvSpPr>
          <p:cNvPr id="3" name="Content Placeholder 2"/>
          <p:cNvSpPr>
            <a:spLocks noGrp="1"/>
          </p:cNvSpPr>
          <p:nvPr>
            <p:ph idx="1"/>
          </p:nvPr>
        </p:nvSpPr>
        <p:spPr>
          <a:xfrm>
            <a:off x="76200" y="838200"/>
            <a:ext cx="8686800" cy="5410200"/>
          </a:xfrm>
        </p:spPr>
        <p:txBody>
          <a:bodyPr>
            <a:noAutofit/>
          </a:bodyPr>
          <a:lstStyle/>
          <a:p>
            <a:pPr marL="137160" indent="0">
              <a:buNone/>
            </a:pPr>
            <a:r>
              <a:rPr lang="en-US" sz="3200" baseline="30000" dirty="0">
                <a:latin typeface="Calibri" panose="020F0502020204030204" pitchFamily="34" charset="0"/>
              </a:rPr>
              <a:t>11 </a:t>
            </a:r>
            <a:r>
              <a:rPr lang="en-US" sz="3200" dirty="0">
                <a:latin typeface="Calibri" panose="020F0502020204030204" pitchFamily="34" charset="0"/>
              </a:rPr>
              <a:t>And this is what God has testified: He has given us eternal life, and this life is in his Son. </a:t>
            </a:r>
            <a:r>
              <a:rPr lang="en-US" sz="3200" baseline="30000" dirty="0">
                <a:latin typeface="Calibri" panose="020F0502020204030204" pitchFamily="34" charset="0"/>
              </a:rPr>
              <a:t>12 </a:t>
            </a:r>
            <a:r>
              <a:rPr lang="en-US" sz="3200" dirty="0">
                <a:latin typeface="Calibri" panose="020F0502020204030204" pitchFamily="34" charset="0"/>
              </a:rPr>
              <a:t>Whoever has the Son has life; whoever does not have God’s Son does not have </a:t>
            </a:r>
            <a:r>
              <a:rPr lang="en-US" sz="3200" dirty="0" smtClean="0">
                <a:latin typeface="Calibri" panose="020F0502020204030204" pitchFamily="34" charset="0"/>
              </a:rPr>
              <a:t>life. </a:t>
            </a:r>
            <a:r>
              <a:rPr lang="en-US" sz="3200" baseline="30000" dirty="0" smtClean="0">
                <a:latin typeface="Calibri" panose="020F0502020204030204" pitchFamily="34" charset="0"/>
              </a:rPr>
              <a:t>13</a:t>
            </a:r>
            <a:r>
              <a:rPr lang="en-US" sz="3200" baseline="30000" dirty="0">
                <a:latin typeface="Calibri" panose="020F0502020204030204" pitchFamily="34" charset="0"/>
              </a:rPr>
              <a:t> </a:t>
            </a:r>
            <a:r>
              <a:rPr lang="en-US" sz="3200" dirty="0">
                <a:latin typeface="Calibri" panose="020F0502020204030204" pitchFamily="34" charset="0"/>
              </a:rPr>
              <a:t>I have written this to you who believe in the name of the Son of God, so that you may know you have eternal life</a:t>
            </a:r>
            <a:r>
              <a:rPr lang="en-US" sz="3200" dirty="0" smtClean="0">
                <a:latin typeface="Calibri" panose="020F0502020204030204" pitchFamily="34" charset="0"/>
              </a:rPr>
              <a:t>.</a:t>
            </a:r>
            <a:endParaRPr lang="en-US" sz="3200" dirty="0">
              <a:latin typeface="Calibri" panose="020F0502020204030204" pitchFamily="34" charset="0"/>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45492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9448800" cy="7162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3723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57400" y="762000"/>
            <a:ext cx="5257800" cy="5276679"/>
          </a:xfrm>
          <a:prstGeom prst="rect">
            <a:avLst/>
          </a:prstGeom>
        </p:spPr>
      </p:pic>
    </p:spTree>
    <p:extLst>
      <p:ext uri="{BB962C8B-B14F-4D97-AF65-F5344CB8AC3E}">
        <p14:creationId xmlns:p14="http://schemas.microsoft.com/office/powerpoint/2010/main" val="3797906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2000" fill="hold"/>
                                        <p:tgtEl>
                                          <p:spTgt spid="3"/>
                                        </p:tgtEl>
                                        <p:attrNameLst>
                                          <p:attrName>ppt_w</p:attrName>
                                        </p:attrNameLst>
                                      </p:cBhvr>
                                      <p:tavLst>
                                        <p:tav tm="0">
                                          <p:val>
                                            <p:fltVal val="0"/>
                                          </p:val>
                                        </p:tav>
                                        <p:tav tm="100000">
                                          <p:val>
                                            <p:strVal val="#ppt_w"/>
                                          </p:val>
                                        </p:tav>
                                      </p:tavLst>
                                    </p:anim>
                                    <p:anim calcmode="lin" valueType="num">
                                      <p:cBhvr>
                                        <p:cTn id="8" dur="2000" fill="hold"/>
                                        <p:tgtEl>
                                          <p:spTgt spid="3"/>
                                        </p:tgtEl>
                                        <p:attrNameLst>
                                          <p:attrName>ppt_h</p:attrName>
                                        </p:attrNameLst>
                                      </p:cBhvr>
                                      <p:tavLst>
                                        <p:tav tm="0">
                                          <p:val>
                                            <p:fltVal val="0"/>
                                          </p:val>
                                        </p:tav>
                                        <p:tav tm="100000">
                                          <p:val>
                                            <p:strVal val="#ppt_h"/>
                                          </p:val>
                                        </p:tav>
                                      </p:tavLst>
                                    </p:anim>
                                    <p:anim calcmode="lin" valueType="num">
                                      <p:cBhvr>
                                        <p:cTn id="9" dur="2000" fill="hold"/>
                                        <p:tgtEl>
                                          <p:spTgt spid="3"/>
                                        </p:tgtEl>
                                        <p:attrNameLst>
                                          <p:attrName>style.rotation</p:attrName>
                                        </p:attrNameLst>
                                      </p:cBhvr>
                                      <p:tavLst>
                                        <p:tav tm="0">
                                          <p:val>
                                            <p:fltVal val="90"/>
                                          </p:val>
                                        </p:tav>
                                        <p:tav tm="100000">
                                          <p:val>
                                            <p:fltVal val="0"/>
                                          </p:val>
                                        </p:tav>
                                      </p:tavLst>
                                    </p:anim>
                                    <p:animEffect transition="in" filter="fade">
                                      <p:cBhvr>
                                        <p:cTn id="10"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4"/>
          <p:cNvSpPr>
            <a:spLocks noGrp="1"/>
          </p:cNvSpPr>
          <p:nvPr>
            <p:ph idx="1"/>
          </p:nvPr>
        </p:nvSpPr>
        <p:spPr>
          <a:xfrm>
            <a:off x="1295400" y="2514600"/>
            <a:ext cx="6629400" cy="1752600"/>
          </a:xfrm>
        </p:spPr>
        <p:txBody>
          <a:bodyPr>
            <a:noAutofit/>
          </a:bodyPr>
          <a:lstStyle/>
          <a:p>
            <a:pPr marL="0" indent="0" algn="ctr">
              <a:buNone/>
            </a:pPr>
            <a:r>
              <a:rPr lang="en-US" sz="6600" b="1" dirty="0" smtClean="0">
                <a:solidFill>
                  <a:schemeClr val="tx1"/>
                </a:solidFill>
                <a:effectLst>
                  <a:glow rad="63500">
                    <a:schemeClr val="bg2">
                      <a:lumMod val="90000"/>
                      <a:lumOff val="10000"/>
                    </a:schemeClr>
                  </a:glow>
                  <a:outerShdw blurRad="38100" dist="63500" dir="2700000" algn="tl">
                    <a:schemeClr val="bg1"/>
                  </a:outerShdw>
                </a:effectLst>
                <a:latin typeface="Calibri" pitchFamily="34" charset="0"/>
                <a:cs typeface="Calibri" pitchFamily="34" charset="0"/>
              </a:rPr>
              <a:t>Acts </a:t>
            </a:r>
            <a:r>
              <a:rPr lang="en-US" sz="6600" b="1" dirty="0" smtClean="0">
                <a:solidFill>
                  <a:schemeClr val="tx1"/>
                </a:solidFill>
                <a:effectLst>
                  <a:glow rad="63500">
                    <a:schemeClr val="bg2">
                      <a:lumMod val="90000"/>
                      <a:lumOff val="10000"/>
                    </a:schemeClr>
                  </a:glow>
                  <a:outerShdw blurRad="38100" dist="63500" dir="2700000" algn="tl">
                    <a:schemeClr val="bg1"/>
                  </a:outerShdw>
                </a:effectLst>
                <a:latin typeface="Calibri" pitchFamily="34" charset="0"/>
                <a:cs typeface="Calibri" pitchFamily="34" charset="0"/>
              </a:rPr>
              <a:t>5:12-15</a:t>
            </a:r>
            <a:endParaRPr lang="en-US" b="1" dirty="0" smtClean="0">
              <a:solidFill>
                <a:schemeClr val="tx1"/>
              </a:solidFill>
              <a:effectLst>
                <a:glow rad="63500">
                  <a:schemeClr val="bg2">
                    <a:lumMod val="90000"/>
                    <a:lumOff val="10000"/>
                  </a:schemeClr>
                </a:glow>
                <a:outerShdw blurRad="38100" dist="63500" dir="2700000" algn="tl">
                  <a:schemeClr val="bg1"/>
                </a:outerShdw>
              </a:effectLst>
              <a:latin typeface="Calibri" pitchFamily="34" charset="0"/>
              <a:cs typeface="Calibri" pitchFamily="34" charset="0"/>
            </a:endParaRPr>
          </a:p>
        </p:txBody>
      </p:sp>
    </p:spTree>
    <p:extLst>
      <p:ext uri="{BB962C8B-B14F-4D97-AF65-F5344CB8AC3E}">
        <p14:creationId xmlns:p14="http://schemas.microsoft.com/office/powerpoint/2010/main" val="35471578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rwilliams\Dropbox\Auditorium\Powerpoints\Service Announcements\Acts Logo for dark backgroun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0"/>
            <a:ext cx="8889707" cy="6172200"/>
          </a:xfrm>
          <a:prstGeom prst="rect">
            <a:avLst/>
          </a:prstGeom>
          <a:noFill/>
          <a:extLst>
            <a:ext uri="{909E8E84-426E-40DD-AFC4-6F175D3DCCD1}">
              <a14:hiddenFill xmlns:a14="http://schemas.microsoft.com/office/drawing/2010/main">
                <a:solidFill>
                  <a:srgbClr val="FFFFFF"/>
                </a:solidFill>
              </a14:hiddenFill>
            </a:ext>
          </a:extLst>
        </p:spPr>
      </p:pic>
      <p:sp>
        <p:nvSpPr>
          <p:cNvPr id="3" name="Title 1"/>
          <p:cNvSpPr txBox="1">
            <a:spLocks/>
          </p:cNvSpPr>
          <p:nvPr/>
        </p:nvSpPr>
        <p:spPr>
          <a:xfrm>
            <a:off x="381000" y="4800600"/>
            <a:ext cx="8229600" cy="1143000"/>
          </a:xfrm>
          <a:prstGeom prst="rect">
            <a:avLst/>
          </a:prstGeom>
        </p:spPr>
        <p:txBody>
          <a:bodyPr vert="horz" lIns="45720" tIns="0" rIns="45720" bIns="0" anchor="b">
            <a:normAutofit fontScale="92500" lnSpcReduction="100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en-US" cap="none" dirty="0" smtClean="0"/>
              <a:t>“Let Us Rest”</a:t>
            </a:r>
          </a:p>
          <a:p>
            <a:r>
              <a:rPr lang="en-US" sz="3500" cap="none" dirty="0" smtClean="0"/>
              <a:t>Acts 5:12-15 </a:t>
            </a:r>
            <a:endParaRPr lang="en-US" sz="3500" cap="none" dirty="0"/>
          </a:p>
        </p:txBody>
      </p:sp>
    </p:spTree>
    <p:extLst>
      <p:ext uri="{BB962C8B-B14F-4D97-AF65-F5344CB8AC3E}">
        <p14:creationId xmlns:p14="http://schemas.microsoft.com/office/powerpoint/2010/main" val="42334751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4"/>
          <p:cNvSpPr>
            <a:spLocks noGrp="1"/>
          </p:cNvSpPr>
          <p:nvPr>
            <p:ph idx="1"/>
          </p:nvPr>
        </p:nvSpPr>
        <p:spPr>
          <a:xfrm>
            <a:off x="609600" y="2133600"/>
            <a:ext cx="7620000" cy="2057400"/>
          </a:xfrm>
        </p:spPr>
        <p:txBody>
          <a:bodyPr>
            <a:noAutofit/>
          </a:bodyPr>
          <a:lstStyle/>
          <a:p>
            <a:pPr marL="0" indent="0" algn="ctr">
              <a:buNone/>
            </a:pPr>
            <a:r>
              <a:rPr lang="en-US" sz="6600" b="1" dirty="0" smtClean="0">
                <a:solidFill>
                  <a:schemeClr val="tx1"/>
                </a:solidFill>
                <a:effectLst>
                  <a:glow rad="63500">
                    <a:schemeClr val="bg2">
                      <a:lumMod val="90000"/>
                      <a:lumOff val="10000"/>
                    </a:schemeClr>
                  </a:glow>
                  <a:outerShdw blurRad="38100" dist="63500" dir="2700000" algn="tl">
                    <a:schemeClr val="bg1"/>
                  </a:outerShdw>
                </a:effectLst>
                <a:latin typeface="Calibri" pitchFamily="34" charset="0"/>
                <a:cs typeface="Calibri" pitchFamily="34" charset="0"/>
              </a:rPr>
              <a:t>Exodu</a:t>
            </a:r>
            <a:r>
              <a:rPr lang="en-US" sz="6600" b="1" dirty="0" smtClean="0">
                <a:effectLst>
                  <a:glow rad="63500">
                    <a:schemeClr val="bg2">
                      <a:lumMod val="90000"/>
                      <a:lumOff val="10000"/>
                    </a:schemeClr>
                  </a:glow>
                  <a:outerShdw blurRad="38100" dist="63500" dir="2700000" algn="tl">
                    <a:schemeClr val="bg1"/>
                  </a:outerShdw>
                </a:effectLst>
                <a:latin typeface="Calibri" pitchFamily="34" charset="0"/>
                <a:cs typeface="Calibri" pitchFamily="34" charset="0"/>
              </a:rPr>
              <a:t>s 20</a:t>
            </a:r>
          </a:p>
          <a:p>
            <a:pPr marL="0" indent="0" algn="ctr">
              <a:buNone/>
            </a:pPr>
            <a:r>
              <a:rPr lang="en-US" sz="4000" b="1" dirty="0" smtClean="0">
                <a:solidFill>
                  <a:schemeClr val="tx1"/>
                </a:solidFill>
                <a:effectLst>
                  <a:glow rad="63500">
                    <a:schemeClr val="bg2">
                      <a:lumMod val="90000"/>
                      <a:lumOff val="10000"/>
                    </a:schemeClr>
                  </a:glow>
                  <a:outerShdw blurRad="38100" dist="63500" dir="2700000" algn="tl">
                    <a:schemeClr val="bg1"/>
                  </a:outerShdw>
                </a:effectLst>
                <a:latin typeface="+mj-lt"/>
                <a:cs typeface="Calibri" pitchFamily="34" charset="0"/>
              </a:rPr>
              <a:t>10 Commandments</a:t>
            </a:r>
            <a:endParaRPr lang="en-US" sz="4000" b="1" dirty="0" smtClean="0">
              <a:solidFill>
                <a:schemeClr val="tx1"/>
              </a:solidFill>
              <a:effectLst>
                <a:glow rad="63500">
                  <a:schemeClr val="bg2">
                    <a:lumMod val="90000"/>
                    <a:lumOff val="10000"/>
                  </a:schemeClr>
                </a:glow>
                <a:outerShdw blurRad="38100" dist="63500" dir="2700000" algn="tl">
                  <a:schemeClr val="bg1"/>
                </a:outerShdw>
              </a:effectLst>
              <a:latin typeface="+mj-lt"/>
              <a:cs typeface="Calibri" pitchFamily="34" charset="0"/>
            </a:endParaRPr>
          </a:p>
        </p:txBody>
      </p:sp>
      <p:sp>
        <p:nvSpPr>
          <p:cNvPr id="5" name="Content Placeholder 2"/>
          <p:cNvSpPr txBox="1">
            <a:spLocks/>
          </p:cNvSpPr>
          <p:nvPr/>
        </p:nvSpPr>
        <p:spPr>
          <a:xfrm>
            <a:off x="76200" y="1066800"/>
            <a:ext cx="9067800" cy="5638800"/>
          </a:xfrm>
          <a:prstGeom prst="rect">
            <a:avLst/>
          </a:prstGeom>
        </p:spPr>
        <p:txBody>
          <a:bodyPr vert="horz">
            <a:noAutofit/>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marL="0" lvl="2" indent="0" algn="ctr">
              <a:buFont typeface="Wingdings"/>
              <a:buNone/>
            </a:pPr>
            <a:endParaRPr lang="en-US" sz="1000" dirty="0" smtClean="0">
              <a:latin typeface="+mj-lt"/>
            </a:endParaRPr>
          </a:p>
        </p:txBody>
      </p:sp>
    </p:spTree>
    <p:extLst>
      <p:ext uri="{BB962C8B-B14F-4D97-AF65-F5344CB8AC3E}">
        <p14:creationId xmlns:p14="http://schemas.microsoft.com/office/powerpoint/2010/main" val="24609566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60438"/>
          </a:xfrm>
        </p:spPr>
        <p:txBody>
          <a:bodyPr/>
          <a:lstStyle/>
          <a:p>
            <a:r>
              <a:rPr lang="en-US" dirty="0" smtClean="0"/>
              <a:t>Luke 10:27 </a:t>
            </a:r>
            <a:r>
              <a:rPr lang="en-US" sz="2000" dirty="0" smtClean="0"/>
              <a:t>(NIV)</a:t>
            </a:r>
            <a:endParaRPr lang="en-US" sz="2000" dirty="0"/>
          </a:p>
        </p:txBody>
      </p:sp>
      <p:sp>
        <p:nvSpPr>
          <p:cNvPr id="3" name="Content Placeholder 2"/>
          <p:cNvSpPr>
            <a:spLocks noGrp="1"/>
          </p:cNvSpPr>
          <p:nvPr>
            <p:ph idx="1"/>
          </p:nvPr>
        </p:nvSpPr>
        <p:spPr>
          <a:xfrm>
            <a:off x="152400" y="1295400"/>
            <a:ext cx="8763000" cy="5257800"/>
          </a:xfrm>
        </p:spPr>
        <p:txBody>
          <a:bodyPr>
            <a:normAutofit/>
          </a:bodyPr>
          <a:lstStyle/>
          <a:p>
            <a:pPr marL="0" lvl="1" indent="0">
              <a:buNone/>
            </a:pPr>
            <a:r>
              <a:rPr lang="en-US" sz="3200" dirty="0">
                <a:latin typeface="Calibri" panose="020F0502020204030204" pitchFamily="34" charset="0"/>
              </a:rPr>
              <a:t>“Love the Lord you God with all your heart, with all your soul, with all your strength and with all your mind.” </a:t>
            </a:r>
            <a:endParaRPr lang="en-US" sz="3200" dirty="0" smtClean="0">
              <a:latin typeface="Calibri" panose="020F0502020204030204" pitchFamily="34" charset="0"/>
            </a:endParaRPr>
          </a:p>
          <a:p>
            <a:pPr marL="0" lvl="1" indent="0">
              <a:buNone/>
            </a:pPr>
            <a:r>
              <a:rPr lang="en-US" sz="2800" b="1" u="sng" dirty="0" smtClean="0">
                <a:latin typeface="+mj-lt"/>
              </a:rPr>
              <a:t/>
            </a:r>
            <a:br>
              <a:rPr lang="en-US" sz="2800" b="1" u="sng" dirty="0" smtClean="0">
                <a:latin typeface="+mj-lt"/>
              </a:rPr>
            </a:br>
            <a:r>
              <a:rPr lang="en-US" sz="2800" b="1" u="sng" dirty="0" smtClean="0">
                <a:latin typeface="Calibri" panose="020F0502020204030204" pitchFamily="34" charset="0"/>
              </a:rPr>
              <a:t>Covers the first three Commandments:</a:t>
            </a:r>
          </a:p>
          <a:p>
            <a:pPr marL="514350" lvl="1" indent="-514350">
              <a:buFont typeface="+mj-lt"/>
              <a:buAutoNum type="arabicPeriod"/>
            </a:pPr>
            <a:r>
              <a:rPr lang="en-US" sz="2800" dirty="0" smtClean="0">
                <a:latin typeface="Calibri" panose="020F0502020204030204" pitchFamily="34" charset="0"/>
              </a:rPr>
              <a:t>No God’s before me</a:t>
            </a:r>
          </a:p>
          <a:p>
            <a:pPr marL="514350" lvl="1" indent="-514350">
              <a:buFont typeface="+mj-lt"/>
              <a:buAutoNum type="arabicPeriod"/>
            </a:pPr>
            <a:r>
              <a:rPr lang="en-US" sz="2800" dirty="0" smtClean="0">
                <a:latin typeface="Calibri" panose="020F0502020204030204" pitchFamily="34" charset="0"/>
              </a:rPr>
              <a:t>No worship of idols</a:t>
            </a:r>
          </a:p>
          <a:p>
            <a:pPr marL="514350" lvl="1" indent="-514350">
              <a:buFont typeface="+mj-lt"/>
              <a:buAutoNum type="arabicPeriod"/>
            </a:pPr>
            <a:r>
              <a:rPr lang="en-US" sz="2800" dirty="0" smtClean="0">
                <a:latin typeface="Calibri" panose="020F0502020204030204" pitchFamily="34" charset="0"/>
              </a:rPr>
              <a:t>Do not take the Lord’s name in vain</a:t>
            </a:r>
            <a:endParaRPr lang="en-US" sz="2800" dirty="0">
              <a:latin typeface="Calibri" panose="020F0502020204030204" pitchFamily="34" charset="0"/>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8811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400"/>
            <a:ext cx="8229600" cy="960438"/>
          </a:xfrm>
        </p:spPr>
        <p:txBody>
          <a:bodyPr/>
          <a:lstStyle/>
          <a:p>
            <a:r>
              <a:rPr lang="en-US" dirty="0" smtClean="0"/>
              <a:t>Matthew 19:16-19 </a:t>
            </a:r>
            <a:r>
              <a:rPr lang="en-US" sz="2000" dirty="0" smtClean="0"/>
              <a:t>(NIV)</a:t>
            </a:r>
            <a:endParaRPr lang="en-US" sz="2000" dirty="0"/>
          </a:p>
        </p:txBody>
      </p:sp>
      <p:sp>
        <p:nvSpPr>
          <p:cNvPr id="3" name="Content Placeholder 2"/>
          <p:cNvSpPr>
            <a:spLocks noGrp="1"/>
          </p:cNvSpPr>
          <p:nvPr>
            <p:ph idx="1"/>
          </p:nvPr>
        </p:nvSpPr>
        <p:spPr>
          <a:xfrm>
            <a:off x="152400" y="685800"/>
            <a:ext cx="8763000" cy="5791200"/>
          </a:xfrm>
        </p:spPr>
        <p:txBody>
          <a:bodyPr>
            <a:normAutofit fontScale="85000" lnSpcReduction="20000"/>
          </a:bodyPr>
          <a:lstStyle/>
          <a:p>
            <a:pPr marL="137160" indent="0">
              <a:lnSpc>
                <a:spcPct val="120000"/>
              </a:lnSpc>
              <a:buNone/>
            </a:pPr>
            <a:r>
              <a:rPr lang="en-US" baseline="30000" dirty="0">
                <a:latin typeface="Calibri" panose="020F0502020204030204" pitchFamily="34" charset="0"/>
              </a:rPr>
              <a:t>16 </a:t>
            </a:r>
            <a:r>
              <a:rPr lang="en-US" dirty="0">
                <a:latin typeface="Calibri" panose="020F0502020204030204" pitchFamily="34" charset="0"/>
              </a:rPr>
              <a:t>Now a man came up to Jesus and asked, “Teacher, what good thing must I do to get eternal life?” </a:t>
            </a:r>
            <a:r>
              <a:rPr lang="en-US" baseline="30000" dirty="0" smtClean="0">
                <a:latin typeface="Calibri" panose="020F0502020204030204" pitchFamily="34" charset="0"/>
              </a:rPr>
              <a:t>17 </a:t>
            </a:r>
            <a:r>
              <a:rPr lang="en-US" dirty="0">
                <a:latin typeface="Calibri" panose="020F0502020204030204" pitchFamily="34" charset="0"/>
              </a:rPr>
              <a:t>“Why do you ask me about what is good?” Jesus replied. “There is only One who is good. If you want to enter life, obey the commandments.” </a:t>
            </a:r>
            <a:r>
              <a:rPr lang="en-US" baseline="30000" dirty="0" smtClean="0">
                <a:latin typeface="Calibri" panose="020F0502020204030204" pitchFamily="34" charset="0"/>
              </a:rPr>
              <a:t>18 </a:t>
            </a:r>
            <a:r>
              <a:rPr lang="en-US" dirty="0">
                <a:latin typeface="Calibri" panose="020F0502020204030204" pitchFamily="34" charset="0"/>
              </a:rPr>
              <a:t>“Which ones?” the man inquired. </a:t>
            </a:r>
            <a:r>
              <a:rPr lang="en-US" dirty="0" smtClean="0">
                <a:latin typeface="Calibri" panose="020F0502020204030204" pitchFamily="34" charset="0"/>
              </a:rPr>
              <a:t>Jesus </a:t>
            </a:r>
            <a:r>
              <a:rPr lang="en-US" dirty="0">
                <a:latin typeface="Calibri" panose="020F0502020204030204" pitchFamily="34" charset="0"/>
              </a:rPr>
              <a:t>replied, “ </a:t>
            </a:r>
            <a:r>
              <a:rPr lang="en-US" dirty="0">
                <a:solidFill>
                  <a:srgbClr val="FFFF00"/>
                </a:solidFill>
                <a:latin typeface="Calibri" panose="020F0502020204030204" pitchFamily="34" charset="0"/>
              </a:rPr>
              <a:t>‘Do not murder, do not commit adultery, do not steal, do not give false testimony, </a:t>
            </a:r>
            <a:r>
              <a:rPr lang="en-US" baseline="30000" dirty="0">
                <a:solidFill>
                  <a:srgbClr val="FFFF00"/>
                </a:solidFill>
                <a:latin typeface="Calibri" panose="020F0502020204030204" pitchFamily="34" charset="0"/>
              </a:rPr>
              <a:t>19 </a:t>
            </a:r>
            <a:r>
              <a:rPr lang="en-US" dirty="0">
                <a:solidFill>
                  <a:srgbClr val="FFFF00"/>
                </a:solidFill>
                <a:latin typeface="Calibri" panose="020F0502020204030204" pitchFamily="34" charset="0"/>
              </a:rPr>
              <a:t>honor your father and mother,’﻿</a:t>
            </a:r>
            <a:r>
              <a:rPr lang="en-US" dirty="0" smtClean="0">
                <a:solidFill>
                  <a:srgbClr val="FFFF00"/>
                </a:solidFill>
                <a:latin typeface="Calibri" panose="020F0502020204030204" pitchFamily="34" charset="0"/>
              </a:rPr>
              <a:t> </a:t>
            </a:r>
            <a:r>
              <a:rPr lang="en-US" dirty="0">
                <a:solidFill>
                  <a:srgbClr val="FFFF00"/>
                </a:solidFill>
                <a:latin typeface="Calibri" panose="020F0502020204030204" pitchFamily="34" charset="0"/>
              </a:rPr>
              <a:t>and ‘love your neighbor as yourself.’</a:t>
            </a:r>
            <a:r>
              <a:rPr lang="en-US" dirty="0">
                <a:latin typeface="Calibri" panose="020F0502020204030204" pitchFamily="34" charset="0"/>
              </a:rPr>
              <a:t>﻿﻿”</a:t>
            </a:r>
          </a:p>
          <a:p>
            <a:pPr marL="0" lvl="1" indent="0">
              <a:buNone/>
            </a:pPr>
            <a:r>
              <a:rPr lang="en-US" sz="3000" b="1" u="sng" dirty="0" smtClean="0">
                <a:latin typeface="+mj-lt"/>
              </a:rPr>
              <a:t/>
            </a:r>
            <a:br>
              <a:rPr lang="en-US" sz="3000" b="1" u="sng" dirty="0" smtClean="0">
                <a:latin typeface="+mj-lt"/>
              </a:rPr>
            </a:br>
            <a:r>
              <a:rPr lang="en-US" sz="3000" b="1" u="sng" dirty="0" smtClean="0">
                <a:latin typeface="Calibri" panose="020F0502020204030204" pitchFamily="34" charset="0"/>
              </a:rPr>
              <a:t>Covers five more Commandments:</a:t>
            </a:r>
          </a:p>
          <a:p>
            <a:pPr marL="117475" lvl="1" indent="0">
              <a:lnSpc>
                <a:spcPct val="120000"/>
              </a:lnSpc>
              <a:buFont typeface="+mj-lt"/>
              <a:buAutoNum type="arabicPeriod"/>
            </a:pPr>
            <a:r>
              <a:rPr lang="en-US" sz="3000" dirty="0" smtClean="0">
                <a:latin typeface="Calibri" panose="020F0502020204030204" pitchFamily="34" charset="0"/>
              </a:rPr>
              <a:t>Honor your father and mother</a:t>
            </a:r>
          </a:p>
          <a:p>
            <a:pPr marL="117475" lvl="1" indent="0">
              <a:lnSpc>
                <a:spcPct val="120000"/>
              </a:lnSpc>
              <a:buFont typeface="+mj-lt"/>
              <a:buAutoNum type="arabicPeriod"/>
            </a:pPr>
            <a:r>
              <a:rPr lang="en-US" sz="3000" dirty="0">
                <a:latin typeface="Calibri" panose="020F0502020204030204" pitchFamily="34" charset="0"/>
              </a:rPr>
              <a:t>Do not murder</a:t>
            </a:r>
          </a:p>
          <a:p>
            <a:pPr marL="117475" lvl="1" indent="0">
              <a:lnSpc>
                <a:spcPct val="120000"/>
              </a:lnSpc>
              <a:buFont typeface="+mj-lt"/>
              <a:buAutoNum type="arabicPeriod"/>
            </a:pPr>
            <a:r>
              <a:rPr lang="en-US" sz="3000" dirty="0" smtClean="0">
                <a:latin typeface="Calibri" panose="020F0502020204030204" pitchFamily="34" charset="0"/>
              </a:rPr>
              <a:t>Do </a:t>
            </a:r>
            <a:r>
              <a:rPr lang="en-US" sz="3000" dirty="0">
                <a:latin typeface="Calibri" panose="020F0502020204030204" pitchFamily="34" charset="0"/>
              </a:rPr>
              <a:t>not commit adultery</a:t>
            </a:r>
          </a:p>
          <a:p>
            <a:pPr marL="117475" lvl="1" indent="0">
              <a:lnSpc>
                <a:spcPct val="120000"/>
              </a:lnSpc>
              <a:buFont typeface="+mj-lt"/>
              <a:buAutoNum type="arabicPeriod"/>
            </a:pPr>
            <a:r>
              <a:rPr lang="en-US" sz="3000" dirty="0" smtClean="0">
                <a:latin typeface="Calibri" panose="020F0502020204030204" pitchFamily="34" charset="0"/>
              </a:rPr>
              <a:t>Do not steal</a:t>
            </a:r>
          </a:p>
          <a:p>
            <a:pPr marL="117475" lvl="1" indent="0">
              <a:lnSpc>
                <a:spcPct val="120000"/>
              </a:lnSpc>
              <a:buFont typeface="+mj-lt"/>
              <a:buAutoNum type="arabicPeriod"/>
            </a:pPr>
            <a:r>
              <a:rPr lang="en-US" sz="3000" dirty="0" smtClean="0">
                <a:latin typeface="Calibri" panose="020F0502020204030204" pitchFamily="34" charset="0"/>
              </a:rPr>
              <a:t>Do not bear false witness</a:t>
            </a:r>
          </a:p>
          <a:p>
            <a:pPr marL="514350" lvl="1" indent="-514350">
              <a:buFont typeface="+mj-lt"/>
              <a:buAutoNum type="arabicPeriod"/>
            </a:pPr>
            <a:endParaRPr lang="en-US" sz="3200" dirty="0">
              <a:latin typeface="+mj-lt"/>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9811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400"/>
            <a:ext cx="8229600" cy="960438"/>
          </a:xfrm>
        </p:spPr>
        <p:txBody>
          <a:bodyPr/>
          <a:lstStyle/>
          <a:p>
            <a:r>
              <a:rPr lang="en-US" dirty="0" smtClean="0"/>
              <a:t>Romans 13:9 </a:t>
            </a:r>
            <a:r>
              <a:rPr lang="en-US" sz="2000" dirty="0" smtClean="0"/>
              <a:t>(NIV)</a:t>
            </a:r>
            <a:endParaRPr lang="en-US" sz="2000" dirty="0"/>
          </a:p>
        </p:txBody>
      </p:sp>
      <p:sp>
        <p:nvSpPr>
          <p:cNvPr id="3" name="Content Placeholder 2"/>
          <p:cNvSpPr>
            <a:spLocks noGrp="1"/>
          </p:cNvSpPr>
          <p:nvPr>
            <p:ph idx="1"/>
          </p:nvPr>
        </p:nvSpPr>
        <p:spPr>
          <a:xfrm>
            <a:off x="228600" y="914400"/>
            <a:ext cx="8763000" cy="5562600"/>
          </a:xfrm>
        </p:spPr>
        <p:txBody>
          <a:bodyPr>
            <a:normAutofit/>
          </a:bodyPr>
          <a:lstStyle/>
          <a:p>
            <a:pPr marL="137160" indent="0">
              <a:buNone/>
            </a:pPr>
            <a:r>
              <a:rPr lang="en-US" sz="3200" baseline="30000" dirty="0">
                <a:latin typeface="Calibri" panose="020F0502020204030204" pitchFamily="34" charset="0"/>
              </a:rPr>
              <a:t>8 </a:t>
            </a:r>
            <a:r>
              <a:rPr lang="en-US" sz="3200" dirty="0">
                <a:latin typeface="Calibri" panose="020F0502020204030204" pitchFamily="34" charset="0"/>
              </a:rPr>
              <a:t>Let no debt remain outstanding, except the continuing debt to love one another, for he who loves his fellowman has fulfilled the law. </a:t>
            </a:r>
            <a:r>
              <a:rPr lang="en-US" sz="3200" baseline="30000" dirty="0">
                <a:latin typeface="Calibri" panose="020F0502020204030204" pitchFamily="34" charset="0"/>
              </a:rPr>
              <a:t>9 </a:t>
            </a:r>
            <a:r>
              <a:rPr lang="en-US" sz="3200" dirty="0">
                <a:latin typeface="Calibri" panose="020F0502020204030204" pitchFamily="34" charset="0"/>
              </a:rPr>
              <a:t>The commandments, “Do not commit adultery,” “Do not murder,” “Do not steal,” </a:t>
            </a:r>
            <a:r>
              <a:rPr lang="en-US" sz="3200" dirty="0">
                <a:solidFill>
                  <a:srgbClr val="FFFF00"/>
                </a:solidFill>
                <a:latin typeface="Calibri" panose="020F0502020204030204" pitchFamily="34" charset="0"/>
              </a:rPr>
              <a:t>“Do not covet</a:t>
            </a:r>
            <a:r>
              <a:rPr lang="en-US" sz="3200" dirty="0" smtClean="0">
                <a:solidFill>
                  <a:srgbClr val="FFFF00"/>
                </a:solidFill>
                <a:latin typeface="Calibri" panose="020F0502020204030204" pitchFamily="34" charset="0"/>
              </a:rPr>
              <a:t>,”</a:t>
            </a:r>
          </a:p>
          <a:p>
            <a:pPr marL="137160" indent="0">
              <a:buNone/>
            </a:pPr>
            <a:r>
              <a:rPr lang="en-US" sz="3000" b="1" u="sng" dirty="0" smtClean="0">
                <a:latin typeface="+mj-lt"/>
              </a:rPr>
              <a:t/>
            </a:r>
            <a:br>
              <a:rPr lang="en-US" sz="3000" b="1" u="sng" dirty="0" smtClean="0">
                <a:latin typeface="+mj-lt"/>
              </a:rPr>
            </a:br>
            <a:r>
              <a:rPr lang="en-US" sz="3000" b="1" u="sng" dirty="0" smtClean="0">
                <a:latin typeface="Calibri" panose="020F0502020204030204" pitchFamily="34" charset="0"/>
              </a:rPr>
              <a:t>Covers the 10</a:t>
            </a:r>
            <a:r>
              <a:rPr lang="en-US" sz="3000" b="1" u="sng" baseline="30000" dirty="0" smtClean="0">
                <a:latin typeface="Calibri" panose="020F0502020204030204" pitchFamily="34" charset="0"/>
              </a:rPr>
              <a:t>th</a:t>
            </a:r>
            <a:r>
              <a:rPr lang="en-US" sz="3000" b="1" u="sng" dirty="0" smtClean="0">
                <a:latin typeface="Calibri" panose="020F0502020204030204" pitchFamily="34" charset="0"/>
              </a:rPr>
              <a:t> Commandment:</a:t>
            </a:r>
          </a:p>
          <a:p>
            <a:pPr marL="117475" lvl="1" indent="0">
              <a:lnSpc>
                <a:spcPct val="120000"/>
              </a:lnSpc>
              <a:buFont typeface="+mj-lt"/>
              <a:buAutoNum type="arabicPeriod"/>
            </a:pPr>
            <a:r>
              <a:rPr lang="en-US" sz="3000" dirty="0" smtClean="0">
                <a:latin typeface="Calibri" panose="020F0502020204030204" pitchFamily="34" charset="0"/>
              </a:rPr>
              <a:t>Do not covet</a:t>
            </a:r>
          </a:p>
          <a:p>
            <a:pPr marL="514350" lvl="1" indent="-514350">
              <a:buFont typeface="+mj-lt"/>
              <a:buAutoNum type="arabicPeriod"/>
            </a:pPr>
            <a:endParaRPr lang="en-US" sz="3200" dirty="0">
              <a:latin typeface="+mj-lt"/>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9107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62000"/>
          </a:xfrm>
        </p:spPr>
        <p:txBody>
          <a:bodyPr/>
          <a:lstStyle/>
          <a:p>
            <a:r>
              <a:rPr lang="en-US" dirty="0" smtClean="0"/>
              <a:t>Mark 2:23-28 </a:t>
            </a:r>
            <a:r>
              <a:rPr lang="en-US" sz="2000" dirty="0" smtClean="0"/>
              <a:t>(NIV)</a:t>
            </a:r>
            <a:endParaRPr lang="en-US" sz="2000" dirty="0"/>
          </a:p>
        </p:txBody>
      </p:sp>
      <p:sp>
        <p:nvSpPr>
          <p:cNvPr id="3" name="Content Placeholder 2"/>
          <p:cNvSpPr>
            <a:spLocks noGrp="1"/>
          </p:cNvSpPr>
          <p:nvPr>
            <p:ph idx="1"/>
          </p:nvPr>
        </p:nvSpPr>
        <p:spPr>
          <a:xfrm>
            <a:off x="0" y="838200"/>
            <a:ext cx="8763000" cy="5257800"/>
          </a:xfrm>
        </p:spPr>
        <p:txBody>
          <a:bodyPr>
            <a:noAutofit/>
          </a:bodyPr>
          <a:lstStyle/>
          <a:p>
            <a:pPr marL="137160" indent="0">
              <a:buNone/>
            </a:pPr>
            <a:r>
              <a:rPr lang="en-US" sz="3200" baseline="30000" dirty="0">
                <a:latin typeface="Calibri" panose="020F0502020204030204" pitchFamily="34" charset="0"/>
              </a:rPr>
              <a:t>27 </a:t>
            </a:r>
            <a:r>
              <a:rPr lang="en-US" sz="3200" dirty="0">
                <a:latin typeface="Calibri" panose="020F0502020204030204" pitchFamily="34" charset="0"/>
              </a:rPr>
              <a:t>Then he said to them, “The Sabbath was made for man, not man for the Sabbath. </a:t>
            </a:r>
            <a:r>
              <a:rPr lang="en-US" sz="3200" baseline="30000" dirty="0">
                <a:latin typeface="Calibri" panose="020F0502020204030204" pitchFamily="34" charset="0"/>
              </a:rPr>
              <a:t>28 </a:t>
            </a:r>
            <a:r>
              <a:rPr lang="en-US" sz="3200" dirty="0">
                <a:latin typeface="Calibri" panose="020F0502020204030204" pitchFamily="34" charset="0"/>
              </a:rPr>
              <a:t>So the Son of Man is Lord even of the Sabbath.” </a:t>
            </a:r>
            <a:endParaRPr lang="en-US" sz="3200" dirty="0" smtClean="0">
              <a:latin typeface="Calibri" panose="020F0502020204030204" pitchFamily="34" charset="0"/>
            </a:endParaRPr>
          </a:p>
          <a:p>
            <a:pPr marL="137160" indent="0">
              <a:buNone/>
            </a:pPr>
            <a:endParaRPr lang="en-US" sz="3200" dirty="0" smtClean="0">
              <a:latin typeface="Calibri" panose="020F0502020204030204" pitchFamily="34" charset="0"/>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96710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6773</TotalTime>
  <Words>731</Words>
  <Application>Microsoft Office PowerPoint</Application>
  <PresentationFormat>On-screen Show (4:3)</PresentationFormat>
  <Paragraphs>55</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Apex</vt:lpstr>
      <vt:lpstr>PowerPoint Presentation</vt:lpstr>
      <vt:lpstr>PowerPoint Presentation</vt:lpstr>
      <vt:lpstr>PowerPoint Presentation</vt:lpstr>
      <vt:lpstr>PowerPoint Presentation</vt:lpstr>
      <vt:lpstr>PowerPoint Presentation</vt:lpstr>
      <vt:lpstr>Luke 10:27 (NIV)</vt:lpstr>
      <vt:lpstr>Matthew 19:16-19 (NIV)</vt:lpstr>
      <vt:lpstr>Romans 13:9 (NIV)</vt:lpstr>
      <vt:lpstr>Mark 2:23-28 (NIV)</vt:lpstr>
      <vt:lpstr>Colossians 2:13-17(NIV)</vt:lpstr>
      <vt:lpstr>2 Corinthians 3:7-8 (NIV)</vt:lpstr>
      <vt:lpstr>Romans 14:5-6 (NIV)</vt:lpstr>
      <vt:lpstr>Spiritual Parallels of the 10 Commandments</vt:lpstr>
      <vt:lpstr>“Rest”</vt:lpstr>
      <vt:lpstr>Matthew 11:28-30 (NIV)</vt:lpstr>
      <vt:lpstr>What Does REST Look Like for Christians Today?</vt:lpstr>
      <vt:lpstr>1 John 5:11-13 (NLT)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rwilliams</dc:creator>
  <cp:lastModifiedBy>Scott Wiens</cp:lastModifiedBy>
  <cp:revision>115</cp:revision>
  <dcterms:created xsi:type="dcterms:W3CDTF">2013-07-20T18:22:16Z</dcterms:created>
  <dcterms:modified xsi:type="dcterms:W3CDTF">2013-11-10T12:48:01Z</dcterms:modified>
</cp:coreProperties>
</file>