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7" r:id="rId2"/>
    <p:sldId id="314" r:id="rId3"/>
    <p:sldId id="315" r:id="rId4"/>
    <p:sldId id="334" r:id="rId5"/>
    <p:sldId id="279" r:id="rId6"/>
    <p:sldId id="321" r:id="rId7"/>
    <p:sldId id="306" r:id="rId8"/>
    <p:sldId id="333" r:id="rId9"/>
    <p:sldId id="335" r:id="rId10"/>
    <p:sldId id="336" r:id="rId11"/>
    <p:sldId id="337" r:id="rId12"/>
    <p:sldId id="349" r:id="rId13"/>
    <p:sldId id="339" r:id="rId14"/>
    <p:sldId id="338" r:id="rId15"/>
    <p:sldId id="351" r:id="rId16"/>
    <p:sldId id="341" r:id="rId17"/>
    <p:sldId id="353" r:id="rId18"/>
    <p:sldId id="352" r:id="rId19"/>
    <p:sldId id="342" r:id="rId20"/>
    <p:sldId id="354" r:id="rId21"/>
    <p:sldId id="343" r:id="rId22"/>
    <p:sldId id="344" r:id="rId23"/>
    <p:sldId id="345" r:id="rId24"/>
    <p:sldId id="350" r:id="rId25"/>
    <p:sldId id="347" r:id="rId26"/>
    <p:sldId id="34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A7"/>
    <a:srgbClr val="FF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1" autoAdjust="0"/>
    <p:restoredTop sz="94684" autoAdjust="0"/>
  </p:normalViewPr>
  <p:slideViewPr>
    <p:cSldViewPr>
      <p:cViewPr>
        <p:scale>
          <a:sx n="75" d="100"/>
          <a:sy n="75" d="100"/>
        </p:scale>
        <p:origin x="-66" y="-8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CDA8F-EB09-47AF-BD37-E486A9291CAB}" type="datetimeFigureOut">
              <a:rPr lang="en-US" smtClean="0"/>
              <a:t>11/23/2013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AB43F-26F5-43D7-90B9-BEF9741E38B7}" type="slidenum">
              <a:rPr lang="en-US" smtClean="0"/>
              <a:t>‹#›</a:t>
            </a:fld>
            <a:endParaRPr lang="en-US"/>
          </a:p>
        </p:txBody>
      </p:sp>
    </p:spTree>
    <p:extLst>
      <p:ext uri="{BB962C8B-B14F-4D97-AF65-F5344CB8AC3E}">
        <p14:creationId xmlns:p14="http://schemas.microsoft.com/office/powerpoint/2010/main" val="259428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17</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18</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19</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20</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21</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22</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23</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24</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7</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25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26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8</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9</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10</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11</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12</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13</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14</a:t>
            </a:fld>
            <a:endParaRPr lang="en-US"/>
          </a:p>
        </p:txBody>
      </p:sp>
    </p:spTree>
    <p:extLst>
      <p:ext uri="{BB962C8B-B14F-4D97-AF65-F5344CB8AC3E}">
        <p14:creationId xmlns:p14="http://schemas.microsoft.com/office/powerpoint/2010/main" val="173008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1373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99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51935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72811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A48BB-04AA-419F-AE94-FD3960E7C703}" type="datetimeFigureOut">
              <a:rPr lang="en-US" smtClean="0"/>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6771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A48BB-04AA-419F-AE94-FD3960E7C703}" type="datetimeFigureOut">
              <a:rPr lang="en-US" smtClean="0"/>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235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A48BB-04AA-419F-AE94-FD3960E7C703}" type="datetimeFigureOut">
              <a:rPr lang="en-US" smtClean="0"/>
              <a:t>11/23/2013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797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A48BB-04AA-419F-AE94-FD3960E7C703}" type="datetimeFigureOut">
              <a:rPr lang="en-US" smtClean="0"/>
              <a:t>11/23/2013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6855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A48BB-04AA-419F-AE94-FD3960E7C703}" type="datetimeFigureOut">
              <a:rPr lang="en-US" smtClean="0"/>
              <a:t>11/23/2013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09238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91267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8946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48BB-04AA-419F-AE94-FD3960E7C703}" type="datetimeFigureOut">
              <a:rPr lang="en-US" smtClean="0"/>
              <a:t>11/23/2013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6654B-2979-4547-9873-E26ACFBBF079}" type="slidenum">
              <a:rPr lang="en-US" smtClean="0"/>
              <a:t>‹#›</a:t>
            </a:fld>
            <a:endParaRPr lang="en-US"/>
          </a:p>
        </p:txBody>
      </p:sp>
    </p:spTree>
    <p:extLst>
      <p:ext uri="{BB962C8B-B14F-4D97-AF65-F5344CB8AC3E}">
        <p14:creationId xmlns:p14="http://schemas.microsoft.com/office/powerpoint/2010/main" val="395167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896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smtClean="0">
                <a:solidFill>
                  <a:schemeClr val="bg2">
                    <a:lumMod val="75000"/>
                  </a:schemeClr>
                </a:solidFill>
                <a:effectLst>
                  <a:outerShdw blurRad="38100" dist="38100" dir="2700000" algn="tl">
                    <a:srgbClr val="000000"/>
                  </a:outerShdw>
                </a:effectLst>
              </a:rPr>
              <a:t>The Gospel:</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81000" y="914400"/>
            <a:ext cx="8458200" cy="5791200"/>
          </a:xfrm>
        </p:spPr>
        <p:txBody>
          <a:bodyPr>
            <a:noAutofit/>
          </a:bodyPr>
          <a:lstStyle/>
          <a:p>
            <a:pPr marL="0" indent="0">
              <a:lnSpc>
                <a:spcPct val="90000"/>
              </a:lnSpc>
              <a:spcBef>
                <a:spcPts val="0"/>
              </a:spcBef>
              <a:spcAft>
                <a:spcPts val="600"/>
              </a:spcAft>
              <a:buNone/>
            </a:pPr>
            <a:r>
              <a:rPr lang="en-US" sz="4400" b="1" baseline="30000" dirty="0">
                <a:solidFill>
                  <a:schemeClr val="bg1"/>
                </a:solidFill>
                <a:effectLst>
                  <a:outerShdw blurRad="38100" dist="38100" dir="2700000" algn="tl">
                    <a:schemeClr val="tx1"/>
                  </a:outerShdw>
                </a:effectLst>
              </a:rPr>
              <a:t>38</a:t>
            </a:r>
            <a:r>
              <a:rPr lang="en-US" sz="4400" b="1" dirty="0">
                <a:solidFill>
                  <a:schemeClr val="bg1"/>
                </a:solidFill>
                <a:effectLst>
                  <a:outerShdw blurRad="38100" dist="38100" dir="2700000" algn="tl">
                    <a:schemeClr val="tx1"/>
                  </a:outerShdw>
                </a:effectLst>
              </a:rPr>
              <a:t> </a:t>
            </a:r>
            <a:r>
              <a:rPr lang="en-US" sz="4400" b="1" dirty="0" smtClean="0">
                <a:solidFill>
                  <a:schemeClr val="bg1"/>
                </a:solidFill>
                <a:effectLst>
                  <a:outerShdw blurRad="38100" dist="38100" dir="2700000" algn="tl">
                    <a:schemeClr val="tx1"/>
                  </a:outerShdw>
                </a:effectLst>
              </a:rPr>
              <a:t>…</a:t>
            </a:r>
            <a:r>
              <a:rPr lang="en-US" sz="4400" b="1" dirty="0" smtClean="0">
                <a:solidFill>
                  <a:srgbClr val="FFFF66"/>
                </a:solidFill>
                <a:effectLst>
                  <a:outerShdw blurRad="38100" dist="38100" dir="2700000" algn="tl">
                    <a:schemeClr val="tx1"/>
                  </a:outerShdw>
                </a:effectLst>
              </a:rPr>
              <a:t>For </a:t>
            </a:r>
            <a:r>
              <a:rPr lang="en-US" sz="4400" b="1" dirty="0">
                <a:solidFill>
                  <a:srgbClr val="FFFF66"/>
                </a:solidFill>
                <a:effectLst>
                  <a:outerShdw blurRad="38100" dist="38100" dir="2700000" algn="tl">
                    <a:schemeClr val="tx1"/>
                  </a:outerShdw>
                </a:effectLst>
              </a:rPr>
              <a:t>if their purpose or activity is of human origin, it will fail. </a:t>
            </a:r>
            <a:r>
              <a:rPr lang="en-US" sz="4400" b="1" dirty="0" smtClean="0">
                <a:solidFill>
                  <a:schemeClr val="bg1"/>
                </a:solidFill>
                <a:effectLst>
                  <a:outerShdw blurRad="38100" dist="38100" dir="2700000" algn="tl">
                    <a:schemeClr val="tx1"/>
                  </a:outerShdw>
                </a:effectLst>
              </a:rPr>
              <a:t/>
            </a:r>
            <a:br>
              <a:rPr lang="en-US" sz="4400" b="1" dirty="0" smtClean="0">
                <a:solidFill>
                  <a:schemeClr val="bg1"/>
                </a:solidFill>
                <a:effectLst>
                  <a:outerShdw blurRad="38100" dist="38100" dir="2700000" algn="tl">
                    <a:schemeClr val="tx1"/>
                  </a:outerShdw>
                </a:effectLst>
              </a:rPr>
            </a:br>
            <a:r>
              <a:rPr lang="en-US" sz="4400" b="1" baseline="30000" dirty="0" smtClean="0">
                <a:solidFill>
                  <a:schemeClr val="bg1"/>
                </a:solidFill>
                <a:effectLst>
                  <a:outerShdw blurRad="38100" dist="38100" dir="2700000" algn="tl">
                    <a:schemeClr val="tx1"/>
                  </a:outerShdw>
                </a:effectLst>
              </a:rPr>
              <a:t>39</a:t>
            </a:r>
            <a:r>
              <a:rPr lang="en-US" sz="4400" b="1" dirty="0" smtClean="0">
                <a:solidFill>
                  <a:schemeClr val="bg1"/>
                </a:solidFill>
                <a:effectLst>
                  <a:outerShdw blurRad="38100" dist="38100" dir="2700000" algn="tl">
                    <a:schemeClr val="tx1"/>
                  </a:outerShdw>
                </a:effectLst>
              </a:rPr>
              <a:t> </a:t>
            </a:r>
            <a:r>
              <a:rPr lang="en-US" sz="4400" b="1" dirty="0">
                <a:solidFill>
                  <a:schemeClr val="bg1"/>
                </a:solidFill>
                <a:effectLst>
                  <a:outerShdw blurRad="38100" dist="38100" dir="2700000" algn="tl">
                    <a:schemeClr val="tx1"/>
                  </a:outerShdw>
                </a:effectLst>
              </a:rPr>
              <a:t>But if it is from God, you will not be able to stop these men; you will only find yourselves fighting against God.”</a:t>
            </a:r>
            <a:endParaRPr lang="en-US" sz="4400" b="1" u="sng" dirty="0">
              <a:solidFill>
                <a:schemeClr val="bg1"/>
              </a:solidFill>
              <a:effectLst>
                <a:outerShdw blurRad="38100" dist="38100" dir="2700000" algn="tl">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120228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The Gospel needs to confront: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14400"/>
            <a:ext cx="8382000" cy="5791200"/>
          </a:xfrm>
        </p:spPr>
        <p:txBody>
          <a:bodyPr>
            <a:noAutofit/>
          </a:bodyPr>
          <a:lstStyle/>
          <a:p>
            <a:pPr marL="0" indent="0">
              <a:lnSpc>
                <a:spcPct val="90000"/>
              </a:lnSpc>
              <a:spcBef>
                <a:spcPts val="0"/>
              </a:spcBef>
              <a:spcAft>
                <a:spcPts val="600"/>
              </a:spcAft>
              <a:buNone/>
            </a:pPr>
            <a:r>
              <a:rPr lang="en-US" sz="4400" b="1" u="sng" dirty="0" smtClean="0">
                <a:solidFill>
                  <a:srgbClr val="FFFF66"/>
                </a:solidFill>
                <a:effectLst>
                  <a:outerShdw blurRad="38100" dist="38100" dir="2700000" algn="tl">
                    <a:schemeClr val="tx1"/>
                  </a:outerShdw>
                </a:effectLst>
              </a:rPr>
              <a:t>Being Idol-ruled </a:t>
            </a:r>
          </a:p>
          <a:p>
            <a:pPr>
              <a:lnSpc>
                <a:spcPct val="90000"/>
              </a:lnSpc>
              <a:spcBef>
                <a:spcPts val="0"/>
              </a:spcBef>
              <a:spcAft>
                <a:spcPts val="600"/>
              </a:spcAft>
            </a:pPr>
            <a:r>
              <a:rPr lang="en-US" sz="4000" b="1" dirty="0" smtClean="0">
                <a:solidFill>
                  <a:schemeClr val="bg1"/>
                </a:solidFill>
                <a:effectLst>
                  <a:outerShdw blurRad="38100" dist="38100" dir="2700000" algn="tl">
                    <a:schemeClr val="tx1"/>
                  </a:outerShdw>
                </a:effectLst>
              </a:rPr>
              <a:t>Devoting </a:t>
            </a:r>
            <a:r>
              <a:rPr lang="en-US" sz="4000" b="1" dirty="0">
                <a:solidFill>
                  <a:schemeClr val="bg1"/>
                </a:solidFill>
                <a:effectLst>
                  <a:outerShdw blurRad="38100" dist="38100" dir="2700000" algn="tl">
                    <a:schemeClr val="tx1"/>
                  </a:outerShdw>
                </a:effectLst>
              </a:rPr>
              <a:t>time and adoration </a:t>
            </a:r>
            <a:r>
              <a:rPr lang="en-US" sz="4000" b="1" dirty="0" smtClean="0">
                <a:solidFill>
                  <a:schemeClr val="bg1"/>
                </a:solidFill>
                <a:effectLst>
                  <a:outerShdw blurRad="38100" dist="38100" dir="2700000" algn="tl">
                    <a:schemeClr val="tx1"/>
                  </a:outerShdw>
                </a:effectLst>
              </a:rPr>
              <a:t/>
            </a:r>
            <a:br>
              <a:rPr lang="en-US" sz="4000" b="1" dirty="0" smtClean="0">
                <a:solidFill>
                  <a:schemeClr val="bg1"/>
                </a:solidFill>
                <a:effectLst>
                  <a:outerShdw blurRad="38100" dist="38100" dir="2700000" algn="tl">
                    <a:schemeClr val="tx1"/>
                  </a:outerShdw>
                </a:effectLst>
              </a:rPr>
            </a:br>
            <a:r>
              <a:rPr lang="en-US" sz="4000" b="1" dirty="0" smtClean="0">
                <a:solidFill>
                  <a:schemeClr val="bg1"/>
                </a:solidFill>
                <a:effectLst>
                  <a:outerShdw blurRad="38100" dist="38100" dir="2700000" algn="tl">
                    <a:schemeClr val="tx1"/>
                  </a:outerShdw>
                </a:effectLst>
              </a:rPr>
              <a:t>towards </a:t>
            </a:r>
            <a:r>
              <a:rPr lang="en-US" sz="4000" b="1" dirty="0">
                <a:solidFill>
                  <a:schemeClr val="bg1"/>
                </a:solidFill>
                <a:effectLst>
                  <a:outerShdw blurRad="38100" dist="38100" dir="2700000" algn="tl">
                    <a:schemeClr val="tx1"/>
                  </a:outerShdw>
                </a:effectLst>
              </a:rPr>
              <a:t>something else</a:t>
            </a:r>
          </a:p>
          <a:p>
            <a:pPr>
              <a:lnSpc>
                <a:spcPct val="90000"/>
              </a:lnSpc>
              <a:spcBef>
                <a:spcPts val="0"/>
              </a:spcBef>
              <a:spcAft>
                <a:spcPts val="600"/>
              </a:spcAft>
            </a:pPr>
            <a:r>
              <a:rPr lang="en-US" sz="4000" b="1" dirty="0" smtClean="0">
                <a:solidFill>
                  <a:schemeClr val="bg1"/>
                </a:solidFill>
                <a:effectLst>
                  <a:outerShdw blurRad="38100" dist="38100" dir="2700000" algn="tl">
                    <a:schemeClr val="tx1"/>
                  </a:outerShdw>
                </a:effectLst>
              </a:rPr>
              <a:t>“This ……. </a:t>
            </a:r>
            <a:r>
              <a:rPr lang="en-US" sz="4000" b="1" dirty="0">
                <a:solidFill>
                  <a:schemeClr val="bg1"/>
                </a:solidFill>
                <a:effectLst>
                  <a:outerShdw blurRad="38100" dist="38100" dir="2700000" algn="tl">
                    <a:schemeClr val="tx1"/>
                  </a:outerShdw>
                </a:effectLst>
              </a:rPr>
              <a:t>will fulfill me”</a:t>
            </a:r>
          </a:p>
          <a:p>
            <a:pPr>
              <a:lnSpc>
                <a:spcPct val="90000"/>
              </a:lnSpc>
              <a:spcBef>
                <a:spcPts val="0"/>
              </a:spcBef>
              <a:spcAft>
                <a:spcPts val="600"/>
              </a:spcAft>
            </a:pPr>
            <a:r>
              <a:rPr lang="en-US" sz="4000" b="1" dirty="0" smtClean="0">
                <a:solidFill>
                  <a:schemeClr val="bg1"/>
                </a:solidFill>
                <a:effectLst>
                  <a:outerShdw blurRad="38100" dist="38100" dir="2700000" algn="tl">
                    <a:schemeClr val="tx1"/>
                  </a:outerShdw>
                </a:effectLst>
              </a:rPr>
              <a:t>Forming </a:t>
            </a:r>
            <a:r>
              <a:rPr lang="en-US" sz="4000" b="1" dirty="0">
                <a:solidFill>
                  <a:schemeClr val="bg1"/>
                </a:solidFill>
                <a:effectLst>
                  <a:outerShdw blurRad="38100" dist="38100" dir="2700000" algn="tl">
                    <a:schemeClr val="tx1"/>
                  </a:outerShdw>
                </a:effectLst>
              </a:rPr>
              <a:t>God in the image that </a:t>
            </a:r>
            <a:r>
              <a:rPr lang="en-US" sz="4000" b="1" dirty="0" smtClean="0">
                <a:solidFill>
                  <a:schemeClr val="bg1"/>
                </a:solidFill>
                <a:effectLst>
                  <a:outerShdw blurRad="38100" dist="38100" dir="2700000" algn="tl">
                    <a:schemeClr val="tx1"/>
                  </a:outerShdw>
                </a:effectLst>
              </a:rPr>
              <a:t/>
            </a:r>
            <a:br>
              <a:rPr lang="en-US" sz="4000" b="1" dirty="0" smtClean="0">
                <a:solidFill>
                  <a:schemeClr val="bg1"/>
                </a:solidFill>
                <a:effectLst>
                  <a:outerShdw blurRad="38100" dist="38100" dir="2700000" algn="tl">
                    <a:schemeClr val="tx1"/>
                  </a:outerShdw>
                </a:effectLst>
              </a:rPr>
            </a:br>
            <a:r>
              <a:rPr lang="en-US" sz="4000" b="1" dirty="0" smtClean="0">
                <a:solidFill>
                  <a:schemeClr val="bg1"/>
                </a:solidFill>
                <a:effectLst>
                  <a:outerShdw blurRad="38100" dist="38100" dir="2700000" algn="tl">
                    <a:schemeClr val="tx1"/>
                  </a:outerShdw>
                </a:effectLst>
              </a:rPr>
              <a:t>best </a:t>
            </a:r>
            <a:r>
              <a:rPr lang="en-US" sz="4000" b="1" dirty="0">
                <a:solidFill>
                  <a:schemeClr val="bg1"/>
                </a:solidFill>
                <a:effectLst>
                  <a:outerShdw blurRad="38100" dist="38100" dir="2700000" algn="tl">
                    <a:schemeClr val="tx1"/>
                  </a:outerShdw>
                </a:effectLst>
              </a:rPr>
              <a:t>suits us</a:t>
            </a:r>
          </a:p>
          <a:p>
            <a:pPr>
              <a:lnSpc>
                <a:spcPct val="90000"/>
              </a:lnSpc>
              <a:spcBef>
                <a:spcPts val="0"/>
              </a:spcBef>
              <a:spcAft>
                <a:spcPts val="600"/>
              </a:spcAft>
            </a:pPr>
            <a:r>
              <a:rPr lang="en-US" sz="4000" b="1" dirty="0" smtClean="0">
                <a:solidFill>
                  <a:schemeClr val="bg1"/>
                </a:solidFill>
                <a:effectLst>
                  <a:outerShdw blurRad="38100" dist="38100" dir="2700000" algn="tl">
                    <a:schemeClr val="tx1"/>
                  </a:outerShdw>
                </a:effectLst>
              </a:rPr>
              <a:t>Giving </a:t>
            </a:r>
            <a:r>
              <a:rPr lang="en-US" sz="4000" b="1" dirty="0">
                <a:solidFill>
                  <a:schemeClr val="bg1"/>
                </a:solidFill>
                <a:effectLst>
                  <a:outerShdw blurRad="38100" dist="38100" dir="2700000" algn="tl">
                    <a:schemeClr val="tx1"/>
                  </a:outerShdw>
                </a:effectLst>
              </a:rPr>
              <a:t>a relationship too much importance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185683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The Gospel needs to confront: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14400"/>
            <a:ext cx="8382000" cy="5791200"/>
          </a:xfrm>
        </p:spPr>
        <p:txBody>
          <a:bodyPr>
            <a:noAutofit/>
          </a:bodyPr>
          <a:lstStyle/>
          <a:p>
            <a:pPr marL="0" indent="0">
              <a:lnSpc>
                <a:spcPct val="90000"/>
              </a:lnSpc>
              <a:spcBef>
                <a:spcPts val="0"/>
              </a:spcBef>
              <a:spcAft>
                <a:spcPts val="600"/>
              </a:spcAft>
              <a:buNone/>
            </a:pPr>
            <a:r>
              <a:rPr lang="en-US" sz="4400" b="1" dirty="0" smtClean="0">
                <a:solidFill>
                  <a:srgbClr val="FFFF66"/>
                </a:solidFill>
                <a:effectLst>
                  <a:outerShdw blurRad="38100" dist="38100" dir="2700000" algn="tl">
                    <a:schemeClr val="tx1"/>
                  </a:outerShdw>
                </a:effectLst>
              </a:rPr>
              <a:t>Being Idol-ruled </a:t>
            </a:r>
          </a:p>
          <a:p>
            <a:pPr>
              <a:lnSpc>
                <a:spcPct val="90000"/>
              </a:lnSpc>
              <a:spcBef>
                <a:spcPts val="0"/>
              </a:spcBef>
              <a:spcAft>
                <a:spcPts val="600"/>
              </a:spcAft>
            </a:pPr>
            <a:r>
              <a:rPr lang="en-US" sz="5000" b="1" u="sng" dirty="0" smtClean="0">
                <a:solidFill>
                  <a:schemeClr val="bg1"/>
                </a:solidFill>
                <a:effectLst>
                  <a:outerShdw blurRad="38100" dist="38100" dir="2700000" algn="tl">
                    <a:schemeClr val="tx1"/>
                  </a:outerShdw>
                </a:effectLst>
              </a:rPr>
              <a:t>The Gospel proclaims</a:t>
            </a:r>
            <a:r>
              <a:rPr lang="en-US" sz="5000" b="1" dirty="0" smtClean="0">
                <a:solidFill>
                  <a:schemeClr val="bg1"/>
                </a:solidFill>
                <a:effectLst>
                  <a:outerShdw blurRad="38100" dist="38100" dir="2700000" algn="tl">
                    <a:schemeClr val="tx1"/>
                  </a:outerShdw>
                </a:effectLst>
              </a:rPr>
              <a:t>: </a:t>
            </a:r>
            <a:br>
              <a:rPr lang="en-US" sz="5000" b="1" dirty="0" smtClean="0">
                <a:solidFill>
                  <a:schemeClr val="bg1"/>
                </a:solidFill>
                <a:effectLst>
                  <a:outerShdw blurRad="38100" dist="38100" dir="2700000" algn="tl">
                    <a:schemeClr val="tx1"/>
                  </a:outerShdw>
                </a:effectLst>
              </a:rPr>
            </a:br>
            <a:r>
              <a:rPr lang="en-US" sz="5000" b="1" dirty="0" smtClean="0">
                <a:solidFill>
                  <a:schemeClr val="bg1"/>
                </a:solidFill>
                <a:effectLst>
                  <a:outerShdw blurRad="38100" dist="38100" dir="2700000" algn="tl">
                    <a:schemeClr val="tx1"/>
                  </a:outerShdw>
                </a:effectLst>
              </a:rPr>
              <a:t>I can know and have a relationship with the one true God!</a:t>
            </a:r>
            <a:br>
              <a:rPr lang="en-US" sz="5000" b="1" dirty="0" smtClean="0">
                <a:solidFill>
                  <a:schemeClr val="bg1"/>
                </a:solidFill>
                <a:effectLst>
                  <a:outerShdw blurRad="38100" dist="38100" dir="2700000" algn="tl">
                    <a:schemeClr val="tx1"/>
                  </a:outerShdw>
                </a:effectLst>
              </a:rPr>
            </a:br>
            <a:r>
              <a:rPr lang="en-US" sz="5000" b="1" dirty="0" smtClean="0">
                <a:solidFill>
                  <a:schemeClr val="bg1"/>
                </a:solidFill>
                <a:effectLst>
                  <a:outerShdw blurRad="38100" dist="38100" dir="2700000" algn="tl">
                    <a:schemeClr val="tx1"/>
                  </a:outerShdw>
                </a:effectLst>
              </a:rPr>
              <a:t>All other gods are inferior.</a:t>
            </a:r>
            <a:endParaRPr lang="en-US" sz="5000" b="1" dirty="0">
              <a:solidFill>
                <a:schemeClr val="bg1"/>
              </a:solidFill>
              <a:effectLst>
                <a:outerShdw blurRad="38100" dist="38100" dir="2700000" algn="tl">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8485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The Gospel needs to confront: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14400"/>
            <a:ext cx="8382000" cy="5791200"/>
          </a:xfrm>
        </p:spPr>
        <p:txBody>
          <a:bodyPr>
            <a:noAutofit/>
          </a:bodyPr>
          <a:lstStyle/>
          <a:p>
            <a:pPr marL="0" indent="0">
              <a:lnSpc>
                <a:spcPct val="90000"/>
              </a:lnSpc>
              <a:spcBef>
                <a:spcPts val="0"/>
              </a:spcBef>
              <a:spcAft>
                <a:spcPts val="600"/>
              </a:spcAft>
              <a:buNone/>
            </a:pPr>
            <a:r>
              <a:rPr lang="en-US" sz="4400" b="1" u="sng" dirty="0" smtClean="0">
                <a:solidFill>
                  <a:srgbClr val="FFFF66"/>
                </a:solidFill>
                <a:effectLst>
                  <a:outerShdw blurRad="38100" dist="38100" dir="2700000" algn="tl">
                    <a:schemeClr val="tx1"/>
                  </a:outerShdw>
                </a:effectLst>
              </a:rPr>
              <a:t>Being Image-ruled </a:t>
            </a:r>
          </a:p>
          <a:p>
            <a:pPr>
              <a:lnSpc>
                <a:spcPct val="90000"/>
              </a:lnSpc>
              <a:spcBef>
                <a:spcPts val="0"/>
              </a:spcBef>
            </a:pPr>
            <a:r>
              <a:rPr lang="en-US" sz="4200" b="1" dirty="0">
                <a:solidFill>
                  <a:schemeClr val="bg1"/>
                </a:solidFill>
                <a:effectLst>
                  <a:outerShdw blurRad="38100" dist="38100" dir="2700000" algn="tl">
                    <a:schemeClr val="tx1"/>
                  </a:outerShdw>
                </a:effectLst>
              </a:rPr>
              <a:t>Being Men-pleasers</a:t>
            </a:r>
          </a:p>
          <a:p>
            <a:pPr lvl="1">
              <a:lnSpc>
                <a:spcPct val="90000"/>
              </a:lnSpc>
              <a:spcBef>
                <a:spcPts val="0"/>
              </a:spcBef>
            </a:pPr>
            <a:r>
              <a:rPr lang="en-US" sz="4200" b="1" dirty="0" smtClean="0">
                <a:solidFill>
                  <a:schemeClr val="bg1"/>
                </a:solidFill>
                <a:effectLst>
                  <a:outerShdw blurRad="38100" dist="38100" dir="2700000" algn="tl">
                    <a:schemeClr val="tx1"/>
                  </a:outerShdw>
                </a:effectLst>
              </a:rPr>
              <a:t>I </a:t>
            </a:r>
            <a:r>
              <a:rPr lang="en-US" sz="4200" b="1" dirty="0">
                <a:solidFill>
                  <a:schemeClr val="bg1"/>
                </a:solidFill>
                <a:effectLst>
                  <a:outerShdw blurRad="38100" dist="38100" dir="2700000" algn="tl">
                    <a:schemeClr val="tx1"/>
                  </a:outerShdw>
                </a:effectLst>
              </a:rPr>
              <a:t>need their adoration</a:t>
            </a:r>
          </a:p>
          <a:p>
            <a:pPr lvl="1">
              <a:lnSpc>
                <a:spcPct val="90000"/>
              </a:lnSpc>
              <a:spcBef>
                <a:spcPts val="0"/>
              </a:spcBef>
            </a:pPr>
            <a:r>
              <a:rPr lang="en-US" sz="4200" b="1" dirty="0" smtClean="0">
                <a:solidFill>
                  <a:schemeClr val="bg1"/>
                </a:solidFill>
                <a:effectLst>
                  <a:outerShdw blurRad="38100" dist="38100" dir="2700000" algn="tl">
                    <a:schemeClr val="tx1"/>
                  </a:outerShdw>
                </a:effectLst>
              </a:rPr>
              <a:t>I </a:t>
            </a:r>
            <a:r>
              <a:rPr lang="en-US" sz="4200" b="1" dirty="0">
                <a:solidFill>
                  <a:schemeClr val="bg1"/>
                </a:solidFill>
                <a:effectLst>
                  <a:outerShdw blurRad="38100" dist="38100" dir="2700000" algn="tl">
                    <a:schemeClr val="tx1"/>
                  </a:outerShdw>
                </a:effectLst>
              </a:rPr>
              <a:t>need their acceptance</a:t>
            </a:r>
          </a:p>
          <a:p>
            <a:pPr lvl="1">
              <a:lnSpc>
                <a:spcPct val="90000"/>
              </a:lnSpc>
              <a:spcBef>
                <a:spcPts val="0"/>
              </a:spcBef>
            </a:pPr>
            <a:r>
              <a:rPr lang="en-US" sz="4200" b="1" dirty="0" smtClean="0">
                <a:solidFill>
                  <a:schemeClr val="bg1"/>
                </a:solidFill>
                <a:effectLst>
                  <a:outerShdw blurRad="38100" dist="38100" dir="2700000" algn="tl">
                    <a:schemeClr val="tx1"/>
                  </a:outerShdw>
                </a:effectLst>
              </a:rPr>
              <a:t>I </a:t>
            </a:r>
            <a:r>
              <a:rPr lang="en-US" sz="4200" b="1" dirty="0">
                <a:solidFill>
                  <a:schemeClr val="bg1"/>
                </a:solidFill>
                <a:effectLst>
                  <a:outerShdw blurRad="38100" dist="38100" dir="2700000" algn="tl">
                    <a:schemeClr val="tx1"/>
                  </a:outerShdw>
                </a:effectLst>
              </a:rPr>
              <a:t>need their </a:t>
            </a:r>
            <a:r>
              <a:rPr lang="en-US" sz="4200" b="1" dirty="0" smtClean="0">
                <a:solidFill>
                  <a:schemeClr val="bg1"/>
                </a:solidFill>
                <a:effectLst>
                  <a:outerShdw blurRad="38100" dist="38100" dir="2700000" algn="tl">
                    <a:schemeClr val="tx1"/>
                  </a:outerShdw>
                </a:effectLst>
              </a:rPr>
              <a:t>approval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8842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Galatians </a:t>
            </a:r>
            <a:r>
              <a:rPr lang="en-US" b="1" dirty="0" smtClean="0">
                <a:solidFill>
                  <a:schemeClr val="bg2">
                    <a:lumMod val="75000"/>
                  </a:schemeClr>
                </a:solidFill>
                <a:effectLst>
                  <a:outerShdw blurRad="38100" dist="38100" dir="2700000" algn="tl">
                    <a:srgbClr val="000000"/>
                  </a:outerShdw>
                </a:effectLst>
              </a:rPr>
              <a:t>2:11-14 </a:t>
            </a:r>
            <a:r>
              <a:rPr lang="en-US" sz="3400" b="1" dirty="0">
                <a:solidFill>
                  <a:schemeClr val="bg2">
                    <a:lumMod val="75000"/>
                  </a:schemeClr>
                </a:solidFill>
                <a:effectLst>
                  <a:outerShdw blurRad="38100" dist="38100" dir="2700000" algn="tl">
                    <a:srgbClr val="000000"/>
                  </a:outerShdw>
                </a:effectLst>
              </a:rPr>
              <a:t>(NLT)</a:t>
            </a:r>
          </a:p>
        </p:txBody>
      </p:sp>
      <p:sp>
        <p:nvSpPr>
          <p:cNvPr id="3" name="Content Placeholder 2"/>
          <p:cNvSpPr>
            <a:spLocks noGrp="1"/>
          </p:cNvSpPr>
          <p:nvPr>
            <p:ph idx="1"/>
          </p:nvPr>
        </p:nvSpPr>
        <p:spPr>
          <a:xfrm>
            <a:off x="228600" y="838200"/>
            <a:ext cx="8686800" cy="5867400"/>
          </a:xfrm>
        </p:spPr>
        <p:txBody>
          <a:bodyPr>
            <a:noAutofit/>
          </a:bodyPr>
          <a:lstStyle/>
          <a:p>
            <a:pPr marL="0" indent="0">
              <a:lnSpc>
                <a:spcPct val="80000"/>
              </a:lnSpc>
              <a:spcBef>
                <a:spcPts val="0"/>
              </a:spcBef>
              <a:buNone/>
            </a:pPr>
            <a:r>
              <a:rPr lang="en-US" sz="3400" b="1" baseline="30000" dirty="0" smtClean="0">
                <a:solidFill>
                  <a:schemeClr val="bg1"/>
                </a:solidFill>
                <a:effectLst>
                  <a:outerShdw blurRad="38100" dist="38100" dir="2700000" algn="tl">
                    <a:schemeClr val="tx1"/>
                  </a:outerShdw>
                </a:effectLst>
              </a:rPr>
              <a:t>11</a:t>
            </a:r>
            <a:r>
              <a:rPr lang="en-US" sz="3400" b="1" dirty="0" smtClean="0">
                <a:solidFill>
                  <a:schemeClr val="bg1"/>
                </a:solidFill>
                <a:effectLst>
                  <a:outerShdw blurRad="38100" dist="38100" dir="2700000" algn="tl">
                    <a:schemeClr val="tx1"/>
                  </a:outerShdw>
                </a:effectLst>
              </a:rPr>
              <a:t> </a:t>
            </a:r>
            <a:r>
              <a:rPr lang="en-US" sz="3400" b="1" dirty="0">
                <a:solidFill>
                  <a:schemeClr val="bg1"/>
                </a:solidFill>
                <a:effectLst>
                  <a:outerShdw blurRad="38100" dist="38100" dir="2700000" algn="tl">
                    <a:schemeClr val="tx1"/>
                  </a:outerShdw>
                </a:effectLst>
              </a:rPr>
              <a:t>But when Peter came to Antioch, I had to oppose him to his face, for what he did was very wrong. </a:t>
            </a:r>
            <a:r>
              <a:rPr lang="en-US" sz="3400" b="1" baseline="30000" dirty="0">
                <a:solidFill>
                  <a:schemeClr val="bg1"/>
                </a:solidFill>
                <a:effectLst>
                  <a:outerShdw blurRad="38100" dist="38100" dir="2700000" algn="tl">
                    <a:schemeClr val="tx1"/>
                  </a:outerShdw>
                </a:effectLst>
              </a:rPr>
              <a:t>12</a:t>
            </a:r>
            <a:r>
              <a:rPr lang="en-US" sz="3400" b="1" dirty="0">
                <a:solidFill>
                  <a:schemeClr val="bg1"/>
                </a:solidFill>
                <a:effectLst>
                  <a:outerShdw blurRad="38100" dist="38100" dir="2700000" algn="tl">
                    <a:schemeClr val="tx1"/>
                  </a:outerShdw>
                </a:effectLst>
              </a:rPr>
              <a:t> When he first arrived, he ate with the Gentile Christians, who were not circumcised. But afterward, when some friends of James came, Peter wouldn’t eat with the Gentiles anymore. </a:t>
            </a:r>
            <a:r>
              <a:rPr lang="en-US" sz="3400" b="1" dirty="0">
                <a:solidFill>
                  <a:srgbClr val="FFFF66"/>
                </a:solidFill>
                <a:effectLst>
                  <a:outerShdw blurRad="38100" dist="38100" dir="2700000" algn="tl">
                    <a:schemeClr val="tx1"/>
                  </a:outerShdw>
                </a:effectLst>
              </a:rPr>
              <a:t>He was afraid of criticism from these people</a:t>
            </a:r>
            <a:r>
              <a:rPr lang="en-US" sz="3400" b="1" dirty="0">
                <a:solidFill>
                  <a:schemeClr val="bg1"/>
                </a:solidFill>
                <a:effectLst>
                  <a:outerShdw blurRad="38100" dist="38100" dir="2700000" algn="tl">
                    <a:schemeClr val="tx1"/>
                  </a:outerShdw>
                </a:effectLst>
              </a:rPr>
              <a:t> who insisted on the necessity of circumcision. </a:t>
            </a:r>
            <a:r>
              <a:rPr lang="en-US" sz="3400" b="1" baseline="30000" dirty="0">
                <a:solidFill>
                  <a:schemeClr val="bg1"/>
                </a:solidFill>
                <a:effectLst>
                  <a:outerShdw blurRad="38100" dist="38100" dir="2700000" algn="tl">
                    <a:schemeClr val="tx1"/>
                  </a:outerShdw>
                </a:effectLst>
              </a:rPr>
              <a:t>13 </a:t>
            </a:r>
            <a:r>
              <a:rPr lang="en-US" sz="3400" b="1" dirty="0">
                <a:solidFill>
                  <a:schemeClr val="bg1"/>
                </a:solidFill>
                <a:effectLst>
                  <a:outerShdw blurRad="38100" dist="38100" dir="2700000" algn="tl">
                    <a:schemeClr val="tx1"/>
                  </a:outerShdw>
                </a:effectLst>
              </a:rPr>
              <a:t>As a result, other Jewish Christians followed Peter’s hypocrisy, and even Barnabas was led astray by their hypocrisy. </a:t>
            </a:r>
            <a:r>
              <a:rPr lang="en-US" sz="3400" b="1" baseline="30000" dirty="0">
                <a:solidFill>
                  <a:schemeClr val="bg1"/>
                </a:solidFill>
                <a:effectLst>
                  <a:outerShdw blurRad="38100" dist="38100" dir="2700000" algn="tl">
                    <a:schemeClr val="tx1"/>
                  </a:outerShdw>
                </a:effectLst>
              </a:rPr>
              <a:t>14</a:t>
            </a:r>
            <a:r>
              <a:rPr lang="en-US" sz="3400" b="1" dirty="0">
                <a:solidFill>
                  <a:schemeClr val="bg1"/>
                </a:solidFill>
                <a:effectLst>
                  <a:outerShdw blurRad="38100" dist="38100" dir="2700000" algn="tl">
                    <a:schemeClr val="tx1"/>
                  </a:outerShdw>
                </a:effectLst>
              </a:rPr>
              <a:t> When I saw that </a:t>
            </a:r>
            <a:r>
              <a:rPr lang="en-US" sz="3400" b="1" dirty="0">
                <a:solidFill>
                  <a:srgbClr val="FFFF66"/>
                </a:solidFill>
                <a:effectLst>
                  <a:outerShdw blurRad="38100" dist="38100" dir="2700000" algn="tl">
                    <a:schemeClr val="tx1"/>
                  </a:outerShdw>
                </a:effectLst>
              </a:rPr>
              <a:t>they were not following the truth of the </a:t>
            </a:r>
            <a:r>
              <a:rPr lang="en-US" sz="3400" b="1" dirty="0" smtClean="0">
                <a:solidFill>
                  <a:srgbClr val="FFFF66"/>
                </a:solidFill>
                <a:effectLst>
                  <a:outerShdw blurRad="38100" dist="38100" dir="2700000" algn="tl">
                    <a:schemeClr val="tx1"/>
                  </a:outerShdw>
                </a:effectLst>
              </a:rPr>
              <a:t>gospel message…</a:t>
            </a:r>
          </a:p>
        </p:txBody>
      </p:sp>
    </p:spTree>
    <p:extLst>
      <p:ext uri="{BB962C8B-B14F-4D97-AF65-F5344CB8AC3E}">
        <p14:creationId xmlns:p14="http://schemas.microsoft.com/office/powerpoint/2010/main" val="234549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The Gospel needs to confront: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14400"/>
            <a:ext cx="8382000" cy="5791200"/>
          </a:xfrm>
        </p:spPr>
        <p:txBody>
          <a:bodyPr>
            <a:noAutofit/>
          </a:bodyPr>
          <a:lstStyle/>
          <a:p>
            <a:pPr marL="0" indent="0">
              <a:lnSpc>
                <a:spcPct val="90000"/>
              </a:lnSpc>
              <a:spcBef>
                <a:spcPts val="0"/>
              </a:spcBef>
              <a:spcAft>
                <a:spcPts val="600"/>
              </a:spcAft>
              <a:buNone/>
            </a:pPr>
            <a:r>
              <a:rPr lang="en-US" sz="4400" b="1" dirty="0" smtClean="0">
                <a:solidFill>
                  <a:srgbClr val="FFFF66"/>
                </a:solidFill>
                <a:effectLst>
                  <a:outerShdw blurRad="38100" dist="38100" dir="2700000" algn="tl">
                    <a:schemeClr val="tx1"/>
                  </a:outerShdw>
                </a:effectLst>
              </a:rPr>
              <a:t>Being Image-ruled </a:t>
            </a:r>
          </a:p>
          <a:p>
            <a:pPr>
              <a:lnSpc>
                <a:spcPct val="90000"/>
              </a:lnSpc>
              <a:spcBef>
                <a:spcPts val="0"/>
              </a:spcBef>
              <a:spcAft>
                <a:spcPts val="600"/>
              </a:spcAft>
            </a:pPr>
            <a:r>
              <a:rPr lang="en-US" sz="5000" b="1" u="sng" dirty="0" smtClean="0">
                <a:solidFill>
                  <a:schemeClr val="bg1"/>
                </a:solidFill>
                <a:effectLst>
                  <a:outerShdw blurRad="38100" dist="38100" dir="2700000" algn="tl">
                    <a:schemeClr val="tx1"/>
                  </a:outerShdw>
                </a:effectLst>
              </a:rPr>
              <a:t>The Gospel proclaims</a:t>
            </a:r>
            <a:r>
              <a:rPr lang="en-US" sz="5000" b="1" dirty="0" smtClean="0">
                <a:solidFill>
                  <a:schemeClr val="bg1"/>
                </a:solidFill>
                <a:effectLst>
                  <a:outerShdw blurRad="38100" dist="38100" dir="2700000" algn="tl">
                    <a:schemeClr val="tx1"/>
                  </a:outerShdw>
                </a:effectLst>
              </a:rPr>
              <a:t>: </a:t>
            </a:r>
            <a:r>
              <a:rPr lang="en-US" sz="5000" b="1" dirty="0">
                <a:solidFill>
                  <a:schemeClr val="bg1"/>
                </a:solidFill>
                <a:effectLst>
                  <a:outerShdw blurRad="38100" dist="38100" dir="2700000" algn="tl">
                    <a:schemeClr val="tx1"/>
                  </a:outerShdw>
                </a:effectLst>
              </a:rPr>
              <a:t/>
            </a:r>
            <a:br>
              <a:rPr lang="en-US" sz="5000" b="1" dirty="0">
                <a:solidFill>
                  <a:schemeClr val="bg1"/>
                </a:solidFill>
                <a:effectLst>
                  <a:outerShdw blurRad="38100" dist="38100" dir="2700000" algn="tl">
                    <a:schemeClr val="tx1"/>
                  </a:outerShdw>
                </a:effectLst>
              </a:rPr>
            </a:br>
            <a:r>
              <a:rPr lang="en-US" sz="5000" b="1" dirty="0" smtClean="0">
                <a:solidFill>
                  <a:schemeClr val="bg1"/>
                </a:solidFill>
                <a:effectLst>
                  <a:outerShdw blurRad="38100" dist="38100" dir="2700000" algn="tl">
                    <a:schemeClr val="tx1"/>
                  </a:outerShdw>
                </a:effectLst>
              </a:rPr>
              <a:t>I don’t need to try </a:t>
            </a:r>
            <a:r>
              <a:rPr lang="en-US" sz="5000" b="1" dirty="0">
                <a:solidFill>
                  <a:schemeClr val="bg1"/>
                </a:solidFill>
                <a:effectLst>
                  <a:outerShdw blurRad="38100" dist="38100" dir="2700000" algn="tl">
                    <a:schemeClr val="tx1"/>
                  </a:outerShdw>
                </a:effectLst>
              </a:rPr>
              <a:t>to get horizontally, what </a:t>
            </a:r>
            <a:br>
              <a:rPr lang="en-US" sz="5000" b="1" dirty="0">
                <a:solidFill>
                  <a:schemeClr val="bg1"/>
                </a:solidFill>
                <a:effectLst>
                  <a:outerShdw blurRad="38100" dist="38100" dir="2700000" algn="tl">
                    <a:schemeClr val="tx1"/>
                  </a:outerShdw>
                </a:effectLst>
              </a:rPr>
            </a:br>
            <a:r>
              <a:rPr lang="en-US" sz="5000" b="1" dirty="0" smtClean="0">
                <a:solidFill>
                  <a:schemeClr val="bg1"/>
                </a:solidFill>
                <a:effectLst>
                  <a:outerShdw blurRad="38100" dist="38100" dir="2700000" algn="tl">
                    <a:schemeClr val="tx1"/>
                  </a:outerShdw>
                </a:effectLst>
              </a:rPr>
              <a:t>I </a:t>
            </a:r>
            <a:r>
              <a:rPr lang="en-US" sz="5000" b="1" dirty="0">
                <a:solidFill>
                  <a:schemeClr val="bg1"/>
                </a:solidFill>
                <a:effectLst>
                  <a:outerShdw blurRad="38100" dist="38100" dir="2700000" algn="tl">
                    <a:schemeClr val="tx1"/>
                  </a:outerShdw>
                </a:effectLst>
              </a:rPr>
              <a:t>already have </a:t>
            </a:r>
            <a:r>
              <a:rPr lang="en-US" sz="5000" b="1" dirty="0" smtClean="0">
                <a:solidFill>
                  <a:schemeClr val="bg1"/>
                </a:solidFill>
                <a:effectLst>
                  <a:outerShdw blurRad="38100" dist="38100" dir="2700000" algn="tl">
                    <a:schemeClr val="tx1"/>
                  </a:outerShdw>
                </a:effectLst>
              </a:rPr>
              <a:t>vertically!</a:t>
            </a:r>
            <a:endParaRPr lang="en-US" sz="5000" b="1" dirty="0">
              <a:solidFill>
                <a:schemeClr val="bg1"/>
              </a:solidFill>
              <a:effectLst>
                <a:outerShdw blurRad="38100" dist="38100" dir="2700000" algn="tl">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268545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The Gospel needs to confront: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14400"/>
            <a:ext cx="8382000" cy="5791200"/>
          </a:xfrm>
        </p:spPr>
        <p:txBody>
          <a:bodyPr>
            <a:noAutofit/>
          </a:bodyPr>
          <a:lstStyle/>
          <a:p>
            <a:pPr marL="0" indent="0">
              <a:lnSpc>
                <a:spcPct val="90000"/>
              </a:lnSpc>
              <a:spcBef>
                <a:spcPts val="0"/>
              </a:spcBef>
              <a:spcAft>
                <a:spcPts val="600"/>
              </a:spcAft>
              <a:buNone/>
            </a:pPr>
            <a:r>
              <a:rPr lang="en-US" sz="4400" b="1" u="sng" dirty="0" smtClean="0">
                <a:solidFill>
                  <a:srgbClr val="FFFF66"/>
                </a:solidFill>
                <a:effectLst>
                  <a:outerShdw blurRad="38100" dist="38100" dir="2700000" algn="tl">
                    <a:schemeClr val="tx1"/>
                  </a:outerShdw>
                </a:effectLst>
              </a:rPr>
              <a:t>Being Emotion-ruled </a:t>
            </a:r>
          </a:p>
          <a:p>
            <a:pPr>
              <a:lnSpc>
                <a:spcPct val="90000"/>
              </a:lnSpc>
              <a:spcBef>
                <a:spcPts val="0"/>
              </a:spcBef>
              <a:spcAft>
                <a:spcPts val="600"/>
              </a:spcAft>
            </a:pPr>
            <a:r>
              <a:rPr lang="en-US" sz="4200" b="1" dirty="0" smtClean="0">
                <a:solidFill>
                  <a:schemeClr val="bg1"/>
                </a:solidFill>
                <a:effectLst>
                  <a:outerShdw blurRad="38100" dist="38100" dir="2700000" algn="tl">
                    <a:schemeClr val="tx1"/>
                  </a:outerShdw>
                </a:effectLst>
              </a:rPr>
              <a:t>I </a:t>
            </a:r>
            <a:r>
              <a:rPr lang="en-US" sz="4200" b="1" dirty="0">
                <a:solidFill>
                  <a:schemeClr val="bg1"/>
                </a:solidFill>
                <a:effectLst>
                  <a:outerShdw blurRad="38100" dist="38100" dir="2700000" algn="tl">
                    <a:schemeClr val="tx1"/>
                  </a:outerShdw>
                </a:effectLst>
              </a:rPr>
              <a:t>am a victim</a:t>
            </a:r>
          </a:p>
          <a:p>
            <a:pPr>
              <a:lnSpc>
                <a:spcPct val="90000"/>
              </a:lnSpc>
              <a:spcBef>
                <a:spcPts val="0"/>
              </a:spcBef>
              <a:spcAft>
                <a:spcPts val="600"/>
              </a:spcAft>
            </a:pPr>
            <a:r>
              <a:rPr lang="en-US" sz="4200" b="1" dirty="0" smtClean="0">
                <a:solidFill>
                  <a:schemeClr val="bg1"/>
                </a:solidFill>
                <a:effectLst>
                  <a:outerShdw blurRad="38100" dist="38100" dir="2700000" algn="tl">
                    <a:schemeClr val="tx1"/>
                  </a:outerShdw>
                </a:effectLst>
              </a:rPr>
              <a:t>I </a:t>
            </a:r>
            <a:r>
              <a:rPr lang="en-US" sz="4200" b="1" dirty="0">
                <a:solidFill>
                  <a:schemeClr val="bg1"/>
                </a:solidFill>
                <a:effectLst>
                  <a:outerShdw blurRad="38100" dist="38100" dir="2700000" algn="tl">
                    <a:schemeClr val="tx1"/>
                  </a:outerShdw>
                </a:effectLst>
              </a:rPr>
              <a:t>have it worse than anyone else</a:t>
            </a:r>
          </a:p>
          <a:p>
            <a:pPr>
              <a:lnSpc>
                <a:spcPct val="90000"/>
              </a:lnSpc>
              <a:spcBef>
                <a:spcPts val="0"/>
              </a:spcBef>
              <a:spcAft>
                <a:spcPts val="600"/>
              </a:spcAft>
            </a:pPr>
            <a:r>
              <a:rPr lang="en-US" sz="4200" b="1" dirty="0" smtClean="0">
                <a:solidFill>
                  <a:schemeClr val="bg1"/>
                </a:solidFill>
                <a:effectLst>
                  <a:outerShdw blurRad="38100" dist="38100" dir="2700000" algn="tl">
                    <a:schemeClr val="tx1"/>
                  </a:outerShdw>
                </a:effectLst>
              </a:rPr>
              <a:t>I </a:t>
            </a:r>
            <a:r>
              <a:rPr lang="en-US" sz="4200" b="1" dirty="0">
                <a:solidFill>
                  <a:schemeClr val="bg1"/>
                </a:solidFill>
                <a:effectLst>
                  <a:outerShdw blurRad="38100" dist="38100" dir="2700000" algn="tl">
                    <a:schemeClr val="tx1"/>
                  </a:outerShdw>
                </a:effectLst>
              </a:rPr>
              <a:t>deserve </a:t>
            </a:r>
            <a:r>
              <a:rPr lang="en-US" sz="4200" b="1" dirty="0" smtClean="0">
                <a:solidFill>
                  <a:schemeClr val="bg1"/>
                </a:solidFill>
                <a:effectLst>
                  <a:outerShdw blurRad="38100" dist="38100" dir="2700000" algn="tl">
                    <a:schemeClr val="tx1"/>
                  </a:outerShdw>
                </a:effectLst>
              </a:rPr>
              <a:t>better</a:t>
            </a:r>
          </a:p>
          <a:p>
            <a:pPr>
              <a:lnSpc>
                <a:spcPct val="90000"/>
              </a:lnSpc>
              <a:spcBef>
                <a:spcPts val="0"/>
              </a:spcBef>
            </a:pPr>
            <a:r>
              <a:rPr lang="en-US" sz="4200" b="1" dirty="0" smtClean="0">
                <a:solidFill>
                  <a:schemeClr val="bg1"/>
                </a:solidFill>
                <a:effectLst>
                  <a:outerShdw blurRad="38100" dist="38100" dir="2700000" algn="tl">
                    <a:schemeClr val="tx1"/>
                  </a:outerShdw>
                </a:effectLst>
              </a:rPr>
              <a:t>I want to do what feels good</a:t>
            </a:r>
          </a:p>
          <a:p>
            <a:pPr lvl="1">
              <a:lnSpc>
                <a:spcPct val="90000"/>
              </a:lnSpc>
              <a:spcBef>
                <a:spcPts val="0"/>
              </a:spcBef>
            </a:pPr>
            <a:r>
              <a:rPr lang="en-US" sz="4200" b="1" dirty="0" smtClean="0">
                <a:solidFill>
                  <a:schemeClr val="bg1"/>
                </a:solidFill>
                <a:effectLst>
                  <a:outerShdw blurRad="38100" dist="38100" dir="2700000" algn="tl">
                    <a:schemeClr val="tx1"/>
                  </a:outerShdw>
                </a:effectLst>
              </a:rPr>
              <a:t>Addictions</a:t>
            </a:r>
          </a:p>
          <a:p>
            <a:pPr lvl="1">
              <a:lnSpc>
                <a:spcPct val="90000"/>
              </a:lnSpc>
              <a:spcBef>
                <a:spcPts val="0"/>
              </a:spcBef>
            </a:pPr>
            <a:r>
              <a:rPr lang="en-US" sz="4200" b="1" dirty="0" smtClean="0">
                <a:solidFill>
                  <a:schemeClr val="bg1"/>
                </a:solidFill>
                <a:effectLst>
                  <a:outerShdw blurRad="38100" dist="38100" dir="2700000" algn="tl">
                    <a:schemeClr val="tx1"/>
                  </a:outerShdw>
                </a:effectLst>
              </a:rPr>
              <a:t>Giving into temptation</a:t>
            </a:r>
            <a:endParaRPr lang="en-US" sz="4200" b="1" dirty="0">
              <a:solidFill>
                <a:schemeClr val="bg1"/>
              </a:solidFill>
              <a:effectLst>
                <a:outerShdw blurRad="38100" dist="38100" dir="2700000" algn="tl">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61682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smtClean="0">
                <a:solidFill>
                  <a:schemeClr val="bg2">
                    <a:lumMod val="75000"/>
                  </a:schemeClr>
                </a:solidFill>
                <a:effectLst>
                  <a:outerShdw blurRad="38100" dist="38100" dir="2700000" algn="tl">
                    <a:srgbClr val="000000"/>
                  </a:outerShdw>
                </a:effectLst>
              </a:rPr>
              <a:t>1 Corinthians 10:13 </a:t>
            </a:r>
            <a:r>
              <a:rPr lang="en-US" sz="3400" b="1" dirty="0" smtClean="0">
                <a:solidFill>
                  <a:schemeClr val="bg2">
                    <a:lumMod val="75000"/>
                  </a:schemeClr>
                </a:solidFill>
                <a:effectLst>
                  <a:outerShdw blurRad="38100" dist="38100" dir="2700000" algn="tl">
                    <a:srgbClr val="000000"/>
                  </a:outerShdw>
                </a:effectLst>
              </a:rPr>
              <a:t>(ESV)</a:t>
            </a:r>
            <a:endParaRPr lang="en-US" sz="3400"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838200"/>
            <a:ext cx="8153400" cy="5867400"/>
          </a:xfrm>
        </p:spPr>
        <p:txBody>
          <a:bodyPr>
            <a:noAutofit/>
          </a:bodyPr>
          <a:lstStyle/>
          <a:p>
            <a:pPr marL="0" indent="0">
              <a:lnSpc>
                <a:spcPct val="80000"/>
              </a:lnSpc>
              <a:spcBef>
                <a:spcPts val="0"/>
              </a:spcBef>
              <a:buNone/>
            </a:pPr>
            <a:r>
              <a:rPr lang="en-US" sz="4400" b="1" dirty="0" smtClean="0">
                <a:solidFill>
                  <a:schemeClr val="bg1"/>
                </a:solidFill>
                <a:effectLst>
                  <a:outerShdw blurRad="38100" dist="38100" dir="2700000" algn="tl">
                    <a:schemeClr val="tx1"/>
                  </a:outerShdw>
                </a:effectLst>
              </a:rPr>
              <a:t>No </a:t>
            </a:r>
            <a:r>
              <a:rPr lang="en-US" sz="4400" b="1" dirty="0">
                <a:solidFill>
                  <a:schemeClr val="bg1"/>
                </a:solidFill>
                <a:effectLst>
                  <a:outerShdw blurRad="38100" dist="38100" dir="2700000" algn="tl">
                    <a:schemeClr val="tx1"/>
                  </a:outerShdw>
                </a:effectLst>
              </a:rPr>
              <a:t>temptation has overtaken you that is not common to man. God is faithful, and he will not let you be tempted beyond your ability, but with the temptation he will also provide the way of escape, that you may be able to endure it.</a:t>
            </a:r>
            <a:endParaRPr lang="en-US" sz="4400" b="1" dirty="0" smtClean="0">
              <a:solidFill>
                <a:srgbClr val="FFFF66"/>
              </a:solidFill>
              <a:effectLst>
                <a:outerShdw blurRad="38100" dist="38100" dir="2700000" algn="tl">
                  <a:schemeClr val="tx1"/>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221822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The Gospel needs to confront: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14400"/>
            <a:ext cx="8382000" cy="5791200"/>
          </a:xfrm>
        </p:spPr>
        <p:txBody>
          <a:bodyPr>
            <a:noAutofit/>
          </a:bodyPr>
          <a:lstStyle/>
          <a:p>
            <a:pPr marL="0" indent="0">
              <a:lnSpc>
                <a:spcPct val="90000"/>
              </a:lnSpc>
              <a:spcBef>
                <a:spcPts val="0"/>
              </a:spcBef>
              <a:spcAft>
                <a:spcPts val="600"/>
              </a:spcAft>
              <a:buNone/>
            </a:pPr>
            <a:r>
              <a:rPr lang="en-US" sz="4400" b="1" dirty="0" smtClean="0">
                <a:solidFill>
                  <a:srgbClr val="FFFF66"/>
                </a:solidFill>
                <a:effectLst>
                  <a:outerShdw blurRad="38100" dist="38100" dir="2700000" algn="tl">
                    <a:schemeClr val="tx1"/>
                  </a:outerShdw>
                </a:effectLst>
              </a:rPr>
              <a:t>Being Emotion-ruled </a:t>
            </a:r>
          </a:p>
          <a:p>
            <a:pPr>
              <a:lnSpc>
                <a:spcPct val="90000"/>
              </a:lnSpc>
              <a:spcBef>
                <a:spcPts val="0"/>
              </a:spcBef>
              <a:spcAft>
                <a:spcPts val="600"/>
              </a:spcAft>
            </a:pPr>
            <a:r>
              <a:rPr lang="en-US" sz="5000" b="1" u="sng" dirty="0" smtClean="0">
                <a:solidFill>
                  <a:schemeClr val="bg1"/>
                </a:solidFill>
                <a:effectLst>
                  <a:outerShdw blurRad="38100" dist="38100" dir="2700000" algn="tl">
                    <a:schemeClr val="tx1"/>
                  </a:outerShdw>
                </a:effectLst>
              </a:rPr>
              <a:t>The Gospel proclaims</a:t>
            </a:r>
            <a:r>
              <a:rPr lang="en-US" sz="5000" b="1" dirty="0" smtClean="0">
                <a:solidFill>
                  <a:schemeClr val="bg1"/>
                </a:solidFill>
                <a:effectLst>
                  <a:outerShdw blurRad="38100" dist="38100" dir="2700000" algn="tl">
                    <a:schemeClr val="tx1"/>
                  </a:outerShdw>
                </a:effectLst>
              </a:rPr>
              <a:t>: </a:t>
            </a:r>
            <a:r>
              <a:rPr lang="en-US" sz="5000" b="1" dirty="0">
                <a:solidFill>
                  <a:schemeClr val="bg1"/>
                </a:solidFill>
                <a:effectLst>
                  <a:outerShdw blurRad="38100" dist="38100" dir="2700000" algn="tl">
                    <a:schemeClr val="tx1"/>
                  </a:outerShdw>
                </a:effectLst>
              </a:rPr>
              <a:t/>
            </a:r>
            <a:br>
              <a:rPr lang="en-US" sz="5000" b="1" dirty="0">
                <a:solidFill>
                  <a:schemeClr val="bg1"/>
                </a:solidFill>
                <a:effectLst>
                  <a:outerShdw blurRad="38100" dist="38100" dir="2700000" algn="tl">
                    <a:schemeClr val="tx1"/>
                  </a:outerShdw>
                </a:effectLst>
              </a:rPr>
            </a:br>
            <a:r>
              <a:rPr lang="en-US" sz="5000" b="1" dirty="0" smtClean="0">
                <a:solidFill>
                  <a:schemeClr val="bg1"/>
                </a:solidFill>
                <a:effectLst>
                  <a:outerShdw blurRad="38100" dist="38100" dir="2700000" algn="tl">
                    <a:schemeClr val="tx1"/>
                  </a:outerShdw>
                </a:effectLst>
              </a:rPr>
              <a:t>God is faithful. </a:t>
            </a:r>
            <a:br>
              <a:rPr lang="en-US" sz="5000" b="1" dirty="0" smtClean="0">
                <a:solidFill>
                  <a:schemeClr val="bg1"/>
                </a:solidFill>
                <a:effectLst>
                  <a:outerShdw blurRad="38100" dist="38100" dir="2700000" algn="tl">
                    <a:schemeClr val="tx1"/>
                  </a:outerShdw>
                </a:effectLst>
              </a:rPr>
            </a:br>
            <a:r>
              <a:rPr lang="en-US" sz="5000" b="1" dirty="0" smtClean="0">
                <a:solidFill>
                  <a:schemeClr val="bg1"/>
                </a:solidFill>
                <a:effectLst>
                  <a:outerShdw blurRad="38100" dist="38100" dir="2700000" algn="tl">
                    <a:schemeClr val="tx1"/>
                  </a:outerShdw>
                </a:effectLst>
              </a:rPr>
              <a:t>I am not the only one. </a:t>
            </a:r>
            <a:br>
              <a:rPr lang="en-US" sz="5000" b="1" dirty="0" smtClean="0">
                <a:solidFill>
                  <a:schemeClr val="bg1"/>
                </a:solidFill>
                <a:effectLst>
                  <a:outerShdw blurRad="38100" dist="38100" dir="2700000" algn="tl">
                    <a:schemeClr val="tx1"/>
                  </a:outerShdw>
                </a:effectLst>
              </a:rPr>
            </a:br>
            <a:r>
              <a:rPr lang="en-US" sz="5000" b="1" dirty="0" smtClean="0">
                <a:solidFill>
                  <a:schemeClr val="bg1"/>
                </a:solidFill>
                <a:effectLst>
                  <a:outerShdw blurRad="38100" dist="38100" dir="2700000" algn="tl">
                    <a:schemeClr val="tx1"/>
                  </a:outerShdw>
                </a:effectLst>
              </a:rPr>
              <a:t>He will provide the way of escape for every temptation!</a:t>
            </a:r>
            <a:endParaRPr lang="en-US" sz="5000" b="1" dirty="0">
              <a:solidFill>
                <a:schemeClr val="bg1"/>
              </a:solidFill>
              <a:effectLst>
                <a:outerShdw blurRad="38100" dist="38100" dir="2700000" algn="tl">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414604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The Gospel needs to confront: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14400"/>
            <a:ext cx="8382000" cy="5791200"/>
          </a:xfrm>
        </p:spPr>
        <p:txBody>
          <a:bodyPr>
            <a:noAutofit/>
          </a:bodyPr>
          <a:lstStyle/>
          <a:p>
            <a:pPr marL="0" indent="0">
              <a:lnSpc>
                <a:spcPct val="90000"/>
              </a:lnSpc>
              <a:spcBef>
                <a:spcPts val="0"/>
              </a:spcBef>
              <a:spcAft>
                <a:spcPts val="600"/>
              </a:spcAft>
              <a:buNone/>
            </a:pPr>
            <a:r>
              <a:rPr lang="en-US" sz="4400" b="1" u="sng" dirty="0" smtClean="0">
                <a:solidFill>
                  <a:srgbClr val="FFFF66"/>
                </a:solidFill>
                <a:effectLst>
                  <a:outerShdw blurRad="38100" dist="38100" dir="2700000" algn="tl">
                    <a:schemeClr val="tx1"/>
                  </a:outerShdw>
                </a:effectLst>
              </a:rPr>
              <a:t>Being Circumstance-ruled </a:t>
            </a:r>
          </a:p>
          <a:p>
            <a:pPr>
              <a:lnSpc>
                <a:spcPct val="90000"/>
              </a:lnSpc>
              <a:spcBef>
                <a:spcPts val="0"/>
              </a:spcBef>
              <a:spcAft>
                <a:spcPts val="600"/>
              </a:spcAft>
            </a:pPr>
            <a:r>
              <a:rPr lang="en-US" sz="4200" b="1" dirty="0" smtClean="0">
                <a:solidFill>
                  <a:schemeClr val="bg1"/>
                </a:solidFill>
                <a:effectLst>
                  <a:outerShdw blurRad="38100" dist="38100" dir="2700000" algn="tl">
                    <a:schemeClr val="tx1"/>
                  </a:outerShdw>
                </a:effectLst>
              </a:rPr>
              <a:t>Having </a:t>
            </a:r>
            <a:r>
              <a:rPr lang="en-US" sz="4200" b="1" dirty="0">
                <a:solidFill>
                  <a:schemeClr val="bg1"/>
                </a:solidFill>
                <a:effectLst>
                  <a:outerShdw blurRad="38100" dist="38100" dir="2700000" algn="tl">
                    <a:schemeClr val="tx1"/>
                  </a:outerShdw>
                </a:effectLst>
              </a:rPr>
              <a:t>more awe for </a:t>
            </a:r>
            <a:r>
              <a:rPr lang="en-US" sz="4200" b="1" dirty="0" smtClean="0">
                <a:solidFill>
                  <a:schemeClr val="bg1"/>
                </a:solidFill>
                <a:effectLst>
                  <a:outerShdw blurRad="38100" dist="38100" dir="2700000" algn="tl">
                    <a:schemeClr val="tx1"/>
                  </a:outerShdw>
                </a:effectLst>
              </a:rPr>
              <a:t>problems than for The Solution</a:t>
            </a:r>
            <a:endParaRPr lang="en-US" sz="4200" b="1" dirty="0">
              <a:solidFill>
                <a:schemeClr val="bg1"/>
              </a:solidFill>
              <a:effectLst>
                <a:outerShdw blurRad="38100" dist="38100" dir="2700000" algn="tl">
                  <a:schemeClr val="tx1"/>
                </a:outerShdw>
              </a:effectLst>
            </a:endParaRPr>
          </a:p>
          <a:p>
            <a:pPr>
              <a:lnSpc>
                <a:spcPct val="90000"/>
              </a:lnSpc>
              <a:spcBef>
                <a:spcPts val="0"/>
              </a:spcBef>
              <a:spcAft>
                <a:spcPts val="600"/>
              </a:spcAft>
            </a:pPr>
            <a:r>
              <a:rPr lang="en-US" sz="4200" b="1" dirty="0" smtClean="0">
                <a:solidFill>
                  <a:schemeClr val="bg1"/>
                </a:solidFill>
                <a:effectLst>
                  <a:outerShdw blurRad="38100" dist="38100" dir="2700000" algn="tl">
                    <a:schemeClr val="tx1"/>
                  </a:outerShdw>
                </a:effectLst>
              </a:rPr>
              <a:t>Being anxious </a:t>
            </a:r>
            <a:endParaRPr lang="en-US" sz="4200" b="1" dirty="0">
              <a:solidFill>
                <a:schemeClr val="bg1"/>
              </a:solidFill>
              <a:effectLst>
                <a:outerShdw blurRad="38100" dist="38100" dir="2700000" algn="tl">
                  <a:schemeClr val="tx1"/>
                </a:outerShdw>
              </a:effectLst>
            </a:endParaRPr>
          </a:p>
          <a:p>
            <a:pPr>
              <a:lnSpc>
                <a:spcPct val="90000"/>
              </a:lnSpc>
              <a:spcBef>
                <a:spcPts val="0"/>
              </a:spcBef>
              <a:spcAft>
                <a:spcPts val="600"/>
              </a:spcAft>
            </a:pPr>
            <a:r>
              <a:rPr lang="en-US" sz="4200" b="1" dirty="0" smtClean="0">
                <a:solidFill>
                  <a:schemeClr val="bg1"/>
                </a:solidFill>
                <a:effectLst>
                  <a:outerShdw blurRad="38100" dist="38100" dir="2700000" algn="tl">
                    <a:schemeClr val="tx1"/>
                  </a:outerShdw>
                </a:effectLst>
              </a:rPr>
              <a:t>What </a:t>
            </a:r>
            <a:r>
              <a:rPr lang="en-US" sz="4200" b="1" dirty="0">
                <a:solidFill>
                  <a:schemeClr val="bg1"/>
                </a:solidFill>
                <a:effectLst>
                  <a:outerShdw blurRad="38100" dist="38100" dir="2700000" algn="tl">
                    <a:schemeClr val="tx1"/>
                  </a:outerShdw>
                </a:effectLst>
              </a:rPr>
              <a:t>happens if I…?</a:t>
            </a:r>
          </a:p>
          <a:p>
            <a:pPr>
              <a:lnSpc>
                <a:spcPct val="90000"/>
              </a:lnSpc>
              <a:spcBef>
                <a:spcPts val="0"/>
              </a:spcBef>
              <a:spcAft>
                <a:spcPts val="600"/>
              </a:spcAft>
            </a:pPr>
            <a:r>
              <a:rPr lang="en-US" sz="4200" b="1" dirty="0" smtClean="0">
                <a:solidFill>
                  <a:schemeClr val="bg1"/>
                </a:solidFill>
                <a:effectLst>
                  <a:outerShdw blurRad="38100" dist="38100" dir="2700000" algn="tl">
                    <a:schemeClr val="tx1"/>
                  </a:outerShdw>
                </a:effectLst>
              </a:rPr>
              <a:t>What </a:t>
            </a:r>
            <a:r>
              <a:rPr lang="en-US" sz="4200" b="1" dirty="0">
                <a:solidFill>
                  <a:schemeClr val="bg1"/>
                </a:solidFill>
                <a:effectLst>
                  <a:outerShdw blurRad="38100" dist="38100" dir="2700000" algn="tl">
                    <a:schemeClr val="tx1"/>
                  </a:outerShdw>
                </a:effectLst>
              </a:rPr>
              <a:t>if there isn’t enough</a:t>
            </a:r>
            <a:r>
              <a:rPr lang="en-US" sz="4200" b="1" dirty="0" smtClean="0">
                <a:solidFill>
                  <a:schemeClr val="bg1"/>
                </a:solidFill>
                <a:effectLst>
                  <a:outerShdw blurRad="38100" dist="38100" dir="2700000" algn="tl">
                    <a:schemeClr val="tx1"/>
                  </a:outerShdw>
                </a:effectLst>
              </a:rPr>
              <a:t>?</a:t>
            </a:r>
          </a:p>
          <a:p>
            <a:pPr>
              <a:lnSpc>
                <a:spcPct val="90000"/>
              </a:lnSpc>
              <a:spcBef>
                <a:spcPts val="0"/>
              </a:spcBef>
            </a:pPr>
            <a:r>
              <a:rPr lang="en-US" sz="4200" b="1" dirty="0" smtClean="0">
                <a:solidFill>
                  <a:schemeClr val="bg1"/>
                </a:solidFill>
                <a:effectLst>
                  <a:outerShdw blurRad="38100" dist="38100" dir="2700000" algn="tl">
                    <a:schemeClr val="tx1"/>
                  </a:outerShdw>
                </a:effectLst>
              </a:rPr>
              <a:t>Where is God?</a:t>
            </a:r>
            <a:endParaRPr lang="en-US" sz="4200" b="1" dirty="0">
              <a:solidFill>
                <a:schemeClr val="bg1"/>
              </a:solidFill>
              <a:effectLst>
                <a:outerShdw blurRad="38100" dist="38100" dir="2700000" algn="tl">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136864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charRg st="92" end="112"/>
                                            </p:txEl>
                                          </p:spTgt>
                                        </p:tgtEl>
                                        <p:attrNameLst>
                                          <p:attrName>style.visibility</p:attrName>
                                        </p:attrNameLst>
                                      </p:cBhvr>
                                      <p:to>
                                        <p:strVal val="visible"/>
                                      </p:to>
                                    </p:set>
                                    <p:animEffect transition="in" filter="fade">
                                      <p:cBhvr>
                                        <p:cTn id="22" dur="500"/>
                                        <p:tgtEl>
                                          <p:spTgt spid="3">
                                            <p:txEl>
                                              <p:charRg st="92" end="1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charRg st="112" end="140"/>
                                            </p:txEl>
                                          </p:spTgt>
                                        </p:tgtEl>
                                        <p:attrNameLst>
                                          <p:attrName>style.visibility</p:attrName>
                                        </p:attrNameLst>
                                      </p:cBhvr>
                                      <p:to>
                                        <p:strVal val="visible"/>
                                      </p:to>
                                    </p:set>
                                    <p:animEffect transition="in" filter="fade">
                                      <p:cBhvr>
                                        <p:cTn id="27" dur="500"/>
                                        <p:tgtEl>
                                          <p:spTgt spid="3">
                                            <p:txEl>
                                              <p:charRg st="112" end="14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Tree>
    <p:extLst>
      <p:ext uri="{BB962C8B-B14F-4D97-AF65-F5344CB8AC3E}">
        <p14:creationId xmlns:p14="http://schemas.microsoft.com/office/powerpoint/2010/main" val="37760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The Gospel needs to confront: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14400"/>
            <a:ext cx="8382000" cy="5791200"/>
          </a:xfrm>
        </p:spPr>
        <p:txBody>
          <a:bodyPr>
            <a:noAutofit/>
          </a:bodyPr>
          <a:lstStyle/>
          <a:p>
            <a:pPr marL="0" indent="0">
              <a:lnSpc>
                <a:spcPct val="90000"/>
              </a:lnSpc>
              <a:spcBef>
                <a:spcPts val="0"/>
              </a:spcBef>
              <a:spcAft>
                <a:spcPts val="600"/>
              </a:spcAft>
              <a:buNone/>
            </a:pPr>
            <a:r>
              <a:rPr lang="en-US" sz="4400" b="1" dirty="0" smtClean="0">
                <a:solidFill>
                  <a:srgbClr val="FFFF66"/>
                </a:solidFill>
                <a:effectLst>
                  <a:outerShdw blurRad="38100" dist="38100" dir="2700000" algn="tl">
                    <a:schemeClr val="tx1"/>
                  </a:outerShdw>
                </a:effectLst>
              </a:rPr>
              <a:t>Being Circumstance-ruled </a:t>
            </a:r>
          </a:p>
          <a:p>
            <a:pPr>
              <a:lnSpc>
                <a:spcPct val="90000"/>
              </a:lnSpc>
              <a:spcBef>
                <a:spcPts val="0"/>
              </a:spcBef>
              <a:spcAft>
                <a:spcPts val="600"/>
              </a:spcAft>
            </a:pPr>
            <a:r>
              <a:rPr lang="en-US" sz="5000" b="1" u="sng" dirty="0" smtClean="0">
                <a:solidFill>
                  <a:schemeClr val="bg1"/>
                </a:solidFill>
                <a:effectLst>
                  <a:outerShdw blurRad="38100" dist="38100" dir="2700000" algn="tl">
                    <a:schemeClr val="tx1"/>
                  </a:outerShdw>
                </a:effectLst>
              </a:rPr>
              <a:t>The Gospel proclaims</a:t>
            </a:r>
            <a:r>
              <a:rPr lang="en-US" sz="5000" b="1" dirty="0" smtClean="0">
                <a:solidFill>
                  <a:schemeClr val="bg1"/>
                </a:solidFill>
                <a:effectLst>
                  <a:outerShdw blurRad="38100" dist="38100" dir="2700000" algn="tl">
                    <a:schemeClr val="tx1"/>
                  </a:outerShdw>
                </a:effectLst>
              </a:rPr>
              <a:t>: </a:t>
            </a:r>
            <a:r>
              <a:rPr lang="en-US" sz="5000" b="1" dirty="0">
                <a:solidFill>
                  <a:schemeClr val="bg1"/>
                </a:solidFill>
                <a:effectLst>
                  <a:outerShdw blurRad="38100" dist="38100" dir="2700000" algn="tl">
                    <a:schemeClr val="tx1"/>
                  </a:outerShdw>
                </a:effectLst>
              </a:rPr>
              <a:t/>
            </a:r>
            <a:br>
              <a:rPr lang="en-US" sz="5000" b="1" dirty="0">
                <a:solidFill>
                  <a:schemeClr val="bg1"/>
                </a:solidFill>
                <a:effectLst>
                  <a:outerShdw blurRad="38100" dist="38100" dir="2700000" algn="tl">
                    <a:schemeClr val="tx1"/>
                  </a:outerShdw>
                </a:effectLst>
              </a:rPr>
            </a:br>
            <a:r>
              <a:rPr lang="en-US" sz="5000" b="1" dirty="0" smtClean="0">
                <a:solidFill>
                  <a:schemeClr val="bg1"/>
                </a:solidFill>
                <a:effectLst>
                  <a:outerShdw blurRad="38100" dist="38100" dir="2700000" algn="tl">
                    <a:schemeClr val="tx1"/>
                  </a:outerShdw>
                </a:effectLst>
              </a:rPr>
              <a:t>God says, </a:t>
            </a:r>
            <a:br>
              <a:rPr lang="en-US" sz="5000" b="1" dirty="0" smtClean="0">
                <a:solidFill>
                  <a:schemeClr val="bg1"/>
                </a:solidFill>
                <a:effectLst>
                  <a:outerShdw blurRad="38100" dist="38100" dir="2700000" algn="tl">
                    <a:schemeClr val="tx1"/>
                  </a:outerShdw>
                </a:effectLst>
              </a:rPr>
            </a:br>
            <a:r>
              <a:rPr lang="en-US" sz="5000" b="1" dirty="0" smtClean="0">
                <a:solidFill>
                  <a:schemeClr val="bg1"/>
                </a:solidFill>
                <a:effectLst>
                  <a:outerShdw blurRad="38100" dist="38100" dir="2700000" algn="tl">
                    <a:schemeClr val="tx1"/>
                  </a:outerShdw>
                </a:effectLst>
              </a:rPr>
              <a:t>“I will be with you!”</a:t>
            </a:r>
            <a:endParaRPr lang="en-US" sz="5000" b="1" dirty="0">
              <a:solidFill>
                <a:schemeClr val="bg1"/>
              </a:solidFill>
              <a:effectLst>
                <a:outerShdw blurRad="38100" dist="38100" dir="2700000" algn="tl">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274719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The Gospel needs to confront: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14400"/>
            <a:ext cx="8382000" cy="5791200"/>
          </a:xfrm>
        </p:spPr>
        <p:txBody>
          <a:bodyPr>
            <a:noAutofit/>
          </a:bodyPr>
          <a:lstStyle/>
          <a:p>
            <a:pPr marL="0" indent="0">
              <a:lnSpc>
                <a:spcPct val="90000"/>
              </a:lnSpc>
              <a:spcBef>
                <a:spcPts val="0"/>
              </a:spcBef>
              <a:spcAft>
                <a:spcPts val="600"/>
              </a:spcAft>
              <a:buNone/>
            </a:pPr>
            <a:r>
              <a:rPr lang="en-US" sz="4400" b="1" u="sng" dirty="0" smtClean="0">
                <a:solidFill>
                  <a:srgbClr val="FFFF66"/>
                </a:solidFill>
                <a:effectLst>
                  <a:outerShdw blurRad="38100" dist="38100" dir="2700000" algn="tl">
                    <a:schemeClr val="tx1"/>
                  </a:outerShdw>
                </a:effectLst>
              </a:rPr>
              <a:t>Being Self-ruled </a:t>
            </a:r>
          </a:p>
          <a:p>
            <a:pPr>
              <a:lnSpc>
                <a:spcPct val="90000"/>
              </a:lnSpc>
              <a:spcBef>
                <a:spcPts val="0"/>
              </a:spcBef>
              <a:spcAft>
                <a:spcPts val="600"/>
              </a:spcAft>
            </a:pPr>
            <a:r>
              <a:rPr lang="en-US" sz="4200" b="1" dirty="0" smtClean="0">
                <a:solidFill>
                  <a:schemeClr val="bg1"/>
                </a:solidFill>
                <a:effectLst>
                  <a:outerShdw blurRad="38100" dist="38100" dir="2700000" algn="tl">
                    <a:schemeClr val="tx1"/>
                  </a:outerShdw>
                </a:effectLst>
              </a:rPr>
              <a:t>I </a:t>
            </a:r>
            <a:r>
              <a:rPr lang="en-US" sz="4200" b="1" dirty="0">
                <a:solidFill>
                  <a:schemeClr val="bg1"/>
                </a:solidFill>
                <a:effectLst>
                  <a:outerShdw blurRad="38100" dist="38100" dir="2700000" algn="tl">
                    <a:schemeClr val="tx1"/>
                  </a:outerShdw>
                </a:effectLst>
              </a:rPr>
              <a:t>don’t need help</a:t>
            </a:r>
          </a:p>
          <a:p>
            <a:pPr>
              <a:lnSpc>
                <a:spcPct val="90000"/>
              </a:lnSpc>
              <a:spcBef>
                <a:spcPts val="0"/>
              </a:spcBef>
              <a:spcAft>
                <a:spcPts val="600"/>
              </a:spcAft>
            </a:pPr>
            <a:r>
              <a:rPr lang="en-US" sz="4200" b="1" dirty="0" smtClean="0">
                <a:solidFill>
                  <a:schemeClr val="bg1"/>
                </a:solidFill>
                <a:effectLst>
                  <a:outerShdw blurRad="38100" dist="38100" dir="2700000" algn="tl">
                    <a:schemeClr val="tx1"/>
                  </a:outerShdw>
                </a:effectLst>
              </a:rPr>
              <a:t>I </a:t>
            </a:r>
            <a:r>
              <a:rPr lang="en-US" sz="4200" b="1" dirty="0">
                <a:solidFill>
                  <a:schemeClr val="bg1"/>
                </a:solidFill>
                <a:effectLst>
                  <a:outerShdw blurRad="38100" dist="38100" dir="2700000" algn="tl">
                    <a:schemeClr val="tx1"/>
                  </a:outerShdw>
                </a:effectLst>
              </a:rPr>
              <a:t>can be good enough</a:t>
            </a:r>
          </a:p>
          <a:p>
            <a:pPr>
              <a:lnSpc>
                <a:spcPct val="90000"/>
              </a:lnSpc>
              <a:spcBef>
                <a:spcPts val="0"/>
              </a:spcBef>
              <a:spcAft>
                <a:spcPts val="600"/>
              </a:spcAft>
            </a:pPr>
            <a:r>
              <a:rPr lang="en-US" sz="4200" b="1" dirty="0" smtClean="0">
                <a:solidFill>
                  <a:schemeClr val="bg1"/>
                </a:solidFill>
                <a:effectLst>
                  <a:outerShdw blurRad="38100" dist="38100" dir="2700000" algn="tl">
                    <a:schemeClr val="tx1"/>
                  </a:outerShdw>
                </a:effectLst>
              </a:rPr>
              <a:t>I </a:t>
            </a:r>
            <a:r>
              <a:rPr lang="en-US" sz="4200" b="1" dirty="0">
                <a:solidFill>
                  <a:schemeClr val="bg1"/>
                </a:solidFill>
                <a:effectLst>
                  <a:outerShdw blurRad="38100" dist="38100" dir="2700000" algn="tl">
                    <a:schemeClr val="tx1"/>
                  </a:outerShdw>
                </a:effectLst>
              </a:rPr>
              <a:t>do not need rescuing </a:t>
            </a:r>
          </a:p>
          <a:p>
            <a:pPr>
              <a:lnSpc>
                <a:spcPct val="90000"/>
              </a:lnSpc>
              <a:spcBef>
                <a:spcPts val="0"/>
              </a:spcBef>
              <a:spcAft>
                <a:spcPts val="600"/>
              </a:spcAft>
            </a:pPr>
            <a:r>
              <a:rPr lang="en-US" sz="4200" b="1" dirty="0" smtClean="0">
                <a:solidFill>
                  <a:schemeClr val="bg1"/>
                </a:solidFill>
                <a:effectLst>
                  <a:outerShdw blurRad="38100" dist="38100" dir="2700000" algn="tl">
                    <a:schemeClr val="tx1"/>
                  </a:outerShdw>
                </a:effectLst>
              </a:rPr>
              <a:t>I’m </a:t>
            </a:r>
            <a:r>
              <a:rPr lang="en-US" sz="4200" b="1" dirty="0">
                <a:solidFill>
                  <a:schemeClr val="bg1"/>
                </a:solidFill>
                <a:effectLst>
                  <a:outerShdw blurRad="38100" dist="38100" dir="2700000" algn="tl">
                    <a:schemeClr val="tx1"/>
                  </a:outerShdw>
                </a:effectLst>
              </a:rPr>
              <a:t>in control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10191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charRg st="18" end="36"/>
                                            </p:txEl>
                                          </p:spTgt>
                                        </p:tgtEl>
                                        <p:attrNameLst>
                                          <p:attrName>style.visibility</p:attrName>
                                        </p:attrNameLst>
                                      </p:cBhvr>
                                      <p:to>
                                        <p:strVal val="visible"/>
                                      </p:to>
                                    </p:set>
                                    <p:animEffect transition="in" filter="fade">
                                      <p:cBhvr>
                                        <p:cTn id="12" dur="500"/>
                                        <p:tgtEl>
                                          <p:spTgt spid="3">
                                            <p:txEl>
                                              <p:charRg st="18" end="3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charRg st="36" end="57"/>
                                            </p:txEl>
                                          </p:spTgt>
                                        </p:tgtEl>
                                        <p:attrNameLst>
                                          <p:attrName>style.visibility</p:attrName>
                                        </p:attrNameLst>
                                      </p:cBhvr>
                                      <p:to>
                                        <p:strVal val="visible"/>
                                      </p:to>
                                    </p:set>
                                    <p:animEffect transition="in" filter="fade">
                                      <p:cBhvr>
                                        <p:cTn id="17" dur="500"/>
                                        <p:tgtEl>
                                          <p:spTgt spid="3">
                                            <p:txEl>
                                              <p:charRg st="36" end="5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charRg st="57" end="81"/>
                                            </p:txEl>
                                          </p:spTgt>
                                        </p:tgtEl>
                                        <p:attrNameLst>
                                          <p:attrName>style.visibility</p:attrName>
                                        </p:attrNameLst>
                                      </p:cBhvr>
                                      <p:to>
                                        <p:strVal val="visible"/>
                                      </p:to>
                                    </p:set>
                                    <p:animEffect transition="in" filter="fade">
                                      <p:cBhvr>
                                        <p:cTn id="22" dur="500"/>
                                        <p:tgtEl>
                                          <p:spTgt spid="3">
                                            <p:txEl>
                                              <p:charRg st="57" end="8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charRg st="81" end="97"/>
                                            </p:txEl>
                                          </p:spTgt>
                                        </p:tgtEl>
                                        <p:attrNameLst>
                                          <p:attrName>style.visibility</p:attrName>
                                        </p:attrNameLst>
                                      </p:cBhvr>
                                      <p:to>
                                        <p:strVal val="visible"/>
                                      </p:to>
                                    </p:set>
                                    <p:animEffect transition="in" filter="fade">
                                      <p:cBhvr>
                                        <p:cTn id="27" dur="500"/>
                                        <p:tgtEl>
                                          <p:spTgt spid="3">
                                            <p:txEl>
                                              <p:charRg st="81" end="9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smtClean="0">
                <a:solidFill>
                  <a:schemeClr val="bg2">
                    <a:lumMod val="75000"/>
                  </a:schemeClr>
                </a:solidFill>
                <a:effectLst>
                  <a:outerShdw blurRad="38100" dist="38100" dir="2700000" algn="tl">
                    <a:srgbClr val="000000"/>
                  </a:outerShdw>
                </a:effectLst>
              </a:rPr>
              <a:t>Colossians 2:6-14 </a:t>
            </a:r>
            <a:r>
              <a:rPr lang="en-US" sz="3400" b="1" dirty="0" smtClean="0">
                <a:solidFill>
                  <a:schemeClr val="bg2">
                    <a:lumMod val="75000"/>
                  </a:schemeClr>
                </a:solidFill>
                <a:effectLst>
                  <a:outerShdw blurRad="38100" dist="38100" dir="2700000" algn="tl">
                    <a:srgbClr val="000000"/>
                  </a:outerShdw>
                </a:effectLst>
              </a:rPr>
              <a:t>(NIV)</a:t>
            </a:r>
            <a:endParaRPr lang="en-US" sz="3400"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228600" y="838200"/>
            <a:ext cx="8686800" cy="5867400"/>
          </a:xfrm>
        </p:spPr>
        <p:txBody>
          <a:bodyPr>
            <a:noAutofit/>
          </a:bodyPr>
          <a:lstStyle/>
          <a:p>
            <a:pPr marL="0" indent="0">
              <a:lnSpc>
                <a:spcPct val="80000"/>
              </a:lnSpc>
              <a:spcBef>
                <a:spcPts val="0"/>
              </a:spcBef>
              <a:buNone/>
            </a:pPr>
            <a:r>
              <a:rPr lang="en-US" sz="3500" b="1" baseline="30000" dirty="0" smtClean="0">
                <a:solidFill>
                  <a:schemeClr val="bg1"/>
                </a:solidFill>
                <a:effectLst>
                  <a:outerShdw blurRad="38100" dist="38100" dir="2700000" algn="tl">
                    <a:schemeClr val="tx1"/>
                  </a:outerShdw>
                </a:effectLst>
              </a:rPr>
              <a:t>6</a:t>
            </a:r>
            <a:r>
              <a:rPr lang="en-US" sz="3500" b="1" dirty="0" smtClean="0">
                <a:solidFill>
                  <a:schemeClr val="bg1"/>
                </a:solidFill>
                <a:effectLst>
                  <a:outerShdw blurRad="38100" dist="38100" dir="2700000" algn="tl">
                    <a:schemeClr val="tx1"/>
                  </a:outerShdw>
                </a:effectLst>
              </a:rPr>
              <a:t> </a:t>
            </a:r>
            <a:r>
              <a:rPr lang="en-US" sz="3500" b="1" dirty="0">
                <a:solidFill>
                  <a:srgbClr val="FFFF66"/>
                </a:solidFill>
                <a:effectLst>
                  <a:outerShdw blurRad="38100" dist="38100" dir="2700000" algn="tl">
                    <a:schemeClr val="tx1"/>
                  </a:outerShdw>
                </a:effectLst>
              </a:rPr>
              <a:t>So then, just as you received Christ Jesus as Lord, continue to live your lives in him</a:t>
            </a:r>
            <a:r>
              <a:rPr lang="en-US" sz="3500" b="1" dirty="0">
                <a:solidFill>
                  <a:schemeClr val="bg1"/>
                </a:solidFill>
                <a:effectLst>
                  <a:outerShdw blurRad="38100" dist="38100" dir="2700000" algn="tl">
                    <a:schemeClr val="tx1"/>
                  </a:outerShdw>
                </a:effectLst>
              </a:rPr>
              <a:t>, </a:t>
            </a:r>
            <a:r>
              <a:rPr lang="en-US" sz="3500" b="1" dirty="0" smtClean="0">
                <a:solidFill>
                  <a:schemeClr val="bg1"/>
                </a:solidFill>
                <a:effectLst>
                  <a:outerShdw blurRad="38100" dist="38100" dir="2700000" algn="tl">
                    <a:schemeClr val="tx1"/>
                  </a:outerShdw>
                </a:effectLst>
              </a:rPr>
              <a:t/>
            </a:r>
            <a:br>
              <a:rPr lang="en-US" sz="3500" b="1" dirty="0" smtClean="0">
                <a:solidFill>
                  <a:schemeClr val="bg1"/>
                </a:solidFill>
                <a:effectLst>
                  <a:outerShdw blurRad="38100" dist="38100" dir="2700000" algn="tl">
                    <a:schemeClr val="tx1"/>
                  </a:outerShdw>
                </a:effectLst>
              </a:rPr>
            </a:br>
            <a:r>
              <a:rPr lang="en-US" sz="3500" b="1" baseline="30000" dirty="0" smtClean="0">
                <a:solidFill>
                  <a:schemeClr val="bg1"/>
                </a:solidFill>
                <a:effectLst>
                  <a:outerShdw blurRad="38100" dist="38100" dir="2700000" algn="tl">
                    <a:schemeClr val="tx1"/>
                  </a:outerShdw>
                </a:effectLst>
              </a:rPr>
              <a:t>7</a:t>
            </a:r>
            <a:r>
              <a:rPr lang="en-US" sz="3500" b="1" dirty="0" smtClean="0">
                <a:solidFill>
                  <a:schemeClr val="bg1"/>
                </a:solidFill>
                <a:effectLst>
                  <a:outerShdw blurRad="38100" dist="38100" dir="2700000" algn="tl">
                    <a:schemeClr val="tx1"/>
                  </a:outerShdw>
                </a:effectLst>
              </a:rPr>
              <a:t> </a:t>
            </a:r>
            <a:r>
              <a:rPr lang="en-US" sz="3500" b="1" dirty="0">
                <a:solidFill>
                  <a:schemeClr val="bg1"/>
                </a:solidFill>
                <a:effectLst>
                  <a:outerShdw blurRad="38100" dist="38100" dir="2700000" algn="tl">
                    <a:schemeClr val="tx1"/>
                  </a:outerShdw>
                </a:effectLst>
              </a:rPr>
              <a:t>rooted and built up in him, strengthened in the faith as you were taught, and overflowing with thankfulness</a:t>
            </a:r>
            <a:r>
              <a:rPr lang="en-US" sz="3500" b="1" dirty="0" smtClean="0">
                <a:solidFill>
                  <a:schemeClr val="bg1"/>
                </a:solidFill>
                <a:effectLst>
                  <a:outerShdw blurRad="38100" dist="38100" dir="2700000" algn="tl">
                    <a:schemeClr val="tx1"/>
                  </a:outerShdw>
                </a:effectLst>
              </a:rPr>
              <a:t>. </a:t>
            </a:r>
            <a:r>
              <a:rPr lang="en-US" sz="3500" b="1" baseline="30000" dirty="0" smtClean="0">
                <a:solidFill>
                  <a:schemeClr val="bg1"/>
                </a:solidFill>
                <a:effectLst>
                  <a:outerShdw blurRad="38100" dist="38100" dir="2700000" algn="tl">
                    <a:schemeClr val="tx1"/>
                  </a:outerShdw>
                </a:effectLst>
              </a:rPr>
              <a:t>8</a:t>
            </a:r>
            <a:r>
              <a:rPr lang="en-US" sz="3500" b="1" dirty="0" smtClean="0">
                <a:solidFill>
                  <a:schemeClr val="bg1"/>
                </a:solidFill>
                <a:effectLst>
                  <a:outerShdw blurRad="38100" dist="38100" dir="2700000" algn="tl">
                    <a:schemeClr val="tx1"/>
                  </a:outerShdw>
                </a:effectLst>
              </a:rPr>
              <a:t> </a:t>
            </a:r>
            <a:r>
              <a:rPr lang="en-US" sz="3500" b="1" dirty="0">
                <a:solidFill>
                  <a:srgbClr val="FFFF66"/>
                </a:solidFill>
                <a:effectLst>
                  <a:outerShdw blurRad="38100" dist="38100" dir="2700000" algn="tl">
                    <a:schemeClr val="tx1"/>
                  </a:outerShdw>
                </a:effectLst>
              </a:rPr>
              <a:t>See to it that no one takes you captive through hollow and deceptive philosophy, which depends on human tradition and the elemental spiritual forces of this world rather than on Christ. </a:t>
            </a:r>
            <a:r>
              <a:rPr lang="en-US" sz="3500" b="1" baseline="30000" dirty="0">
                <a:solidFill>
                  <a:schemeClr val="bg1"/>
                </a:solidFill>
                <a:effectLst>
                  <a:outerShdw blurRad="38100" dist="38100" dir="2700000" algn="tl">
                    <a:schemeClr val="tx1"/>
                  </a:outerShdw>
                </a:effectLst>
              </a:rPr>
              <a:t>9</a:t>
            </a:r>
            <a:r>
              <a:rPr lang="en-US" sz="3500" b="1" dirty="0">
                <a:solidFill>
                  <a:schemeClr val="bg1"/>
                </a:solidFill>
                <a:effectLst>
                  <a:outerShdw blurRad="38100" dist="38100" dir="2700000" algn="tl">
                    <a:schemeClr val="tx1"/>
                  </a:outerShdw>
                </a:effectLst>
              </a:rPr>
              <a:t> For in Christ all the fullness of the Deity lives in bodily form, </a:t>
            </a:r>
            <a:r>
              <a:rPr lang="en-US" sz="3500" b="1" baseline="30000" dirty="0">
                <a:solidFill>
                  <a:schemeClr val="bg1"/>
                </a:solidFill>
                <a:effectLst>
                  <a:outerShdw blurRad="38100" dist="38100" dir="2700000" algn="tl">
                    <a:schemeClr val="tx1"/>
                  </a:outerShdw>
                </a:effectLst>
              </a:rPr>
              <a:t>10 </a:t>
            </a:r>
            <a:r>
              <a:rPr lang="en-US" sz="3500" b="1" dirty="0">
                <a:solidFill>
                  <a:schemeClr val="bg1"/>
                </a:solidFill>
                <a:effectLst>
                  <a:outerShdw blurRad="38100" dist="38100" dir="2700000" algn="tl">
                    <a:schemeClr val="tx1"/>
                  </a:outerShdw>
                </a:effectLst>
              </a:rPr>
              <a:t>and in Christ you have been brought to fullness. He is the head over every power and authority. </a:t>
            </a:r>
            <a:endParaRPr lang="en-US" sz="3500" b="1" dirty="0" smtClean="0">
              <a:solidFill>
                <a:srgbClr val="FFFF66"/>
              </a:solidFill>
              <a:effectLst>
                <a:outerShdw blurRad="38100" dist="38100" dir="2700000" algn="tl">
                  <a:schemeClr val="tx1"/>
                </a:outerShdw>
              </a:effectLst>
            </a:endParaRPr>
          </a:p>
        </p:txBody>
      </p:sp>
    </p:spTree>
    <p:extLst>
      <p:ext uri="{BB962C8B-B14F-4D97-AF65-F5344CB8AC3E}">
        <p14:creationId xmlns:p14="http://schemas.microsoft.com/office/powerpoint/2010/main" val="32159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smtClean="0">
                <a:solidFill>
                  <a:schemeClr val="bg2">
                    <a:lumMod val="75000"/>
                  </a:schemeClr>
                </a:solidFill>
                <a:effectLst>
                  <a:outerShdw blurRad="38100" dist="38100" dir="2700000" algn="tl">
                    <a:srgbClr val="000000"/>
                  </a:outerShdw>
                </a:effectLst>
              </a:rPr>
              <a:t>Colossians 2:6-14 </a:t>
            </a:r>
            <a:r>
              <a:rPr lang="en-US" sz="3400" b="1" dirty="0" smtClean="0">
                <a:solidFill>
                  <a:schemeClr val="bg2">
                    <a:lumMod val="75000"/>
                  </a:schemeClr>
                </a:solidFill>
                <a:effectLst>
                  <a:outerShdw blurRad="38100" dist="38100" dir="2700000" algn="tl">
                    <a:srgbClr val="000000"/>
                  </a:outerShdw>
                </a:effectLst>
              </a:rPr>
              <a:t>(NIV)</a:t>
            </a:r>
            <a:endParaRPr lang="en-US" sz="3400"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228600" y="838200"/>
            <a:ext cx="8686800" cy="5867400"/>
          </a:xfrm>
        </p:spPr>
        <p:txBody>
          <a:bodyPr>
            <a:noAutofit/>
          </a:bodyPr>
          <a:lstStyle/>
          <a:p>
            <a:pPr marL="0" indent="0">
              <a:lnSpc>
                <a:spcPct val="80000"/>
              </a:lnSpc>
              <a:spcBef>
                <a:spcPts val="0"/>
              </a:spcBef>
              <a:buNone/>
            </a:pPr>
            <a:r>
              <a:rPr lang="en-US" sz="3400" b="1" baseline="30000" dirty="0" smtClean="0">
                <a:solidFill>
                  <a:schemeClr val="bg1"/>
                </a:solidFill>
                <a:effectLst>
                  <a:outerShdw blurRad="38100" dist="38100" dir="2700000" algn="tl">
                    <a:schemeClr val="tx1"/>
                  </a:outerShdw>
                </a:effectLst>
              </a:rPr>
              <a:t>11</a:t>
            </a:r>
            <a:r>
              <a:rPr lang="en-US" sz="3400" b="1" dirty="0" smtClean="0">
                <a:solidFill>
                  <a:schemeClr val="bg1"/>
                </a:solidFill>
                <a:effectLst>
                  <a:outerShdw blurRad="38100" dist="38100" dir="2700000" algn="tl">
                    <a:schemeClr val="tx1"/>
                  </a:outerShdw>
                </a:effectLst>
              </a:rPr>
              <a:t> </a:t>
            </a:r>
            <a:r>
              <a:rPr lang="en-US" sz="3400" b="1" dirty="0">
                <a:solidFill>
                  <a:schemeClr val="bg1"/>
                </a:solidFill>
                <a:effectLst>
                  <a:outerShdw blurRad="38100" dist="38100" dir="2700000" algn="tl">
                    <a:schemeClr val="tx1"/>
                  </a:outerShdw>
                </a:effectLst>
              </a:rPr>
              <a:t>In him you were also circumcised with a circumcision not performed by human hands. </a:t>
            </a:r>
            <a:r>
              <a:rPr lang="en-US" sz="3400" b="1" dirty="0">
                <a:solidFill>
                  <a:srgbClr val="FFFF66"/>
                </a:solidFill>
                <a:effectLst>
                  <a:outerShdw blurRad="38100" dist="38100" dir="2700000" algn="tl">
                    <a:schemeClr val="tx1"/>
                  </a:outerShdw>
                </a:effectLst>
              </a:rPr>
              <a:t>Your whole self-ruled by the flesh was put off when you were circumcised by Christ</a:t>
            </a:r>
            <a:r>
              <a:rPr lang="en-US" sz="3400" b="1" dirty="0">
                <a:solidFill>
                  <a:schemeClr val="bg1"/>
                </a:solidFill>
                <a:effectLst>
                  <a:outerShdw blurRad="38100" dist="38100" dir="2700000" algn="tl">
                    <a:schemeClr val="tx1"/>
                  </a:outerShdw>
                </a:effectLst>
              </a:rPr>
              <a:t>, </a:t>
            </a:r>
            <a:r>
              <a:rPr lang="en-US" sz="3400" b="1" baseline="30000" dirty="0">
                <a:solidFill>
                  <a:schemeClr val="bg1"/>
                </a:solidFill>
                <a:effectLst>
                  <a:outerShdw blurRad="38100" dist="38100" dir="2700000" algn="tl">
                    <a:schemeClr val="tx1"/>
                  </a:outerShdw>
                </a:effectLst>
              </a:rPr>
              <a:t>12</a:t>
            </a:r>
            <a:r>
              <a:rPr lang="en-US" sz="3400" b="1" dirty="0">
                <a:solidFill>
                  <a:schemeClr val="bg1"/>
                </a:solidFill>
                <a:effectLst>
                  <a:outerShdw blurRad="38100" dist="38100" dir="2700000" algn="tl">
                    <a:schemeClr val="tx1"/>
                  </a:outerShdw>
                </a:effectLst>
              </a:rPr>
              <a:t> having been buried with him in baptism, in which you were also raised with him through your faith in the working of God, who raised him from the dead</a:t>
            </a:r>
            <a:r>
              <a:rPr lang="en-US" sz="3400" b="1" dirty="0" smtClean="0">
                <a:solidFill>
                  <a:schemeClr val="bg1"/>
                </a:solidFill>
                <a:effectLst>
                  <a:outerShdw blurRad="38100" dist="38100" dir="2700000" algn="tl">
                    <a:schemeClr val="tx1"/>
                  </a:outerShdw>
                </a:effectLst>
              </a:rPr>
              <a:t>. </a:t>
            </a:r>
            <a:r>
              <a:rPr lang="en-US" sz="3400" b="1" baseline="30000" dirty="0" smtClean="0">
                <a:solidFill>
                  <a:schemeClr val="bg1"/>
                </a:solidFill>
                <a:effectLst>
                  <a:outerShdw blurRad="38100" dist="38100" dir="2700000" algn="tl">
                    <a:schemeClr val="tx1"/>
                  </a:outerShdw>
                </a:effectLst>
              </a:rPr>
              <a:t>13</a:t>
            </a:r>
            <a:r>
              <a:rPr lang="en-US" sz="3400" b="1" dirty="0" smtClean="0">
                <a:solidFill>
                  <a:schemeClr val="bg1"/>
                </a:solidFill>
                <a:effectLst>
                  <a:outerShdw blurRad="38100" dist="38100" dir="2700000" algn="tl">
                    <a:schemeClr val="tx1"/>
                  </a:outerShdw>
                </a:effectLst>
              </a:rPr>
              <a:t> </a:t>
            </a:r>
            <a:r>
              <a:rPr lang="en-US" sz="3400" b="1" dirty="0">
                <a:solidFill>
                  <a:schemeClr val="bg1"/>
                </a:solidFill>
                <a:effectLst>
                  <a:outerShdw blurRad="38100" dist="38100" dir="2700000" algn="tl">
                    <a:schemeClr val="tx1"/>
                  </a:outerShdw>
                </a:effectLst>
              </a:rPr>
              <a:t>When you were dead in your sins and in the </a:t>
            </a:r>
            <a:r>
              <a:rPr lang="en-US" sz="3400" b="1" dirty="0" err="1">
                <a:solidFill>
                  <a:schemeClr val="bg1"/>
                </a:solidFill>
                <a:effectLst>
                  <a:outerShdw blurRad="38100" dist="38100" dir="2700000" algn="tl">
                    <a:schemeClr val="tx1"/>
                  </a:outerShdw>
                </a:effectLst>
              </a:rPr>
              <a:t>uncircumcision</a:t>
            </a:r>
            <a:r>
              <a:rPr lang="en-US" sz="3400" b="1" dirty="0">
                <a:solidFill>
                  <a:schemeClr val="bg1"/>
                </a:solidFill>
                <a:effectLst>
                  <a:outerShdw blurRad="38100" dist="38100" dir="2700000" algn="tl">
                    <a:schemeClr val="tx1"/>
                  </a:outerShdw>
                </a:effectLst>
              </a:rPr>
              <a:t> of your flesh, God made you alive with Christ. He forgave us all our sins, </a:t>
            </a:r>
            <a:r>
              <a:rPr lang="en-US" sz="3400" b="1" baseline="30000" dirty="0">
                <a:solidFill>
                  <a:schemeClr val="bg1"/>
                </a:solidFill>
                <a:effectLst>
                  <a:outerShdw blurRad="38100" dist="38100" dir="2700000" algn="tl">
                    <a:schemeClr val="tx1"/>
                  </a:outerShdw>
                </a:effectLst>
              </a:rPr>
              <a:t>14</a:t>
            </a:r>
            <a:r>
              <a:rPr lang="en-US" sz="3400" b="1" dirty="0">
                <a:solidFill>
                  <a:schemeClr val="bg1"/>
                </a:solidFill>
                <a:effectLst>
                  <a:outerShdw blurRad="38100" dist="38100" dir="2700000" algn="tl">
                    <a:schemeClr val="tx1"/>
                  </a:outerShdw>
                </a:effectLst>
              </a:rPr>
              <a:t> </a:t>
            </a:r>
            <a:r>
              <a:rPr lang="en-US" sz="3400" b="1" dirty="0">
                <a:solidFill>
                  <a:srgbClr val="FFFF66"/>
                </a:solidFill>
                <a:effectLst>
                  <a:outerShdw blurRad="38100" dist="38100" dir="2700000" algn="tl">
                    <a:schemeClr val="tx1"/>
                  </a:outerShdw>
                </a:effectLst>
              </a:rPr>
              <a:t>having canceled the charge of our legal indebtedness, which stood against us and condemned us; he has taken it away, nailing it to the cross.</a:t>
            </a:r>
            <a:endParaRPr lang="en-US" sz="3400" b="1" dirty="0" smtClean="0">
              <a:solidFill>
                <a:srgbClr val="FFFF66"/>
              </a:solidFill>
              <a:effectLst>
                <a:outerShdw blurRad="38100" dist="38100" dir="2700000" algn="tl">
                  <a:schemeClr val="tx1"/>
                </a:outerShdw>
              </a:effectLst>
            </a:endParaRPr>
          </a:p>
        </p:txBody>
      </p:sp>
    </p:spTree>
    <p:extLst>
      <p:ext uri="{BB962C8B-B14F-4D97-AF65-F5344CB8AC3E}">
        <p14:creationId xmlns:p14="http://schemas.microsoft.com/office/powerpoint/2010/main" val="281092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The Gospel needs to confront: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14400"/>
            <a:ext cx="8382000" cy="5791200"/>
          </a:xfrm>
        </p:spPr>
        <p:txBody>
          <a:bodyPr>
            <a:noAutofit/>
          </a:bodyPr>
          <a:lstStyle/>
          <a:p>
            <a:pPr marL="0" indent="0">
              <a:lnSpc>
                <a:spcPct val="90000"/>
              </a:lnSpc>
              <a:spcBef>
                <a:spcPts val="0"/>
              </a:spcBef>
              <a:spcAft>
                <a:spcPts val="600"/>
              </a:spcAft>
              <a:buNone/>
            </a:pPr>
            <a:r>
              <a:rPr lang="en-US" sz="4400" b="1" dirty="0" smtClean="0">
                <a:solidFill>
                  <a:srgbClr val="FFFF66"/>
                </a:solidFill>
                <a:effectLst>
                  <a:outerShdw blurRad="38100" dist="38100" dir="2700000" algn="tl">
                    <a:schemeClr val="tx1"/>
                  </a:outerShdw>
                </a:effectLst>
              </a:rPr>
              <a:t>Being Self-ruled </a:t>
            </a:r>
          </a:p>
          <a:p>
            <a:pPr>
              <a:lnSpc>
                <a:spcPct val="90000"/>
              </a:lnSpc>
              <a:spcBef>
                <a:spcPts val="0"/>
              </a:spcBef>
              <a:spcAft>
                <a:spcPts val="600"/>
              </a:spcAft>
            </a:pPr>
            <a:r>
              <a:rPr lang="en-US" sz="5000" b="1" u="sng" dirty="0" smtClean="0">
                <a:solidFill>
                  <a:schemeClr val="bg1"/>
                </a:solidFill>
                <a:effectLst>
                  <a:outerShdw blurRad="38100" dist="38100" dir="2700000" algn="tl">
                    <a:schemeClr val="tx1"/>
                  </a:outerShdw>
                </a:effectLst>
              </a:rPr>
              <a:t>The Gospel proclaims</a:t>
            </a:r>
            <a:r>
              <a:rPr lang="en-US" sz="5000" b="1" dirty="0" smtClean="0">
                <a:solidFill>
                  <a:schemeClr val="bg1"/>
                </a:solidFill>
                <a:effectLst>
                  <a:outerShdw blurRad="38100" dist="38100" dir="2700000" algn="tl">
                    <a:schemeClr val="tx1"/>
                  </a:outerShdw>
                </a:effectLst>
              </a:rPr>
              <a:t>: </a:t>
            </a:r>
            <a:r>
              <a:rPr lang="en-US" sz="5000" b="1" dirty="0">
                <a:solidFill>
                  <a:schemeClr val="bg1"/>
                </a:solidFill>
                <a:effectLst>
                  <a:outerShdw blurRad="38100" dist="38100" dir="2700000" algn="tl">
                    <a:schemeClr val="tx1"/>
                  </a:outerShdw>
                </a:effectLst>
              </a:rPr>
              <a:t/>
            </a:r>
            <a:br>
              <a:rPr lang="en-US" sz="5000" b="1" dirty="0">
                <a:solidFill>
                  <a:schemeClr val="bg1"/>
                </a:solidFill>
                <a:effectLst>
                  <a:outerShdw blurRad="38100" dist="38100" dir="2700000" algn="tl">
                    <a:schemeClr val="tx1"/>
                  </a:outerShdw>
                </a:effectLst>
              </a:rPr>
            </a:br>
            <a:r>
              <a:rPr lang="en-US" sz="5000" b="1" dirty="0">
                <a:solidFill>
                  <a:schemeClr val="bg1"/>
                </a:solidFill>
                <a:effectLst>
                  <a:outerShdw blurRad="38100" dist="38100" dir="2700000" algn="tl">
                    <a:schemeClr val="tx1"/>
                  </a:outerShdw>
                </a:effectLst>
              </a:rPr>
              <a:t>Jesus perfectly measured up </a:t>
            </a:r>
            <a:br>
              <a:rPr lang="en-US" sz="5000" b="1" dirty="0">
                <a:solidFill>
                  <a:schemeClr val="bg1"/>
                </a:solidFill>
                <a:effectLst>
                  <a:outerShdw blurRad="38100" dist="38100" dir="2700000" algn="tl">
                    <a:schemeClr val="tx1"/>
                  </a:outerShdw>
                </a:effectLst>
              </a:rPr>
            </a:br>
            <a:r>
              <a:rPr lang="en-US" sz="5000" b="1" dirty="0">
                <a:solidFill>
                  <a:schemeClr val="bg1"/>
                </a:solidFill>
                <a:effectLst>
                  <a:outerShdw blurRad="38100" dist="38100" dir="2700000" algn="tl">
                    <a:schemeClr val="tx1"/>
                  </a:outerShdw>
                </a:effectLst>
              </a:rPr>
              <a:t>on my </a:t>
            </a:r>
            <a:r>
              <a:rPr lang="en-US" sz="5000" b="1" dirty="0" smtClean="0">
                <a:solidFill>
                  <a:schemeClr val="bg1"/>
                </a:solidFill>
                <a:effectLst>
                  <a:outerShdw blurRad="38100" dist="38100" dir="2700000" algn="tl">
                    <a:schemeClr val="tx1"/>
                  </a:outerShdw>
                </a:effectLst>
              </a:rPr>
              <a:t>behalf.</a:t>
            </a:r>
            <a:br>
              <a:rPr lang="en-US" sz="5000" b="1" dirty="0" smtClean="0">
                <a:solidFill>
                  <a:schemeClr val="bg1"/>
                </a:solidFill>
                <a:effectLst>
                  <a:outerShdw blurRad="38100" dist="38100" dir="2700000" algn="tl">
                    <a:schemeClr val="tx1"/>
                  </a:outerShdw>
                </a:effectLst>
              </a:rPr>
            </a:br>
            <a:r>
              <a:rPr lang="en-US" sz="5000" b="1" dirty="0">
                <a:solidFill>
                  <a:schemeClr val="bg1"/>
                </a:solidFill>
                <a:effectLst>
                  <a:outerShdw blurRad="38100" dist="38100" dir="2700000" algn="tl">
                    <a:schemeClr val="tx1"/>
                  </a:outerShdw>
                </a:effectLst>
              </a:rPr>
              <a:t>My righteousness will never be based on my performance but on </a:t>
            </a:r>
            <a:r>
              <a:rPr lang="en-US" sz="5000" b="1" dirty="0" smtClean="0">
                <a:solidFill>
                  <a:schemeClr val="bg1"/>
                </a:solidFill>
                <a:effectLst>
                  <a:outerShdw blurRad="38100" dist="38100" dir="2700000" algn="tl">
                    <a:schemeClr val="tx1"/>
                  </a:outerShdw>
                </a:effectLst>
              </a:rPr>
              <a:t>Christ’s</a:t>
            </a:r>
            <a:r>
              <a:rPr lang="en-US" sz="5000" b="1" dirty="0">
                <a:solidFill>
                  <a:schemeClr val="bg1"/>
                </a:solidFill>
                <a:effectLst>
                  <a:outerShdw blurRad="38100" dist="38100" dir="2700000" algn="tl">
                    <a:schemeClr val="tx1"/>
                  </a:outerShdw>
                </a:effectLst>
              </a:rPr>
              <a: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15952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a:solidFill>
                  <a:schemeClr val="bg2">
                    <a:lumMod val="75000"/>
                  </a:schemeClr>
                </a:solidFill>
                <a:effectLst>
                  <a:outerShdw blurRad="38100" dist="38100" dir="2700000" algn="tl">
                    <a:srgbClr val="000000"/>
                  </a:outerShdw>
                </a:effectLst>
              </a:rPr>
              <a:t>The Gospel needs to confront: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762000"/>
            <a:ext cx="8382000" cy="5943600"/>
          </a:xfrm>
        </p:spPr>
        <p:txBody>
          <a:bodyPr>
            <a:noAutofit/>
          </a:bodyPr>
          <a:lstStyle/>
          <a:p>
            <a:pPr>
              <a:lnSpc>
                <a:spcPct val="150000"/>
              </a:lnSpc>
              <a:spcBef>
                <a:spcPts val="0"/>
              </a:spcBef>
            </a:pPr>
            <a:r>
              <a:rPr lang="en-US" sz="4400" b="1" dirty="0" smtClean="0">
                <a:solidFill>
                  <a:srgbClr val="FFFF66"/>
                </a:solidFill>
                <a:effectLst>
                  <a:outerShdw blurRad="38100" dist="38100" dir="2700000" algn="tl">
                    <a:schemeClr val="tx1"/>
                  </a:outerShdw>
                </a:effectLst>
              </a:rPr>
              <a:t>Being Idol-ruled </a:t>
            </a:r>
          </a:p>
          <a:p>
            <a:pPr>
              <a:lnSpc>
                <a:spcPct val="150000"/>
              </a:lnSpc>
              <a:spcBef>
                <a:spcPts val="0"/>
              </a:spcBef>
            </a:pPr>
            <a:r>
              <a:rPr lang="en-US" sz="4400" b="1" dirty="0">
                <a:solidFill>
                  <a:srgbClr val="FFFF66"/>
                </a:solidFill>
                <a:effectLst>
                  <a:outerShdw blurRad="38100" dist="38100" dir="2700000" algn="tl">
                    <a:schemeClr val="tx1"/>
                  </a:outerShdw>
                </a:effectLst>
              </a:rPr>
              <a:t>Being </a:t>
            </a:r>
            <a:r>
              <a:rPr lang="en-US" sz="4400" b="1" dirty="0" smtClean="0">
                <a:solidFill>
                  <a:srgbClr val="FFFF66"/>
                </a:solidFill>
                <a:effectLst>
                  <a:outerShdw blurRad="38100" dist="38100" dir="2700000" algn="tl">
                    <a:schemeClr val="tx1"/>
                  </a:outerShdw>
                </a:effectLst>
              </a:rPr>
              <a:t>Image-ruled</a:t>
            </a:r>
          </a:p>
          <a:p>
            <a:pPr>
              <a:lnSpc>
                <a:spcPct val="150000"/>
              </a:lnSpc>
              <a:spcBef>
                <a:spcPts val="0"/>
              </a:spcBef>
            </a:pPr>
            <a:r>
              <a:rPr lang="en-US" sz="4400" b="1" dirty="0">
                <a:solidFill>
                  <a:srgbClr val="FFFF66"/>
                </a:solidFill>
                <a:effectLst>
                  <a:outerShdw blurRad="38100" dist="38100" dir="2700000" algn="tl">
                    <a:schemeClr val="tx1"/>
                  </a:outerShdw>
                </a:effectLst>
              </a:rPr>
              <a:t>Being Emotion-ruled </a:t>
            </a:r>
          </a:p>
          <a:p>
            <a:pPr>
              <a:lnSpc>
                <a:spcPct val="150000"/>
              </a:lnSpc>
              <a:spcBef>
                <a:spcPts val="0"/>
              </a:spcBef>
            </a:pPr>
            <a:r>
              <a:rPr lang="en-US" sz="4400" b="1" dirty="0" smtClean="0">
                <a:solidFill>
                  <a:srgbClr val="FFFF66"/>
                </a:solidFill>
                <a:effectLst>
                  <a:outerShdw blurRad="38100" dist="38100" dir="2700000" algn="tl">
                    <a:schemeClr val="tx1"/>
                  </a:outerShdw>
                </a:effectLst>
              </a:rPr>
              <a:t>Being </a:t>
            </a:r>
            <a:r>
              <a:rPr lang="en-US" sz="4400" b="1" dirty="0">
                <a:solidFill>
                  <a:srgbClr val="FFFF66"/>
                </a:solidFill>
                <a:effectLst>
                  <a:outerShdw blurRad="38100" dist="38100" dir="2700000" algn="tl">
                    <a:schemeClr val="tx1"/>
                  </a:outerShdw>
                </a:effectLst>
              </a:rPr>
              <a:t>Circumstance-ruled </a:t>
            </a:r>
            <a:endParaRPr lang="en-US" sz="4400" b="1" dirty="0" smtClean="0">
              <a:solidFill>
                <a:srgbClr val="FFFF66"/>
              </a:solidFill>
              <a:effectLst>
                <a:outerShdw blurRad="38100" dist="38100" dir="2700000" algn="tl">
                  <a:schemeClr val="tx1"/>
                </a:outerShdw>
              </a:effectLst>
            </a:endParaRPr>
          </a:p>
          <a:p>
            <a:pPr>
              <a:lnSpc>
                <a:spcPct val="150000"/>
              </a:lnSpc>
              <a:spcBef>
                <a:spcPts val="0"/>
              </a:spcBef>
            </a:pPr>
            <a:r>
              <a:rPr lang="en-US" sz="4400" b="1" dirty="0">
                <a:solidFill>
                  <a:srgbClr val="FFFF66"/>
                </a:solidFill>
                <a:effectLst>
                  <a:outerShdw blurRad="38100" dist="38100" dir="2700000" algn="tl">
                    <a:schemeClr val="tx1"/>
                  </a:outerShdw>
                </a:effectLst>
              </a:rPr>
              <a:t>Being Self-ruled </a:t>
            </a:r>
          </a:p>
          <a:p>
            <a:pPr>
              <a:lnSpc>
                <a:spcPct val="90000"/>
              </a:lnSpc>
              <a:spcBef>
                <a:spcPts val="0"/>
              </a:spcBef>
              <a:spcAft>
                <a:spcPts val="600"/>
              </a:spcAft>
            </a:pPr>
            <a:endParaRPr lang="en-US" sz="4400" b="1" dirty="0">
              <a:solidFill>
                <a:srgbClr val="FFFF66"/>
              </a:solidFill>
              <a:effectLst>
                <a:outerShdw blurRad="38100" dist="38100" dir="2700000" algn="tl">
                  <a:schemeClr val="tx1"/>
                </a:outerShdw>
              </a:effectLst>
            </a:endParaRPr>
          </a:p>
          <a:p>
            <a:pPr>
              <a:lnSpc>
                <a:spcPct val="90000"/>
              </a:lnSpc>
              <a:spcBef>
                <a:spcPts val="0"/>
              </a:spcBef>
              <a:spcAft>
                <a:spcPts val="600"/>
              </a:spcAft>
            </a:pPr>
            <a:endParaRPr lang="en-US" sz="4400" b="1" dirty="0" smtClean="0">
              <a:solidFill>
                <a:srgbClr val="FFFF66"/>
              </a:solidFill>
              <a:effectLst>
                <a:outerShdw blurRad="38100" dist="38100" dir="2700000" algn="tl">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4987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76200"/>
            <a:ext cx="8267700" cy="928500"/>
          </a:xfrm>
        </p:spPr>
        <p:txBody>
          <a:bodyPr>
            <a:normAutofit/>
          </a:bodyPr>
          <a:lstStyle/>
          <a:p>
            <a:pPr algn="l">
              <a:lnSpc>
                <a:spcPct val="80000"/>
              </a:lnSpc>
            </a:pPr>
            <a:r>
              <a:rPr lang="en-US" sz="5000" b="1" dirty="0" smtClean="0">
                <a:solidFill>
                  <a:schemeClr val="bg2">
                    <a:lumMod val="75000"/>
                  </a:schemeClr>
                </a:solidFill>
                <a:effectLst>
                  <a:outerShdw blurRad="38100" dist="38100" dir="2700000" algn="tl">
                    <a:srgbClr val="000000"/>
                  </a:outerShdw>
                </a:effectLst>
              </a:rPr>
              <a:t>Acts 5:42</a:t>
            </a:r>
            <a:endParaRPr lang="en-US" sz="5000"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90600"/>
            <a:ext cx="8305800" cy="5715000"/>
          </a:xfrm>
        </p:spPr>
        <p:txBody>
          <a:bodyPr>
            <a:noAutofit/>
          </a:bodyPr>
          <a:lstStyle/>
          <a:p>
            <a:pPr marL="0" indent="0">
              <a:lnSpc>
                <a:spcPct val="90000"/>
              </a:lnSpc>
              <a:spcBef>
                <a:spcPts val="0"/>
              </a:spcBef>
              <a:spcAft>
                <a:spcPts val="600"/>
              </a:spcAft>
              <a:buNone/>
            </a:pPr>
            <a:r>
              <a:rPr lang="en-US" sz="4600" b="1" u="sng" dirty="0" smtClean="0">
                <a:solidFill>
                  <a:schemeClr val="bg1"/>
                </a:solidFill>
                <a:effectLst>
                  <a:outerShdw blurRad="38100" dist="38100" dir="2700000" algn="tl">
                    <a:schemeClr val="tx1"/>
                  </a:outerShdw>
                </a:effectLst>
              </a:rPr>
              <a:t>Day </a:t>
            </a:r>
            <a:r>
              <a:rPr lang="en-US" sz="4600" b="1" u="sng" dirty="0">
                <a:solidFill>
                  <a:schemeClr val="bg1"/>
                </a:solidFill>
                <a:effectLst>
                  <a:outerShdw blurRad="38100" dist="38100" dir="2700000" algn="tl">
                    <a:schemeClr val="tx1"/>
                  </a:outerShdw>
                </a:effectLst>
              </a:rPr>
              <a:t>after day</a:t>
            </a:r>
            <a:r>
              <a:rPr lang="en-US" sz="4600" b="1" dirty="0">
                <a:solidFill>
                  <a:schemeClr val="bg1"/>
                </a:solidFill>
                <a:effectLst>
                  <a:outerShdw blurRad="38100" dist="38100" dir="2700000" algn="tl">
                    <a:schemeClr val="tx1"/>
                  </a:outerShdw>
                </a:effectLst>
              </a:rPr>
              <a:t>, in the temple courts and from house to house, </a:t>
            </a:r>
            <a:r>
              <a:rPr lang="en-US" sz="4600" b="1" u="sng" dirty="0">
                <a:solidFill>
                  <a:schemeClr val="bg1"/>
                </a:solidFill>
                <a:effectLst>
                  <a:outerShdw blurRad="38100" dist="38100" dir="2700000" algn="tl">
                    <a:schemeClr val="tx1"/>
                  </a:outerShdw>
                </a:effectLst>
              </a:rPr>
              <a:t>they never stopped teaching and proclaiming</a:t>
            </a:r>
            <a:r>
              <a:rPr lang="en-US" sz="4600" b="1" dirty="0">
                <a:solidFill>
                  <a:schemeClr val="bg1"/>
                </a:solidFill>
                <a:effectLst>
                  <a:outerShdw blurRad="38100" dist="38100" dir="2700000" algn="tl">
                    <a:schemeClr val="tx1"/>
                  </a:outerShdw>
                </a:effectLst>
              </a:rPr>
              <a:t> </a:t>
            </a:r>
            <a:r>
              <a:rPr lang="en-US" sz="5500" b="1" dirty="0">
                <a:solidFill>
                  <a:srgbClr val="FFFF66"/>
                </a:solidFill>
                <a:effectLst>
                  <a:outerShdw blurRad="38100" dist="38100" dir="2700000" algn="tl">
                    <a:schemeClr val="tx1"/>
                  </a:outerShdw>
                </a:effectLst>
              </a:rPr>
              <a:t>the good news that Jesus is the </a:t>
            </a:r>
            <a:r>
              <a:rPr lang="en-US" sz="5500" b="1" dirty="0" smtClean="0">
                <a:solidFill>
                  <a:srgbClr val="FFFF66"/>
                </a:solidFill>
                <a:effectLst>
                  <a:outerShdw blurRad="38100" dist="38100" dir="2700000" algn="tl">
                    <a:schemeClr val="tx1"/>
                  </a:outerShdw>
                </a:effectLst>
              </a:rPr>
              <a:t>Christ</a:t>
            </a:r>
            <a:r>
              <a:rPr lang="en-US" sz="5500" b="1" dirty="0" smtClean="0">
                <a:solidFill>
                  <a:schemeClr val="bg1"/>
                </a:solidFill>
                <a:effectLst>
                  <a:outerShdw blurRad="38100" dist="38100" dir="2700000" algn="tl">
                    <a:schemeClr val="tx1"/>
                  </a:outerShdw>
                </a:effectLst>
              </a:rPr>
              <a:t>.</a:t>
            </a:r>
            <a:endParaRPr lang="en-US" sz="5500" b="1" u="sng" dirty="0">
              <a:solidFill>
                <a:schemeClr val="bg1"/>
              </a:solidFill>
              <a:effectLst>
                <a:outerShdw blurRad="38100" dist="38100" dir="2700000" algn="tl">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40837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Four Part Series</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457200" y="1524000"/>
            <a:ext cx="8229600" cy="4602163"/>
          </a:xfrm>
        </p:spPr>
        <p:txBody>
          <a:bodyPr>
            <a:normAutofit/>
          </a:bodyPr>
          <a:lstStyle/>
          <a:p>
            <a:pPr marL="514350" indent="-514350">
              <a:buFont typeface="+mj-lt"/>
              <a:buAutoNum type="arabicParenR"/>
            </a:pPr>
            <a:r>
              <a:rPr lang="en-US" sz="4000" b="1" dirty="0" smtClean="0">
                <a:solidFill>
                  <a:schemeClr val="bg1"/>
                </a:solidFill>
                <a:effectLst>
                  <a:glow rad="88900">
                    <a:schemeClr val="accent1">
                      <a:lumMod val="50000"/>
                    </a:schemeClr>
                  </a:glow>
                </a:effectLst>
                <a:ea typeface="GungsuhChe" panose="02030609000101010101" pitchFamily="49" charset="-127"/>
              </a:rPr>
              <a:t>Jesus as Prophet (Dec. 1</a:t>
            </a:r>
            <a:r>
              <a:rPr lang="en-US" sz="4000" b="1" baseline="30000" dirty="0" smtClean="0">
                <a:solidFill>
                  <a:schemeClr val="bg1"/>
                </a:solidFill>
                <a:effectLst>
                  <a:glow rad="88900">
                    <a:schemeClr val="accent1">
                      <a:lumMod val="50000"/>
                    </a:schemeClr>
                  </a:glow>
                </a:effectLst>
                <a:ea typeface="GungsuhChe" panose="02030609000101010101" pitchFamily="49" charset="-127"/>
              </a:rPr>
              <a:t>st</a:t>
            </a:r>
            <a:r>
              <a:rPr lang="en-US" sz="4000" b="1" dirty="0" smtClean="0">
                <a:solidFill>
                  <a:schemeClr val="bg1"/>
                </a:solidFill>
                <a:effectLst>
                  <a:glow rad="88900">
                    <a:schemeClr val="accent1">
                      <a:lumMod val="50000"/>
                    </a:schemeClr>
                  </a:glow>
                </a:effectLst>
                <a:ea typeface="GungsuhChe" panose="02030609000101010101" pitchFamily="49" charset="-127"/>
              </a:rPr>
              <a:t>)</a:t>
            </a:r>
          </a:p>
          <a:p>
            <a:pPr marL="514350" indent="-514350">
              <a:buFont typeface="+mj-lt"/>
              <a:buAutoNum type="arabicParenR"/>
            </a:pPr>
            <a:r>
              <a:rPr lang="en-US" sz="4000" b="1" dirty="0" smtClean="0">
                <a:solidFill>
                  <a:schemeClr val="bg1"/>
                </a:solidFill>
                <a:effectLst>
                  <a:glow rad="88900">
                    <a:schemeClr val="accent1">
                      <a:lumMod val="50000"/>
                    </a:schemeClr>
                  </a:glow>
                </a:effectLst>
                <a:ea typeface="GungsuhChe" panose="02030609000101010101" pitchFamily="49" charset="-127"/>
              </a:rPr>
              <a:t>Jesus as Priest (Dec. 8</a:t>
            </a:r>
            <a:r>
              <a:rPr lang="en-US" sz="4000" b="1" baseline="30000" dirty="0" smtClean="0">
                <a:solidFill>
                  <a:schemeClr val="bg1"/>
                </a:solidFill>
                <a:effectLst>
                  <a:glow rad="88900">
                    <a:schemeClr val="accent1">
                      <a:lumMod val="50000"/>
                    </a:schemeClr>
                  </a:glow>
                </a:effectLst>
                <a:ea typeface="GungsuhChe" panose="02030609000101010101" pitchFamily="49" charset="-127"/>
              </a:rPr>
              <a:t>th</a:t>
            </a:r>
            <a:r>
              <a:rPr lang="en-US" sz="4000" b="1" dirty="0" smtClean="0">
                <a:solidFill>
                  <a:schemeClr val="bg1"/>
                </a:solidFill>
                <a:effectLst>
                  <a:glow rad="88900">
                    <a:schemeClr val="accent1">
                      <a:lumMod val="50000"/>
                    </a:schemeClr>
                  </a:glow>
                </a:effectLst>
                <a:ea typeface="GungsuhChe" panose="02030609000101010101" pitchFamily="49" charset="-127"/>
              </a:rPr>
              <a:t>)</a:t>
            </a:r>
          </a:p>
          <a:p>
            <a:pPr marL="514350" indent="-514350">
              <a:buFont typeface="+mj-lt"/>
              <a:buAutoNum type="arabicParenR"/>
            </a:pPr>
            <a:r>
              <a:rPr lang="en-US" sz="4000" b="1" dirty="0" smtClean="0">
                <a:solidFill>
                  <a:schemeClr val="bg1"/>
                </a:solidFill>
                <a:effectLst>
                  <a:glow rad="88900">
                    <a:schemeClr val="accent1">
                      <a:lumMod val="50000"/>
                    </a:schemeClr>
                  </a:glow>
                </a:effectLst>
                <a:ea typeface="GungsuhChe" panose="02030609000101010101" pitchFamily="49" charset="-127"/>
              </a:rPr>
              <a:t>Jesus as King (Dec. 15</a:t>
            </a:r>
            <a:r>
              <a:rPr lang="en-US" sz="4000" b="1" baseline="30000" dirty="0" smtClean="0">
                <a:solidFill>
                  <a:schemeClr val="bg1"/>
                </a:solidFill>
                <a:effectLst>
                  <a:glow rad="88900">
                    <a:schemeClr val="accent1">
                      <a:lumMod val="50000"/>
                    </a:schemeClr>
                  </a:glow>
                </a:effectLst>
                <a:ea typeface="GungsuhChe" panose="02030609000101010101" pitchFamily="49" charset="-127"/>
              </a:rPr>
              <a:t>th</a:t>
            </a:r>
            <a:r>
              <a:rPr lang="en-US" sz="4000" b="1" dirty="0" smtClean="0">
                <a:solidFill>
                  <a:schemeClr val="bg1"/>
                </a:solidFill>
                <a:effectLst>
                  <a:glow rad="88900">
                    <a:schemeClr val="accent1">
                      <a:lumMod val="50000"/>
                    </a:schemeClr>
                  </a:glow>
                </a:effectLst>
                <a:ea typeface="GungsuhChe" panose="02030609000101010101" pitchFamily="49" charset="-127"/>
              </a:rPr>
              <a:t>)</a:t>
            </a:r>
          </a:p>
          <a:p>
            <a:pPr marL="514350" indent="-514350">
              <a:buFont typeface="+mj-lt"/>
              <a:buAutoNum type="arabicParenR"/>
            </a:pPr>
            <a:r>
              <a:rPr lang="en-US" sz="4000" b="1" dirty="0" smtClean="0">
                <a:solidFill>
                  <a:schemeClr val="bg1"/>
                </a:solidFill>
                <a:effectLst>
                  <a:glow rad="88900">
                    <a:schemeClr val="accent1">
                      <a:lumMod val="50000"/>
                    </a:schemeClr>
                  </a:glow>
                </a:effectLst>
                <a:ea typeface="GungsuhChe" panose="02030609000101010101" pitchFamily="49" charset="-127"/>
              </a:rPr>
              <a:t>Jesus is Incarnated God (Dec. 22</a:t>
            </a:r>
            <a:r>
              <a:rPr lang="en-US" sz="4000" b="1" baseline="30000" dirty="0" smtClean="0">
                <a:solidFill>
                  <a:schemeClr val="bg1"/>
                </a:solidFill>
                <a:effectLst>
                  <a:glow rad="88900">
                    <a:schemeClr val="accent1">
                      <a:lumMod val="50000"/>
                    </a:schemeClr>
                  </a:glow>
                </a:effectLst>
                <a:ea typeface="GungsuhChe" panose="02030609000101010101" pitchFamily="49" charset="-127"/>
              </a:rPr>
              <a:t>nd</a:t>
            </a:r>
            <a:r>
              <a:rPr lang="en-US" sz="4000" b="1" dirty="0" smtClean="0">
                <a:solidFill>
                  <a:schemeClr val="bg1"/>
                </a:solidFill>
                <a:effectLst>
                  <a:glow rad="88900">
                    <a:schemeClr val="accent1">
                      <a:lumMod val="50000"/>
                    </a:schemeClr>
                  </a:glow>
                </a:effectLst>
                <a:ea typeface="GungsuhChe" panose="02030609000101010101" pitchFamily="49" charset="-127"/>
              </a:rPr>
              <a:t>)</a:t>
            </a:r>
            <a:endParaRPr lang="en-US" sz="4000" b="1" dirty="0">
              <a:solidFill>
                <a:schemeClr val="bg1"/>
              </a:solidFill>
              <a:effectLst>
                <a:glow rad="88900">
                  <a:schemeClr val="accent1">
                    <a:lumMod val="50000"/>
                  </a:schemeClr>
                </a:glow>
              </a:effectLst>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26883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82600" y="374650"/>
            <a:ext cx="8178800" cy="61341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199" y="64164"/>
            <a:ext cx="6705602" cy="6729672"/>
          </a:xfrm>
          <a:prstGeom prst="rect">
            <a:avLst/>
          </a:prstGeom>
        </p:spPr>
      </p:pic>
    </p:spTree>
    <p:extLst>
      <p:ext uri="{BB962C8B-B14F-4D97-AF65-F5344CB8AC3E}">
        <p14:creationId xmlns:p14="http://schemas.microsoft.com/office/powerpoint/2010/main" val="159298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522" y="381000"/>
            <a:ext cx="6248278" cy="4339284"/>
          </a:xfrm>
          <a:prstGeom prst="rect">
            <a:avLst/>
          </a:prstGeom>
        </p:spPr>
      </p:pic>
      <p:sp>
        <p:nvSpPr>
          <p:cNvPr id="2" name="Title 1"/>
          <p:cNvSpPr>
            <a:spLocks noGrp="1"/>
          </p:cNvSpPr>
          <p:nvPr>
            <p:ph type="ctrTitle"/>
          </p:nvPr>
        </p:nvSpPr>
        <p:spPr>
          <a:xfrm>
            <a:off x="609600" y="3429000"/>
            <a:ext cx="7924800" cy="1089025"/>
          </a:xfrm>
        </p:spPr>
        <p:txBody>
          <a:bodyPr>
            <a:normAutofit/>
          </a:bodyPr>
          <a:lstStyle/>
          <a:p>
            <a:r>
              <a:rPr lang="en-US" b="1" dirty="0" smtClean="0">
                <a:solidFill>
                  <a:schemeClr val="bg1"/>
                </a:solidFill>
                <a:effectLst>
                  <a:outerShdw blurRad="38100" dist="38100" dir="2700000" algn="tl">
                    <a:srgbClr val="000000"/>
                  </a:outerShdw>
                </a:effectLst>
              </a:rPr>
              <a:t>The Full Message of the Gospel</a:t>
            </a:r>
            <a:endParaRPr lang="en-US" b="1" dirty="0">
              <a:solidFill>
                <a:schemeClr val="bg1"/>
              </a:solidFill>
              <a:effectLst>
                <a:outerShdw blurRad="38100" dist="38100" dir="2700000" algn="tl">
                  <a:srgbClr val="000000"/>
                </a:outerShdw>
              </a:effectLst>
            </a:endParaRPr>
          </a:p>
        </p:txBody>
      </p:sp>
      <p:sp>
        <p:nvSpPr>
          <p:cNvPr id="3" name="Subtitle 2"/>
          <p:cNvSpPr>
            <a:spLocks noGrp="1"/>
          </p:cNvSpPr>
          <p:nvPr>
            <p:ph type="subTitle" idx="1"/>
          </p:nvPr>
        </p:nvSpPr>
        <p:spPr>
          <a:xfrm>
            <a:off x="1371600" y="4267200"/>
            <a:ext cx="6400800" cy="762000"/>
          </a:xfrm>
        </p:spPr>
        <p:txBody>
          <a:bodyPr>
            <a:normAutofit/>
          </a:bodyPr>
          <a:lstStyle/>
          <a:p>
            <a:r>
              <a:rPr lang="en-US" sz="4400" b="1" dirty="0">
                <a:solidFill>
                  <a:schemeClr val="bg1"/>
                </a:solidFill>
                <a:effectLst>
                  <a:outerShdw blurRad="38100" dist="38100" dir="2700000" algn="tl">
                    <a:srgbClr val="000000"/>
                  </a:outerShdw>
                </a:effectLst>
              </a:rPr>
              <a:t>Part 2</a:t>
            </a:r>
            <a:r>
              <a:rPr lang="en-US" sz="4400" b="1" dirty="0">
                <a:solidFill>
                  <a:schemeClr val="bg2">
                    <a:lumMod val="75000"/>
                  </a:schemeClr>
                </a:solidFill>
                <a:effectLst>
                  <a:outerShdw blurRad="38100" dist="38100" dir="2700000" algn="tl">
                    <a:srgbClr val="000000"/>
                  </a:outerShdw>
                </a:effectLst>
              </a:rPr>
              <a:t> (Acts 5:33-42)</a:t>
            </a:r>
          </a:p>
        </p:txBody>
      </p:sp>
    </p:spTree>
    <p:extLst>
      <p:ext uri="{BB962C8B-B14F-4D97-AF65-F5344CB8AC3E}">
        <p14:creationId xmlns:p14="http://schemas.microsoft.com/office/powerpoint/2010/main" val="13345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
        <p:nvSpPr>
          <p:cNvPr id="5" name="Content Placeholder 4"/>
          <p:cNvSpPr>
            <a:spLocks noGrp="1"/>
          </p:cNvSpPr>
          <p:nvPr>
            <p:ph idx="1"/>
          </p:nvPr>
        </p:nvSpPr>
        <p:spPr>
          <a:xfrm>
            <a:off x="457200" y="4953000"/>
            <a:ext cx="8229600" cy="1173163"/>
          </a:xfrm>
        </p:spPr>
        <p:txBody>
          <a:bodyPr/>
          <a:lstStyle/>
          <a:p>
            <a:endParaRPr lang="en-US" dirty="0"/>
          </a:p>
        </p:txBody>
      </p:sp>
      <p:sp>
        <p:nvSpPr>
          <p:cNvPr id="2" name="Title 1"/>
          <p:cNvSpPr>
            <a:spLocks noGrp="1"/>
          </p:cNvSpPr>
          <p:nvPr>
            <p:ph type="title"/>
          </p:nvPr>
        </p:nvSpPr>
        <p:spPr>
          <a:xfrm>
            <a:off x="425450" y="2590800"/>
            <a:ext cx="8267700" cy="996462"/>
          </a:xfrm>
        </p:spPr>
        <p:txBody>
          <a:bodyPr>
            <a:noAutofit/>
          </a:bodyPr>
          <a:lstStyle/>
          <a:p>
            <a:pPr>
              <a:lnSpc>
                <a:spcPct val="80000"/>
              </a:lnSpc>
            </a:pPr>
            <a:r>
              <a:rPr lang="en-US" sz="4900" b="1" dirty="0" smtClean="0">
                <a:solidFill>
                  <a:schemeClr val="bg1"/>
                </a:solidFill>
                <a:effectLst>
                  <a:outerShdw blurRad="38100" dist="38100" dir="2700000" algn="tl">
                    <a:srgbClr val="000000"/>
                  </a:outerShdw>
                </a:effectLst>
              </a:rPr>
              <a:t>…“tell the people </a:t>
            </a:r>
            <a:r>
              <a:rPr lang="en-US" sz="4900" b="1" dirty="0" smtClean="0">
                <a:solidFill>
                  <a:srgbClr val="FFFF66"/>
                </a:solidFill>
                <a:effectLst>
                  <a:outerShdw blurRad="38100" dist="38100" dir="2700000" algn="tl">
                    <a:srgbClr val="000000"/>
                  </a:outerShdw>
                </a:effectLst>
              </a:rPr>
              <a:t>the full message</a:t>
            </a:r>
            <a:r>
              <a:rPr lang="en-US" sz="4900" b="1" dirty="0" smtClean="0">
                <a:solidFill>
                  <a:schemeClr val="bg1"/>
                </a:solidFill>
                <a:effectLst>
                  <a:outerShdw blurRad="38100" dist="38100" dir="2700000" algn="tl">
                    <a:srgbClr val="000000"/>
                  </a:outerShdw>
                </a:effectLst>
              </a:rPr>
              <a:t> of this new life”…</a:t>
            </a:r>
            <a:br>
              <a:rPr lang="en-US" sz="4900" b="1" dirty="0" smtClean="0">
                <a:solidFill>
                  <a:schemeClr val="bg1"/>
                </a:solidFill>
                <a:effectLst>
                  <a:outerShdw blurRad="38100" dist="38100" dir="2700000" algn="tl">
                    <a:srgbClr val="000000"/>
                  </a:outerShdw>
                </a:effectLst>
              </a:rPr>
            </a:br>
            <a:endParaRPr lang="en-US" sz="4900" b="1" dirty="0">
              <a:solidFill>
                <a:schemeClr val="bg1"/>
              </a:solidFill>
              <a:effectLst>
                <a:outerShdw blurRad="38100" dist="38100" dir="2700000" algn="tl">
                  <a:srgbClr val="000000"/>
                </a:outerShdw>
              </a:effectLst>
            </a:endParaRPr>
          </a:p>
        </p:txBody>
      </p:sp>
      <p:sp>
        <p:nvSpPr>
          <p:cNvPr id="8" name="Title 1"/>
          <p:cNvSpPr txBox="1">
            <a:spLocks/>
          </p:cNvSpPr>
          <p:nvPr/>
        </p:nvSpPr>
        <p:spPr>
          <a:xfrm>
            <a:off x="438150" y="3200400"/>
            <a:ext cx="8267700" cy="9202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4900" b="1" i="1" dirty="0" smtClean="0">
                <a:solidFill>
                  <a:schemeClr val="bg1"/>
                </a:solidFill>
                <a:effectLst>
                  <a:outerShdw blurRad="38100" dist="38100" dir="2700000" algn="tl">
                    <a:srgbClr val="000000"/>
                  </a:outerShdw>
                </a:effectLst>
              </a:rPr>
              <a:t>they</a:t>
            </a:r>
            <a:r>
              <a:rPr lang="en-US" sz="4900" b="1" dirty="0" smtClean="0">
                <a:solidFill>
                  <a:schemeClr val="bg1"/>
                </a:solidFill>
                <a:effectLst>
                  <a:outerShdw blurRad="38100" dist="38100" dir="2700000" algn="tl">
                    <a:srgbClr val="000000"/>
                  </a:outerShdw>
                </a:effectLst>
              </a:rPr>
              <a:t> began to </a:t>
            </a:r>
            <a:r>
              <a:rPr lang="en-US" sz="4900" b="1" dirty="0" smtClean="0">
                <a:solidFill>
                  <a:srgbClr val="FFFF66"/>
                </a:solidFill>
                <a:effectLst>
                  <a:outerShdw blurRad="38100" dist="38100" dir="2700000" algn="tl">
                    <a:srgbClr val="000000"/>
                  </a:outerShdw>
                </a:effectLst>
              </a:rPr>
              <a:t>teach</a:t>
            </a:r>
            <a:r>
              <a:rPr lang="en-US" sz="4900" b="1" dirty="0" smtClean="0">
                <a:solidFill>
                  <a:schemeClr val="bg1"/>
                </a:solidFill>
                <a:effectLst>
                  <a:outerShdw blurRad="38100" dist="38100" dir="2700000" algn="tl">
                    <a:srgbClr val="000000"/>
                  </a:outerShdw>
                </a:effectLst>
              </a:rPr>
              <a:t> the people</a:t>
            </a:r>
            <a:endParaRPr lang="en-US" sz="49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96512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grpSp>
        <p:nvGrpSpPr>
          <p:cNvPr id="14" name="Group 13"/>
          <p:cNvGrpSpPr/>
          <p:nvPr/>
        </p:nvGrpSpPr>
        <p:grpSpPr>
          <a:xfrm>
            <a:off x="168622" y="1447800"/>
            <a:ext cx="8822978" cy="3733800"/>
            <a:chOff x="168622" y="1447800"/>
            <a:chExt cx="8822978" cy="3733800"/>
          </a:xfrm>
        </p:grpSpPr>
        <p:sp>
          <p:nvSpPr>
            <p:cNvPr id="13" name="Rectangle 12"/>
            <p:cNvSpPr/>
            <p:nvPr/>
          </p:nvSpPr>
          <p:spPr>
            <a:xfrm>
              <a:off x="168622" y="1447800"/>
              <a:ext cx="8822978" cy="373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28600" y="1687628"/>
              <a:ext cx="3114383" cy="3177941"/>
              <a:chOff x="228600" y="1687628"/>
              <a:chExt cx="3114383" cy="3177941"/>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687628"/>
                <a:ext cx="3114383" cy="3177941"/>
              </a:xfrm>
              <a:prstGeom prst="rect">
                <a:avLst/>
              </a:prstGeom>
            </p:spPr>
          </p:pic>
          <p:sp>
            <p:nvSpPr>
              <p:cNvPr id="2" name="TextBox 1"/>
              <p:cNvSpPr txBox="1"/>
              <p:nvPr/>
            </p:nvSpPr>
            <p:spPr>
              <a:xfrm>
                <a:off x="990600" y="1687628"/>
                <a:ext cx="1600200" cy="590931"/>
              </a:xfrm>
              <a:prstGeom prst="rect">
                <a:avLst/>
              </a:prstGeom>
              <a:solidFill>
                <a:schemeClr val="bg1"/>
              </a:solidFill>
            </p:spPr>
            <p:txBody>
              <a:bodyPr wrap="square" rtlCol="0">
                <a:spAutoFit/>
              </a:bodyPr>
              <a:lstStyle/>
              <a:p>
                <a:pPr algn="ctr">
                  <a:lnSpc>
                    <a:spcPct val="80000"/>
                  </a:lnSpc>
                </a:pPr>
                <a:r>
                  <a:rPr lang="en-US" sz="2000" b="1" dirty="0" smtClean="0"/>
                  <a:t>Gospel not accepted</a:t>
                </a:r>
                <a:endParaRPr lang="en-US" sz="2000" b="1" dirty="0"/>
              </a:p>
            </p:txBody>
          </p:sp>
        </p:grpSp>
        <p:grpSp>
          <p:nvGrpSpPr>
            <p:cNvPr id="5" name="Group 4"/>
            <p:cNvGrpSpPr/>
            <p:nvPr/>
          </p:nvGrpSpPr>
          <p:grpSpPr>
            <a:xfrm>
              <a:off x="3124200" y="1693784"/>
              <a:ext cx="3031778" cy="3213228"/>
              <a:chOff x="3124200" y="1693784"/>
              <a:chExt cx="3031778" cy="3213228"/>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200" y="1695990"/>
                <a:ext cx="3031778" cy="3211022"/>
              </a:xfrm>
              <a:prstGeom prst="rect">
                <a:avLst/>
              </a:prstGeom>
            </p:spPr>
          </p:pic>
          <p:sp>
            <p:nvSpPr>
              <p:cNvPr id="9" name="TextBox 8"/>
              <p:cNvSpPr txBox="1"/>
              <p:nvPr/>
            </p:nvSpPr>
            <p:spPr>
              <a:xfrm>
                <a:off x="3535189" y="1693784"/>
                <a:ext cx="2209800" cy="584775"/>
              </a:xfrm>
              <a:prstGeom prst="rect">
                <a:avLst/>
              </a:prstGeom>
              <a:solidFill>
                <a:schemeClr val="bg1"/>
              </a:solidFill>
            </p:spPr>
            <p:txBody>
              <a:bodyPr wrap="square" rtlCol="0">
                <a:spAutoFit/>
              </a:bodyPr>
              <a:lstStyle/>
              <a:p>
                <a:pPr algn="ctr">
                  <a:lnSpc>
                    <a:spcPct val="80000"/>
                  </a:lnSpc>
                </a:pPr>
                <a:r>
                  <a:rPr lang="en-US" sz="2000" b="1" dirty="0" smtClean="0"/>
                  <a:t>Gospel only partially accepted</a:t>
                </a:r>
                <a:endParaRPr lang="en-US" sz="2000" b="1" dirty="0"/>
              </a:p>
            </p:txBody>
          </p:sp>
        </p:grpSp>
        <p:grpSp>
          <p:nvGrpSpPr>
            <p:cNvPr id="7" name="Group 6"/>
            <p:cNvGrpSpPr/>
            <p:nvPr/>
          </p:nvGrpSpPr>
          <p:grpSpPr>
            <a:xfrm>
              <a:off x="6019800" y="1687628"/>
              <a:ext cx="2775054" cy="3341571"/>
              <a:chOff x="6019800" y="1687628"/>
              <a:chExt cx="2775054" cy="3341571"/>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1728022"/>
                <a:ext cx="2775054" cy="3301177"/>
              </a:xfrm>
              <a:prstGeom prst="rect">
                <a:avLst/>
              </a:prstGeom>
            </p:spPr>
          </p:pic>
          <p:sp>
            <p:nvSpPr>
              <p:cNvPr id="12" name="TextBox 11"/>
              <p:cNvSpPr txBox="1"/>
              <p:nvPr/>
            </p:nvSpPr>
            <p:spPr>
              <a:xfrm>
                <a:off x="6400800" y="1687628"/>
                <a:ext cx="2209800" cy="590931"/>
              </a:xfrm>
              <a:prstGeom prst="rect">
                <a:avLst/>
              </a:prstGeom>
              <a:solidFill>
                <a:schemeClr val="bg1"/>
              </a:solidFill>
            </p:spPr>
            <p:txBody>
              <a:bodyPr wrap="square" rtlCol="0">
                <a:spAutoFit/>
              </a:bodyPr>
              <a:lstStyle/>
              <a:p>
                <a:pPr algn="ctr">
                  <a:lnSpc>
                    <a:spcPct val="80000"/>
                  </a:lnSpc>
                </a:pPr>
                <a:r>
                  <a:rPr lang="en-US" sz="2000" b="1" dirty="0" smtClean="0"/>
                  <a:t>The full Gospel accepted</a:t>
                </a:r>
                <a:endParaRPr lang="en-US" sz="2000" b="1" dirty="0"/>
              </a:p>
            </p:txBody>
          </p:sp>
        </p:grpSp>
      </p:grpSp>
    </p:spTree>
    <p:extLst>
      <p:ext uri="{BB962C8B-B14F-4D97-AF65-F5344CB8AC3E}">
        <p14:creationId xmlns:p14="http://schemas.microsoft.com/office/powerpoint/2010/main" val="60820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smtClean="0">
                <a:solidFill>
                  <a:schemeClr val="bg2">
                    <a:lumMod val="75000"/>
                  </a:schemeClr>
                </a:solidFill>
                <a:effectLst>
                  <a:outerShdw blurRad="38100" dist="38100" dir="2700000" algn="tl">
                    <a:srgbClr val="000000"/>
                  </a:outerShdw>
                </a:effectLst>
              </a:rPr>
              <a:t>The Gospel:</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838200"/>
            <a:ext cx="8382000" cy="5867400"/>
          </a:xfrm>
        </p:spPr>
        <p:txBody>
          <a:bodyPr>
            <a:noAutofit/>
          </a:bodyPr>
          <a:lstStyle/>
          <a:p>
            <a:pPr marL="742950" indent="-742950">
              <a:lnSpc>
                <a:spcPct val="90000"/>
              </a:lnSpc>
              <a:spcBef>
                <a:spcPts val="0"/>
              </a:spcBef>
              <a:spcAft>
                <a:spcPts val="600"/>
              </a:spcAft>
              <a:buFont typeface="+mj-lt"/>
              <a:buAutoNum type="arabicParenR"/>
            </a:pPr>
            <a:r>
              <a:rPr lang="en-US" sz="4400" b="1" u="sng" dirty="0" smtClean="0">
                <a:solidFill>
                  <a:srgbClr val="FFFF7D"/>
                </a:solidFill>
                <a:effectLst>
                  <a:outerShdw blurRad="38100" dist="38100" dir="2700000" algn="tl">
                    <a:schemeClr val="tx1"/>
                  </a:outerShdw>
                </a:effectLst>
              </a:rPr>
              <a:t>LIFE</a:t>
            </a:r>
            <a:r>
              <a:rPr lang="en-US" sz="4400" b="1" dirty="0" smtClean="0">
                <a:solidFill>
                  <a:schemeClr val="bg1"/>
                </a:solidFill>
                <a:effectLst>
                  <a:outerShdw blurRad="38100" dist="38100" dir="2700000" algn="tl">
                    <a:schemeClr val="tx1"/>
                  </a:outerShdw>
                </a:effectLst>
              </a:rPr>
              <a:t/>
            </a:r>
            <a:br>
              <a:rPr lang="en-US" sz="4400" b="1" dirty="0" smtClean="0">
                <a:solidFill>
                  <a:schemeClr val="bg1"/>
                </a:solidFill>
                <a:effectLst>
                  <a:outerShdw blurRad="38100" dist="38100" dir="2700000" algn="tl">
                    <a:schemeClr val="tx1"/>
                  </a:outerShdw>
                </a:effectLst>
              </a:rPr>
            </a:br>
            <a:r>
              <a:rPr lang="en-US" sz="4400" b="1" dirty="0" smtClean="0">
                <a:solidFill>
                  <a:schemeClr val="bg1"/>
                </a:solidFill>
                <a:effectLst>
                  <a:outerShdw blurRad="38100" dist="38100" dir="2700000" algn="tl">
                    <a:schemeClr val="tx1"/>
                  </a:outerShdw>
                </a:effectLst>
              </a:rPr>
              <a:t>Removes </a:t>
            </a:r>
            <a:r>
              <a:rPr lang="en-US" sz="4400" b="1" dirty="0">
                <a:solidFill>
                  <a:schemeClr val="bg1"/>
                </a:solidFill>
                <a:effectLst>
                  <a:outerShdw blurRad="38100" dist="38100" dir="2700000" algn="tl">
                    <a:schemeClr val="tx1"/>
                  </a:outerShdw>
                </a:effectLst>
              </a:rPr>
              <a:t>the penalty of </a:t>
            </a:r>
            <a:r>
              <a:rPr lang="en-US" sz="4400" b="1" dirty="0" smtClean="0">
                <a:solidFill>
                  <a:schemeClr val="bg1"/>
                </a:solidFill>
                <a:effectLst>
                  <a:outerShdw blurRad="38100" dist="38100" dir="2700000" algn="tl">
                    <a:schemeClr val="tx1"/>
                  </a:outerShdw>
                </a:effectLst>
              </a:rPr>
              <a:t>sin (Justification)</a:t>
            </a:r>
            <a:endParaRPr lang="en-US" sz="4400" b="1" dirty="0">
              <a:solidFill>
                <a:schemeClr val="bg1"/>
              </a:solidFill>
              <a:effectLst>
                <a:outerShdw blurRad="38100" dist="38100" dir="2700000" algn="tl">
                  <a:schemeClr val="tx1"/>
                </a:outerShdw>
              </a:effectLst>
            </a:endParaRPr>
          </a:p>
          <a:p>
            <a:pPr marL="742950" indent="-742950">
              <a:lnSpc>
                <a:spcPct val="90000"/>
              </a:lnSpc>
              <a:spcBef>
                <a:spcPts val="0"/>
              </a:spcBef>
              <a:spcAft>
                <a:spcPts val="600"/>
              </a:spcAft>
              <a:buFont typeface="+mj-lt"/>
              <a:buAutoNum type="arabicParenR"/>
            </a:pPr>
            <a:r>
              <a:rPr lang="en-US" sz="4400" b="1" u="sng" dirty="0" smtClean="0">
                <a:solidFill>
                  <a:srgbClr val="FFFF7D"/>
                </a:solidFill>
                <a:effectLst>
                  <a:outerShdw blurRad="38100" dist="38100" dir="2700000" algn="tl">
                    <a:schemeClr val="tx1"/>
                  </a:outerShdw>
                </a:effectLst>
              </a:rPr>
              <a:t>RELATIONSHIP</a:t>
            </a:r>
            <a:r>
              <a:rPr lang="en-US" sz="4400" b="1" dirty="0" smtClean="0">
                <a:solidFill>
                  <a:schemeClr val="bg1"/>
                </a:solidFill>
                <a:effectLst>
                  <a:outerShdw blurRad="38100" dist="38100" dir="2700000" algn="tl">
                    <a:schemeClr val="tx1"/>
                  </a:outerShdw>
                </a:effectLst>
              </a:rPr>
              <a:t/>
            </a:r>
            <a:br>
              <a:rPr lang="en-US" sz="4400" b="1" dirty="0" smtClean="0">
                <a:solidFill>
                  <a:schemeClr val="bg1"/>
                </a:solidFill>
                <a:effectLst>
                  <a:outerShdw blurRad="38100" dist="38100" dir="2700000" algn="tl">
                    <a:schemeClr val="tx1"/>
                  </a:outerShdw>
                </a:effectLst>
              </a:rPr>
            </a:br>
            <a:r>
              <a:rPr lang="en-US" sz="4400" b="1" dirty="0" smtClean="0">
                <a:solidFill>
                  <a:schemeClr val="bg1"/>
                </a:solidFill>
                <a:effectLst>
                  <a:outerShdw blurRad="38100" dist="38100" dir="2700000" algn="tl">
                    <a:schemeClr val="tx1"/>
                  </a:outerShdw>
                </a:effectLst>
              </a:rPr>
              <a:t>Removes </a:t>
            </a:r>
            <a:r>
              <a:rPr lang="en-US" sz="4400" b="1" dirty="0">
                <a:solidFill>
                  <a:schemeClr val="bg1"/>
                </a:solidFill>
                <a:effectLst>
                  <a:outerShdw blurRad="38100" dist="38100" dir="2700000" algn="tl">
                    <a:schemeClr val="tx1"/>
                  </a:outerShdw>
                </a:effectLst>
              </a:rPr>
              <a:t>the separation caused by </a:t>
            </a:r>
            <a:r>
              <a:rPr lang="en-US" sz="4400" b="1" dirty="0" smtClean="0">
                <a:solidFill>
                  <a:schemeClr val="bg1"/>
                </a:solidFill>
                <a:effectLst>
                  <a:outerShdw blurRad="38100" dist="38100" dir="2700000" algn="tl">
                    <a:schemeClr val="tx1"/>
                  </a:outerShdw>
                </a:effectLst>
              </a:rPr>
              <a:t>sin </a:t>
            </a:r>
            <a:r>
              <a:rPr lang="en-US" sz="4400" b="1" dirty="0">
                <a:solidFill>
                  <a:schemeClr val="bg1"/>
                </a:solidFill>
                <a:effectLst>
                  <a:outerShdw blurRad="38100" dist="38100" dir="2700000" algn="tl">
                    <a:schemeClr val="tx1"/>
                  </a:outerShdw>
                </a:effectLst>
              </a:rPr>
              <a:t>(</a:t>
            </a:r>
            <a:r>
              <a:rPr lang="en-US" sz="4400" b="1" dirty="0" smtClean="0">
                <a:solidFill>
                  <a:schemeClr val="bg1"/>
                </a:solidFill>
                <a:effectLst>
                  <a:outerShdw blurRad="38100" dist="38100" dir="2700000" algn="tl">
                    <a:schemeClr val="tx1"/>
                  </a:outerShdw>
                </a:effectLst>
              </a:rPr>
              <a:t>Reconciliation)</a:t>
            </a:r>
            <a:endParaRPr lang="en-US" sz="4400" b="1" dirty="0">
              <a:solidFill>
                <a:schemeClr val="bg1"/>
              </a:solidFill>
              <a:effectLst>
                <a:outerShdw blurRad="38100" dist="38100" dir="2700000" algn="tl">
                  <a:schemeClr val="tx1"/>
                </a:outerShdw>
              </a:effectLst>
            </a:endParaRPr>
          </a:p>
          <a:p>
            <a:pPr marL="742950" indent="-742950">
              <a:lnSpc>
                <a:spcPct val="90000"/>
              </a:lnSpc>
              <a:spcBef>
                <a:spcPts val="0"/>
              </a:spcBef>
              <a:buFont typeface="+mj-lt"/>
              <a:buAutoNum type="arabicParenR"/>
            </a:pPr>
            <a:r>
              <a:rPr lang="en-US" sz="4400" b="1" u="sng" dirty="0" smtClean="0">
                <a:solidFill>
                  <a:srgbClr val="FFFF7D"/>
                </a:solidFill>
                <a:effectLst>
                  <a:outerShdw blurRad="38100" dist="38100" dir="2700000" algn="tl">
                    <a:schemeClr val="tx1"/>
                  </a:outerShdw>
                </a:effectLst>
              </a:rPr>
              <a:t>FREEDOM</a:t>
            </a:r>
            <a:r>
              <a:rPr lang="en-US" sz="4400" b="1" dirty="0" smtClean="0">
                <a:solidFill>
                  <a:schemeClr val="bg1"/>
                </a:solidFill>
                <a:effectLst>
                  <a:outerShdw blurRad="38100" dist="38100" dir="2700000" algn="tl">
                    <a:schemeClr val="tx1"/>
                  </a:outerShdw>
                </a:effectLst>
              </a:rPr>
              <a:t/>
            </a:r>
            <a:br>
              <a:rPr lang="en-US" sz="4400" b="1" dirty="0" smtClean="0">
                <a:solidFill>
                  <a:schemeClr val="bg1"/>
                </a:solidFill>
                <a:effectLst>
                  <a:outerShdw blurRad="38100" dist="38100" dir="2700000" algn="tl">
                    <a:schemeClr val="tx1"/>
                  </a:outerShdw>
                </a:effectLst>
              </a:rPr>
            </a:br>
            <a:r>
              <a:rPr lang="en-US" sz="4400" b="1" dirty="0" smtClean="0">
                <a:solidFill>
                  <a:schemeClr val="bg1"/>
                </a:solidFill>
                <a:effectLst>
                  <a:outerShdw blurRad="38100" dist="38100" dir="2700000" algn="tl">
                    <a:schemeClr val="tx1"/>
                  </a:outerShdw>
                </a:effectLst>
              </a:rPr>
              <a:t>Removes </a:t>
            </a:r>
            <a:r>
              <a:rPr lang="en-US" sz="4400" b="1" dirty="0">
                <a:solidFill>
                  <a:schemeClr val="bg1"/>
                </a:solidFill>
                <a:effectLst>
                  <a:outerShdw blurRad="38100" dist="38100" dir="2700000" algn="tl">
                    <a:schemeClr val="tx1"/>
                  </a:outerShdw>
                </a:effectLst>
              </a:rPr>
              <a:t>the power of sin </a:t>
            </a:r>
            <a:r>
              <a:rPr lang="en-US" sz="4400" b="1" dirty="0" smtClean="0">
                <a:solidFill>
                  <a:schemeClr val="bg1"/>
                </a:solidFill>
                <a:effectLst>
                  <a:outerShdw blurRad="38100" dist="38100" dir="2700000" algn="tl">
                    <a:schemeClr val="tx1"/>
                  </a:outerShdw>
                </a:effectLst>
              </a:rPr>
              <a:t>(Sanctification)</a:t>
            </a:r>
            <a:endParaRPr lang="en-US" sz="4400" b="1" dirty="0">
              <a:solidFill>
                <a:schemeClr val="bg1"/>
              </a:solidFill>
              <a:effectLst>
                <a:outerShdw blurRad="38100" dist="38100" dir="2700000" algn="tl">
                  <a:schemeClr val="tx1"/>
                </a:outerShdw>
              </a:effectLst>
            </a:endParaRPr>
          </a:p>
          <a:p>
            <a:pPr marL="400050" lvl="1" indent="0">
              <a:lnSpc>
                <a:spcPct val="80000"/>
              </a:lnSpc>
              <a:spcBef>
                <a:spcPts val="0"/>
              </a:spcBef>
              <a:buNone/>
            </a:pPr>
            <a:endParaRPr lang="en-US" sz="4400" b="1" dirty="0" smtClean="0">
              <a:solidFill>
                <a:srgbClr val="FFFFA7"/>
              </a:solidFill>
              <a:effectLst>
                <a:outerShdw blurRad="38100" dist="38100" dir="2700000" algn="tl">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486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96462"/>
          </a:xfrm>
        </p:spPr>
        <p:txBody>
          <a:bodyPr>
            <a:normAutofit/>
          </a:bodyPr>
          <a:lstStyle/>
          <a:p>
            <a:pPr algn="l">
              <a:lnSpc>
                <a:spcPct val="80000"/>
              </a:lnSpc>
            </a:pPr>
            <a:r>
              <a:rPr lang="en-US" b="1" dirty="0" smtClean="0">
                <a:solidFill>
                  <a:schemeClr val="bg2">
                    <a:lumMod val="75000"/>
                  </a:schemeClr>
                </a:solidFill>
                <a:effectLst>
                  <a:outerShdw blurRad="38100" dist="38100" dir="2700000" algn="tl">
                    <a:srgbClr val="000000"/>
                  </a:outerShdw>
                </a:effectLst>
              </a:rPr>
              <a:t>The Gospel:</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533400" y="914400"/>
            <a:ext cx="8382000" cy="5791200"/>
          </a:xfrm>
        </p:spPr>
        <p:txBody>
          <a:bodyPr>
            <a:noAutofit/>
          </a:bodyPr>
          <a:lstStyle/>
          <a:p>
            <a:pPr>
              <a:lnSpc>
                <a:spcPct val="90000"/>
              </a:lnSpc>
              <a:spcBef>
                <a:spcPts val="0"/>
              </a:spcBef>
              <a:spcAft>
                <a:spcPts val="600"/>
              </a:spcAft>
            </a:pPr>
            <a:r>
              <a:rPr lang="en-US" sz="4400" b="1" dirty="0" smtClean="0">
                <a:solidFill>
                  <a:schemeClr val="bg1"/>
                </a:solidFill>
                <a:effectLst>
                  <a:outerShdw blurRad="38100" dist="38100" dir="2700000" algn="tl">
                    <a:schemeClr val="tx1"/>
                  </a:outerShdw>
                </a:effectLst>
              </a:rPr>
              <a:t>We </a:t>
            </a:r>
            <a:r>
              <a:rPr lang="en-US" sz="4400" b="1" dirty="0">
                <a:solidFill>
                  <a:schemeClr val="bg1"/>
                </a:solidFill>
                <a:effectLst>
                  <a:outerShdw blurRad="38100" dist="38100" dir="2700000" algn="tl">
                    <a:schemeClr val="tx1"/>
                  </a:outerShdw>
                </a:effectLst>
              </a:rPr>
              <a:t>need to understand how the Gospel works functionally</a:t>
            </a:r>
          </a:p>
          <a:p>
            <a:pPr>
              <a:lnSpc>
                <a:spcPct val="90000"/>
              </a:lnSpc>
              <a:spcBef>
                <a:spcPts val="1200"/>
              </a:spcBef>
              <a:spcAft>
                <a:spcPts val="600"/>
              </a:spcAft>
            </a:pPr>
            <a:r>
              <a:rPr lang="en-US" sz="4400" b="1" dirty="0" smtClean="0">
                <a:solidFill>
                  <a:schemeClr val="bg1"/>
                </a:solidFill>
                <a:effectLst>
                  <a:outerShdw blurRad="38100" dist="38100" dir="2700000" algn="tl">
                    <a:schemeClr val="tx1"/>
                  </a:outerShdw>
                </a:effectLst>
              </a:rPr>
              <a:t>Where </a:t>
            </a:r>
            <a:r>
              <a:rPr lang="en-US" sz="4400" b="1" dirty="0">
                <a:solidFill>
                  <a:schemeClr val="bg1"/>
                </a:solidFill>
                <a:effectLst>
                  <a:outerShdw blurRad="38100" dist="38100" dir="2700000" algn="tl">
                    <a:schemeClr val="tx1"/>
                  </a:outerShdw>
                </a:effectLst>
              </a:rPr>
              <a:t>a confrontation with the Gospel is </a:t>
            </a:r>
            <a:r>
              <a:rPr lang="en-US" sz="4400" b="1" dirty="0" smtClean="0">
                <a:solidFill>
                  <a:schemeClr val="bg1"/>
                </a:solidFill>
                <a:effectLst>
                  <a:outerShdw blurRad="38100" dist="38100" dir="2700000" algn="tl">
                    <a:schemeClr val="tx1"/>
                  </a:outerShdw>
                </a:effectLst>
              </a:rPr>
              <a:t>needed</a:t>
            </a:r>
          </a:p>
          <a:p>
            <a:pPr>
              <a:lnSpc>
                <a:spcPct val="90000"/>
              </a:lnSpc>
              <a:spcBef>
                <a:spcPts val="1200"/>
              </a:spcBef>
              <a:spcAft>
                <a:spcPts val="600"/>
              </a:spcAft>
            </a:pPr>
            <a:r>
              <a:rPr lang="en-US" sz="4400" b="1" dirty="0">
                <a:solidFill>
                  <a:srgbClr val="FFFF66"/>
                </a:solidFill>
                <a:effectLst>
                  <a:outerShdw blurRad="38100" dist="38100" dir="2700000" algn="tl">
                    <a:schemeClr val="tx1"/>
                  </a:outerShdw>
                </a:effectLst>
              </a:rPr>
              <a:t>Acts 5:33-42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2432732" cy="1689476"/>
          </a:xfrm>
          <a:prstGeom prst="rect">
            <a:avLst/>
          </a:prstGeom>
        </p:spPr>
      </p:pic>
    </p:spTree>
    <p:extLst>
      <p:ext uri="{BB962C8B-B14F-4D97-AF65-F5344CB8AC3E}">
        <p14:creationId xmlns:p14="http://schemas.microsoft.com/office/powerpoint/2010/main" val="427927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12821</TotalTime>
  <Words>709</Words>
  <Application>Microsoft Office PowerPoint</Application>
  <PresentationFormat>On-screen Show (4:3)</PresentationFormat>
  <Paragraphs>107</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Four Part Series</vt:lpstr>
      <vt:lpstr>PowerPoint Presentation</vt:lpstr>
      <vt:lpstr>The Full Message of the Gospel</vt:lpstr>
      <vt:lpstr>…“tell the people the full message of this new life”… </vt:lpstr>
      <vt:lpstr>PowerPoint Presentation</vt:lpstr>
      <vt:lpstr>The Gospel:</vt:lpstr>
      <vt:lpstr>The Gospel:</vt:lpstr>
      <vt:lpstr>The Gospel:</vt:lpstr>
      <vt:lpstr>The Gospel needs to confront:</vt:lpstr>
      <vt:lpstr>The Gospel needs to confront:</vt:lpstr>
      <vt:lpstr>The Gospel needs to confront:</vt:lpstr>
      <vt:lpstr>Galatians 2:11-14 (NLT)</vt:lpstr>
      <vt:lpstr>The Gospel needs to confront:</vt:lpstr>
      <vt:lpstr>The Gospel needs to confront:</vt:lpstr>
      <vt:lpstr>1 Corinthians 10:13 (ESV)</vt:lpstr>
      <vt:lpstr>The Gospel needs to confront:</vt:lpstr>
      <vt:lpstr>The Gospel needs to confront:</vt:lpstr>
      <vt:lpstr>The Gospel needs to confront:</vt:lpstr>
      <vt:lpstr>The Gospel needs to confront:</vt:lpstr>
      <vt:lpstr>Colossians 2:6-14 (NIV)</vt:lpstr>
      <vt:lpstr>Colossians 2:6-14 (NIV)</vt:lpstr>
      <vt:lpstr>The Gospel needs to confront:</vt:lpstr>
      <vt:lpstr>The Gospel needs to confront:</vt:lpstr>
      <vt:lpstr>Acts 5:42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Constantly in Prayer</dc:title>
  <dc:creator>Shawn McCracken</dc:creator>
  <cp:lastModifiedBy>Shawn McCracken</cp:lastModifiedBy>
  <cp:revision>148</cp:revision>
  <dcterms:created xsi:type="dcterms:W3CDTF">2013-08-10T13:23:42Z</dcterms:created>
  <dcterms:modified xsi:type="dcterms:W3CDTF">2013-11-23T21:20:51Z</dcterms:modified>
</cp:coreProperties>
</file>