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94" r:id="rId3"/>
    <p:sldId id="308" r:id="rId4"/>
    <p:sldId id="344" r:id="rId5"/>
    <p:sldId id="345" r:id="rId6"/>
    <p:sldId id="346" r:id="rId7"/>
    <p:sldId id="347" r:id="rId8"/>
    <p:sldId id="348" r:id="rId9"/>
    <p:sldId id="349" r:id="rId10"/>
    <p:sldId id="35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FBC20"/>
    <a:srgbClr val="0D0DFF"/>
    <a:srgbClr val="D60000"/>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443" autoAdjust="0"/>
  </p:normalViewPr>
  <p:slideViewPr>
    <p:cSldViewPr>
      <p:cViewPr varScale="1">
        <p:scale>
          <a:sx n="61" d="100"/>
          <a:sy n="61" d="100"/>
        </p:scale>
        <p:origin x="42" y="1008"/>
      </p:cViewPr>
      <p:guideLst>
        <p:guide orient="horz" pos="2160"/>
        <p:guide pos="2880"/>
      </p:guideLst>
    </p:cSldViewPr>
  </p:slideViewPr>
  <p:outlineViewPr>
    <p:cViewPr>
      <p:scale>
        <a:sx n="33" d="100"/>
        <a:sy n="33" d="100"/>
      </p:scale>
      <p:origin x="0" y="3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5/2/2016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233767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35241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164349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127623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354755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218506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313967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292273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71985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3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76744"/>
            <a:ext cx="8915400" cy="5881256"/>
          </a:xfrm>
        </p:spPr>
        <p:txBody>
          <a:bodyPr>
            <a:noAutofit/>
          </a:bodyPr>
          <a:lstStyle/>
          <a:p>
            <a:pPr marL="0" indent="0">
              <a:lnSpc>
                <a:spcPct val="80000"/>
              </a:lnSpc>
              <a:spcBef>
                <a:spcPts val="0"/>
              </a:spcBef>
              <a:buClr>
                <a:srgbClr val="000099"/>
              </a:buClr>
              <a:buSzPct val="100000"/>
              <a:buNone/>
            </a:pPr>
            <a:r>
              <a:rPr lang="en-US" sz="4500" b="1" baseline="30000" dirty="0">
                <a:solidFill>
                  <a:srgbClr val="000099"/>
                </a:solidFill>
                <a:effectLst>
                  <a:outerShdw blurRad="38100" dist="38100" dir="2700000" algn="tl">
                    <a:srgbClr val="0D0DFF">
                      <a:alpha val="50000"/>
                    </a:srgbClr>
                  </a:outerShdw>
                </a:effectLst>
              </a:rPr>
              <a:t>61</a:t>
            </a:r>
            <a:r>
              <a:rPr lang="en-US" sz="4500" b="1" dirty="0">
                <a:solidFill>
                  <a:srgbClr val="000099"/>
                </a:solidFill>
                <a:effectLst>
                  <a:outerShdw blurRad="38100" dist="38100" dir="2700000" algn="tl">
                    <a:srgbClr val="0D0DFF">
                      <a:alpha val="50000"/>
                    </a:srgbClr>
                  </a:outerShdw>
                </a:effectLst>
              </a:rPr>
              <a:t> Still another said, “I will </a:t>
            </a:r>
            <a:br>
              <a:rPr lang="en-US" sz="4500" b="1" dirty="0">
                <a:solidFill>
                  <a:srgbClr val="000099"/>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follow you, Lord; but first let </a:t>
            </a:r>
            <a:br>
              <a:rPr lang="en-US" sz="4500" b="1" dirty="0">
                <a:solidFill>
                  <a:srgbClr val="000099"/>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me go back and say goodbye to </a:t>
            </a:r>
            <a:br>
              <a:rPr lang="en-US" sz="4500" b="1" dirty="0">
                <a:solidFill>
                  <a:srgbClr val="000099"/>
                </a:solidFill>
                <a:effectLst>
                  <a:outerShdw blurRad="38100" dist="38100" dir="2700000" algn="tl">
                    <a:srgbClr val="0D0DFF">
                      <a:alpha val="50000"/>
                    </a:srgbClr>
                  </a:outerShdw>
                </a:effectLst>
              </a:rPr>
            </a:br>
            <a:r>
              <a:rPr lang="en-US" sz="4500" b="1" dirty="0">
                <a:solidFill>
                  <a:srgbClr val="000099"/>
                </a:solidFill>
                <a:effectLst>
                  <a:outerShdw blurRad="38100" dist="38100" dir="2700000" algn="tl">
                    <a:srgbClr val="0D0DFF">
                      <a:alpha val="50000"/>
                    </a:srgbClr>
                  </a:outerShdw>
                </a:effectLst>
              </a:rPr>
              <a:t>my family.” </a:t>
            </a:r>
            <a:r>
              <a:rPr lang="en-US" sz="4500" b="1" baseline="30000" dirty="0">
                <a:solidFill>
                  <a:srgbClr val="000099"/>
                </a:solidFill>
                <a:effectLst>
                  <a:outerShdw blurRad="38100" dist="38100" dir="2700000" algn="tl">
                    <a:srgbClr val="0D0DFF">
                      <a:alpha val="50000"/>
                    </a:srgbClr>
                  </a:outerShdw>
                </a:effectLst>
              </a:rPr>
              <a:t>62</a:t>
            </a:r>
            <a:r>
              <a:rPr lang="en-US" sz="4500" b="1" dirty="0">
                <a:solidFill>
                  <a:srgbClr val="000099"/>
                </a:solidFill>
                <a:effectLst>
                  <a:outerShdw blurRad="38100" dist="38100" dir="2700000" algn="tl">
                    <a:srgbClr val="0D0DFF">
                      <a:alpha val="50000"/>
                    </a:srgbClr>
                  </a:outerShdw>
                </a:effectLst>
              </a:rPr>
              <a:t> Jesus replied, “No one who puts a hand to the plow and looks back is </a:t>
            </a:r>
            <a:r>
              <a:rPr lang="en-US" sz="4500" b="1" dirty="0">
                <a:solidFill>
                  <a:srgbClr val="FF0000"/>
                </a:solidFill>
                <a:effectLst>
                  <a:outerShdw blurRad="38100" dist="38100" dir="2700000" algn="tl">
                    <a:srgbClr val="0D0DFF">
                      <a:alpha val="50000"/>
                    </a:srgbClr>
                  </a:outerShdw>
                </a:effectLst>
              </a:rPr>
              <a:t>fit for service in the kingdom of God</a:t>
            </a:r>
            <a:r>
              <a:rPr lang="en-US" sz="4500" b="1" dirty="0">
                <a:solidFill>
                  <a:srgbClr val="000099"/>
                </a:solidFill>
                <a:effectLst>
                  <a:outerShdw blurRad="38100" dist="38100" dir="2700000" algn="tl">
                    <a:srgbClr val="0D0DFF">
                      <a:alpha val="50000"/>
                    </a:srgbClr>
                  </a:outerShdw>
                </a:effectLst>
              </a:rPr>
              <a:t>.</a:t>
            </a: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000099"/>
                </a:solidFill>
                <a:effectLst>
                  <a:outerShdw blurRad="38100" dist="38100" dir="2700000" algn="tl">
                    <a:srgbClr val="0D0DFF">
                      <a:alpha val="50000"/>
                    </a:srgbClr>
                  </a:outerShdw>
                </a:effectLst>
              </a:rPr>
              <a:t>Luke 9:57-62 </a:t>
            </a:r>
          </a:p>
        </p:txBody>
      </p:sp>
    </p:spTree>
    <p:extLst>
      <p:ext uri="{BB962C8B-B14F-4D97-AF65-F5344CB8AC3E}">
        <p14:creationId xmlns:p14="http://schemas.microsoft.com/office/powerpoint/2010/main" val="302126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4453255" cy="6042884"/>
          </a:xfrm>
          <a:prstGeom prst="rect">
            <a:avLst/>
          </a:prstGeom>
        </p:spPr>
      </p:pic>
      <p:sp>
        <p:nvSpPr>
          <p:cNvPr id="7" name="Title 6"/>
          <p:cNvSpPr>
            <a:spLocks noGrp="1"/>
          </p:cNvSpPr>
          <p:nvPr>
            <p:ph type="title"/>
          </p:nvPr>
        </p:nvSpPr>
        <p:spPr>
          <a:xfrm>
            <a:off x="3962400" y="4191000"/>
            <a:ext cx="5029200" cy="1143000"/>
          </a:xfrm>
        </p:spPr>
        <p:txBody>
          <a:bodyPr>
            <a:noAutofit/>
          </a:bodyPr>
          <a:lstStyle/>
          <a:p>
            <a:pPr algn="r">
              <a:lnSpc>
                <a:spcPct val="90000"/>
              </a:lnSpc>
              <a:spcBef>
                <a:spcPts val="0"/>
              </a:spcBef>
            </a:pPr>
            <a:r>
              <a:rPr lang="en-US" sz="4200" b="1" u="sng" dirty="0">
                <a:ln w="15875">
                  <a:noFill/>
                </a:ln>
                <a:solidFill>
                  <a:srgbClr val="000099"/>
                </a:solidFill>
                <a:effectLst>
                  <a:glow>
                    <a:srgbClr val="000099">
                      <a:alpha val="40000"/>
                    </a:srgbClr>
                  </a:glow>
                  <a:outerShdw blurRad="38100" dist="38100" dir="2700000" algn="ctr" rotWithShape="0">
                    <a:srgbClr val="0D0DFF">
                      <a:alpha val="49804"/>
                    </a:srgbClr>
                  </a:outerShdw>
                </a:effectLst>
              </a:rPr>
              <a:t>Week 18</a:t>
            </a:r>
            <a:r>
              <a:rPr lang="en-US" sz="42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 </a:t>
            </a:r>
            <a:br>
              <a:rPr lang="en-US" sz="45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br>
            <a:r>
              <a:rPr lang="en-US" sz="50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Mixed Worship</a:t>
            </a:r>
            <a:br>
              <a:rPr lang="en-US" sz="50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br>
            <a:r>
              <a:rPr lang="en-US" sz="4200" b="1" dirty="0">
                <a:ln w="15875">
                  <a:noFill/>
                </a:ln>
                <a:solidFill>
                  <a:srgbClr val="000099"/>
                </a:solidFill>
                <a:effectLst>
                  <a:glow>
                    <a:srgbClr val="000099">
                      <a:alpha val="40000"/>
                    </a:srgbClr>
                  </a:glow>
                  <a:outerShdw blurRad="38100" dist="38100" dir="2700000" algn="ctr" rotWithShape="0">
                    <a:srgbClr val="0D0DFF">
                      <a:alpha val="49804"/>
                    </a:srgbClr>
                  </a:outerShdw>
                </a:effectLst>
              </a:rPr>
              <a:t>(1 Kings 17)</a:t>
            </a:r>
            <a:endParaRPr lang="en-US" sz="4200" b="1" dirty="0">
              <a:ln w="15875">
                <a:noFill/>
              </a:ln>
              <a:solidFill>
                <a:srgbClr val="FF0000"/>
              </a:solidFill>
              <a:effectLst>
                <a:glow>
                  <a:srgbClr val="000099">
                    <a:alpha val="40000"/>
                  </a:srgbClr>
                </a:glow>
                <a:outerShdw blurRad="38100" dist="38100" dir="2700000" algn="ctr" rotWithShape="0">
                  <a:srgbClr val="0D0DFF">
                    <a:alpha val="49804"/>
                  </a:srgbClr>
                </a:outerShdw>
              </a:effectLst>
            </a:endParaRPr>
          </a:p>
        </p:txBody>
      </p:sp>
    </p:spTree>
    <p:extLst>
      <p:ext uri="{BB962C8B-B14F-4D97-AF65-F5344CB8AC3E}">
        <p14:creationId xmlns:p14="http://schemas.microsoft.com/office/powerpoint/2010/main" val="3854461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76744"/>
            <a:ext cx="8915400" cy="5881256"/>
          </a:xfrm>
        </p:spPr>
        <p:txBody>
          <a:bodyPr>
            <a:noAutofit/>
          </a:bodyPr>
          <a:lstStyle/>
          <a:p>
            <a:pPr marL="0" indent="0">
              <a:lnSpc>
                <a:spcPct val="80000"/>
              </a:lnSpc>
              <a:spcBef>
                <a:spcPts val="0"/>
              </a:spcBef>
              <a:buClr>
                <a:srgbClr val="000099"/>
              </a:buClr>
              <a:buSzPct val="100000"/>
              <a:buNone/>
            </a:pPr>
            <a:r>
              <a:rPr lang="en-US" sz="4200" b="1" baseline="30000" dirty="0">
                <a:solidFill>
                  <a:srgbClr val="000099"/>
                </a:solidFill>
                <a:effectLst>
                  <a:outerShdw blurRad="38100" dist="38100" dir="2700000" algn="tl">
                    <a:srgbClr val="0D0DFF">
                      <a:alpha val="50000"/>
                    </a:srgbClr>
                  </a:outerShdw>
                </a:effectLst>
              </a:rPr>
              <a:t>24</a:t>
            </a:r>
            <a:r>
              <a:rPr lang="en-US" sz="4200" b="1" dirty="0">
                <a:solidFill>
                  <a:srgbClr val="000099"/>
                </a:solidFill>
                <a:effectLst>
                  <a:outerShdw blurRad="38100" dist="38100" dir="2700000" algn="tl">
                    <a:srgbClr val="0D0DFF">
                      <a:alpha val="50000"/>
                    </a:srgbClr>
                  </a:outerShdw>
                </a:effectLst>
              </a:rPr>
              <a:t> “‘Do not defile yourselves in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any of these ways, because this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is how the nations that I am going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to drive out before you became defiled. </a:t>
            </a:r>
            <a:r>
              <a:rPr lang="en-US" sz="4200" b="1" baseline="30000" dirty="0">
                <a:solidFill>
                  <a:srgbClr val="000099"/>
                </a:solidFill>
                <a:effectLst>
                  <a:outerShdw blurRad="38100" dist="38100" dir="2700000" algn="tl">
                    <a:srgbClr val="0D0DFF">
                      <a:alpha val="50000"/>
                    </a:srgbClr>
                  </a:outerShdw>
                </a:effectLst>
              </a:rPr>
              <a:t>25</a:t>
            </a:r>
            <a:r>
              <a:rPr lang="en-US" sz="4200" b="1" dirty="0">
                <a:solidFill>
                  <a:srgbClr val="000099"/>
                </a:solidFill>
                <a:effectLst>
                  <a:outerShdw blurRad="38100" dist="38100" dir="2700000" algn="tl">
                    <a:srgbClr val="0D0DFF">
                      <a:alpha val="50000"/>
                    </a:srgbClr>
                  </a:outerShdw>
                </a:effectLst>
              </a:rPr>
              <a:t> Even the land was defiled;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so I punished it for its sin, and the land vomited out its inhabitants. </a:t>
            </a:r>
            <a:r>
              <a:rPr lang="en-US" sz="4200" b="1" baseline="30000" dirty="0">
                <a:solidFill>
                  <a:srgbClr val="000099"/>
                </a:solidFill>
                <a:effectLst>
                  <a:outerShdw blurRad="38100" dist="38100" dir="2700000" algn="tl">
                    <a:srgbClr val="0D0DFF">
                      <a:alpha val="50000"/>
                    </a:srgbClr>
                  </a:outerShdw>
                </a:effectLst>
              </a:rPr>
              <a:t>26</a:t>
            </a:r>
            <a:r>
              <a:rPr lang="en-US" sz="4200" b="1" dirty="0">
                <a:solidFill>
                  <a:srgbClr val="000099"/>
                </a:solidFill>
                <a:effectLst>
                  <a:outerShdw blurRad="38100" dist="38100" dir="2700000" algn="tl">
                    <a:srgbClr val="0D0DFF">
                      <a:alpha val="50000"/>
                    </a:srgbClr>
                  </a:outerShdw>
                </a:effectLst>
              </a:rPr>
              <a:t> But you must keep my decrees and my laws. The native-born and the foreigners residing among you must not do any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of these detestable things, </a:t>
            </a: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000099"/>
                </a:solidFill>
                <a:effectLst>
                  <a:outerShdw blurRad="38100" dist="38100" dir="2700000" algn="tl">
                    <a:srgbClr val="0D0DFF">
                      <a:alpha val="50000"/>
                    </a:srgbClr>
                  </a:outerShdw>
                </a:effectLst>
              </a:rPr>
              <a:t>Leviticus 18:24-28</a:t>
            </a:r>
          </a:p>
        </p:txBody>
      </p:sp>
    </p:spTree>
    <p:extLst>
      <p:ext uri="{BB962C8B-B14F-4D97-AF65-F5344CB8AC3E}">
        <p14:creationId xmlns:p14="http://schemas.microsoft.com/office/powerpoint/2010/main" val="1765004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76744"/>
            <a:ext cx="8915400" cy="5881256"/>
          </a:xfrm>
        </p:spPr>
        <p:txBody>
          <a:bodyPr>
            <a:noAutofit/>
          </a:bodyPr>
          <a:lstStyle/>
          <a:p>
            <a:pPr marL="0" indent="0">
              <a:lnSpc>
                <a:spcPct val="90000"/>
              </a:lnSpc>
              <a:spcBef>
                <a:spcPts val="0"/>
              </a:spcBef>
              <a:buClr>
                <a:srgbClr val="000099"/>
              </a:buClr>
              <a:buSzPct val="100000"/>
              <a:buNone/>
            </a:pPr>
            <a:r>
              <a:rPr lang="en-US" sz="4200" b="1" baseline="30000" dirty="0">
                <a:solidFill>
                  <a:srgbClr val="000099"/>
                </a:solidFill>
                <a:effectLst>
                  <a:outerShdw blurRad="38100" dist="38100" dir="2700000" algn="tl">
                    <a:srgbClr val="0D0DFF">
                      <a:alpha val="50000"/>
                    </a:srgbClr>
                  </a:outerShdw>
                </a:effectLst>
              </a:rPr>
              <a:t>27</a:t>
            </a:r>
            <a:r>
              <a:rPr lang="en-US" sz="4200" b="1" dirty="0">
                <a:solidFill>
                  <a:srgbClr val="000099"/>
                </a:solidFill>
                <a:effectLst>
                  <a:outerShdw blurRad="38100" dist="38100" dir="2700000" algn="tl">
                    <a:srgbClr val="0D0DFF">
                      <a:alpha val="50000"/>
                    </a:srgbClr>
                  </a:outerShdw>
                </a:effectLst>
              </a:rPr>
              <a:t> for all these things were done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by the people who lived in the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land before you, and the land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became defiled. </a:t>
            </a:r>
            <a:r>
              <a:rPr lang="en-US" sz="4200" b="1" baseline="30000" dirty="0">
                <a:solidFill>
                  <a:srgbClr val="000099"/>
                </a:solidFill>
                <a:effectLst>
                  <a:outerShdw blurRad="38100" dist="38100" dir="2700000" algn="tl">
                    <a:srgbClr val="0D0DFF">
                      <a:alpha val="50000"/>
                    </a:srgbClr>
                  </a:outerShdw>
                </a:effectLst>
              </a:rPr>
              <a:t>28</a:t>
            </a:r>
            <a:r>
              <a:rPr lang="en-US" sz="4200" b="1" dirty="0">
                <a:solidFill>
                  <a:srgbClr val="000099"/>
                </a:solidFill>
                <a:effectLst>
                  <a:outerShdw blurRad="38100" dist="38100" dir="2700000" algn="tl">
                    <a:srgbClr val="0D0DFF">
                      <a:alpha val="50000"/>
                    </a:srgbClr>
                  </a:outerShdw>
                </a:effectLst>
              </a:rPr>
              <a:t> And if you defile the land, it will vomit you out as it vomited out the nations that were before you.</a:t>
            </a:r>
          </a:p>
          <a:p>
            <a:pPr marL="0" indent="0" algn="ctr">
              <a:lnSpc>
                <a:spcPct val="90000"/>
              </a:lnSpc>
              <a:spcBef>
                <a:spcPts val="0"/>
              </a:spcBef>
              <a:buClr>
                <a:srgbClr val="000099"/>
              </a:buClr>
              <a:buSzPct val="100000"/>
              <a:buNone/>
            </a:pPr>
            <a:endParaRPr lang="en-US" sz="4200" b="1" dirty="0">
              <a:solidFill>
                <a:srgbClr val="000099"/>
              </a:solidFill>
              <a:effectLst>
                <a:outerShdw blurRad="38100" dist="38100" dir="2700000" algn="tl">
                  <a:srgbClr val="0D0DFF">
                    <a:alpha val="50000"/>
                  </a:srgbClr>
                </a:outerShdw>
              </a:effectLst>
            </a:endParaRP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000099"/>
                </a:solidFill>
                <a:effectLst>
                  <a:outerShdw blurRad="38100" dist="38100" dir="2700000" algn="tl">
                    <a:srgbClr val="0D0DFF">
                      <a:alpha val="50000"/>
                    </a:srgbClr>
                  </a:outerShdw>
                </a:effectLst>
              </a:rPr>
              <a:t>Leviticus 18:24-28</a:t>
            </a:r>
          </a:p>
        </p:txBody>
      </p:sp>
    </p:spTree>
    <p:extLst>
      <p:ext uri="{BB962C8B-B14F-4D97-AF65-F5344CB8AC3E}">
        <p14:creationId xmlns:p14="http://schemas.microsoft.com/office/powerpoint/2010/main" val="17750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76744"/>
            <a:ext cx="8915400" cy="5881256"/>
          </a:xfrm>
        </p:spPr>
        <p:txBody>
          <a:bodyPr>
            <a:noAutofit/>
          </a:bodyPr>
          <a:lstStyle/>
          <a:p>
            <a:pPr marL="0" indent="0">
              <a:lnSpc>
                <a:spcPct val="90000"/>
              </a:lnSpc>
              <a:spcBef>
                <a:spcPts val="0"/>
              </a:spcBef>
              <a:buClr>
                <a:srgbClr val="000099"/>
              </a:buClr>
              <a:buSzPct val="100000"/>
              <a:buNone/>
            </a:pPr>
            <a:r>
              <a:rPr lang="en-US" sz="4200" b="1" baseline="30000" dirty="0">
                <a:solidFill>
                  <a:srgbClr val="000099"/>
                </a:solidFill>
                <a:effectLst>
                  <a:outerShdw blurRad="38100" dist="38100" dir="2700000" algn="tl">
                    <a:srgbClr val="0D0DFF">
                      <a:alpha val="50000"/>
                    </a:srgbClr>
                  </a:outerShdw>
                </a:effectLst>
              </a:rPr>
              <a:t>33</a:t>
            </a:r>
            <a:r>
              <a:rPr lang="en-US" sz="4200" b="1" dirty="0">
                <a:solidFill>
                  <a:srgbClr val="000099"/>
                </a:solidFill>
                <a:effectLst>
                  <a:outerShdw blurRad="38100" dist="38100" dir="2700000" algn="tl">
                    <a:srgbClr val="0D0DFF">
                      <a:alpha val="50000"/>
                    </a:srgbClr>
                  </a:outerShdw>
                </a:effectLst>
              </a:rPr>
              <a:t> </a:t>
            </a:r>
            <a:r>
              <a:rPr lang="en-US" sz="4200" b="1" dirty="0">
                <a:solidFill>
                  <a:srgbClr val="FF0000"/>
                </a:solidFill>
                <a:effectLst>
                  <a:outerShdw blurRad="38100" dist="38100" dir="2700000" algn="tl">
                    <a:srgbClr val="0D0DFF">
                      <a:alpha val="50000"/>
                    </a:srgbClr>
                  </a:outerShdw>
                </a:effectLst>
              </a:rPr>
              <a:t>They worshiped the Lord, but </a:t>
            </a:r>
            <a:br>
              <a:rPr lang="en-US" sz="4200" b="1" dirty="0">
                <a:solidFill>
                  <a:srgbClr val="FF0000"/>
                </a:solidFill>
                <a:effectLst>
                  <a:outerShdw blurRad="38100" dist="38100" dir="2700000" algn="tl">
                    <a:srgbClr val="0D0DFF">
                      <a:alpha val="50000"/>
                    </a:srgbClr>
                  </a:outerShdw>
                </a:effectLst>
              </a:rPr>
            </a:br>
            <a:r>
              <a:rPr lang="en-US" sz="4200" b="1" dirty="0">
                <a:solidFill>
                  <a:srgbClr val="FF0000"/>
                </a:solidFill>
                <a:effectLst>
                  <a:outerShdw blurRad="38100" dist="38100" dir="2700000" algn="tl">
                    <a:srgbClr val="0D0DFF">
                      <a:alpha val="50000"/>
                    </a:srgbClr>
                  </a:outerShdw>
                </a:effectLst>
              </a:rPr>
              <a:t>they also served their own gods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in accordance with the customs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of the nations from which they had been brought. </a:t>
            </a:r>
            <a:r>
              <a:rPr lang="en-US" sz="4200" b="1" baseline="30000" dirty="0">
                <a:solidFill>
                  <a:srgbClr val="000099"/>
                </a:solidFill>
                <a:effectLst>
                  <a:outerShdw blurRad="38100" dist="38100" dir="2700000" algn="tl">
                    <a:srgbClr val="0D0DFF">
                      <a:alpha val="50000"/>
                    </a:srgbClr>
                  </a:outerShdw>
                </a:effectLst>
              </a:rPr>
              <a:t>34</a:t>
            </a:r>
            <a:r>
              <a:rPr lang="en-US" sz="4200" b="1" dirty="0">
                <a:solidFill>
                  <a:srgbClr val="000099"/>
                </a:solidFill>
                <a:effectLst>
                  <a:outerShdw blurRad="38100" dist="38100" dir="2700000" algn="tl">
                    <a:srgbClr val="0D0DFF">
                      <a:alpha val="50000"/>
                    </a:srgbClr>
                  </a:outerShdw>
                </a:effectLst>
              </a:rPr>
              <a:t> To this day </a:t>
            </a:r>
            <a:r>
              <a:rPr lang="en-US" sz="4200" b="1" dirty="0">
                <a:solidFill>
                  <a:srgbClr val="FF0000"/>
                </a:solidFill>
                <a:effectLst>
                  <a:outerShdw blurRad="38100" dist="38100" dir="2700000" algn="tl">
                    <a:srgbClr val="0D0DFF">
                      <a:alpha val="50000"/>
                    </a:srgbClr>
                  </a:outerShdw>
                </a:effectLst>
              </a:rPr>
              <a:t>they persist in their former practices</a:t>
            </a:r>
            <a:r>
              <a:rPr lang="en-US" sz="4200" b="1" dirty="0">
                <a:solidFill>
                  <a:srgbClr val="000099"/>
                </a:solidFill>
                <a:effectLst>
                  <a:outerShdw blurRad="38100" dist="38100" dir="2700000" algn="tl">
                    <a:srgbClr val="0D0DFF">
                      <a:alpha val="50000"/>
                    </a:srgbClr>
                  </a:outerShdw>
                </a:effectLst>
              </a:rPr>
              <a:t>. They neither worship the Lord nor adhere to the decrees and regulations, the laws and commands that the Lord gave… </a:t>
            </a: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FF0000"/>
                </a:solidFill>
                <a:effectLst>
                  <a:outerShdw blurRad="38100" dist="38100" dir="2700000" algn="tl">
                    <a:srgbClr val="0D0DFF">
                      <a:alpha val="50000"/>
                    </a:srgbClr>
                  </a:outerShdw>
                </a:effectLst>
              </a:rPr>
              <a:t>2 Kings 17</a:t>
            </a:r>
          </a:p>
        </p:txBody>
      </p:sp>
    </p:spTree>
    <p:extLst>
      <p:ext uri="{BB962C8B-B14F-4D97-AF65-F5344CB8AC3E}">
        <p14:creationId xmlns:p14="http://schemas.microsoft.com/office/powerpoint/2010/main" val="1443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76744"/>
            <a:ext cx="8839200" cy="5881256"/>
          </a:xfrm>
        </p:spPr>
        <p:txBody>
          <a:bodyPr>
            <a:noAutofit/>
          </a:bodyPr>
          <a:lstStyle/>
          <a:p>
            <a:pPr marL="0" indent="0">
              <a:lnSpc>
                <a:spcPct val="90000"/>
              </a:lnSpc>
              <a:spcBef>
                <a:spcPts val="0"/>
              </a:spcBef>
              <a:buClr>
                <a:srgbClr val="000099"/>
              </a:buClr>
              <a:buSzPct val="100000"/>
              <a:buNone/>
            </a:pPr>
            <a:r>
              <a:rPr lang="en-US" sz="4200" b="1" baseline="30000" dirty="0">
                <a:solidFill>
                  <a:srgbClr val="000099"/>
                </a:solidFill>
                <a:effectLst>
                  <a:outerShdw blurRad="38100" dist="38100" dir="2700000" algn="tl">
                    <a:srgbClr val="0D0DFF">
                      <a:alpha val="50000"/>
                    </a:srgbClr>
                  </a:outerShdw>
                </a:effectLst>
              </a:rPr>
              <a:t>40</a:t>
            </a:r>
            <a:r>
              <a:rPr lang="en-US" sz="4200" b="1" dirty="0">
                <a:solidFill>
                  <a:srgbClr val="000099"/>
                </a:solidFill>
                <a:effectLst>
                  <a:outerShdw blurRad="38100" dist="38100" dir="2700000" algn="tl">
                    <a:srgbClr val="0D0DFF">
                      <a:alpha val="50000"/>
                    </a:srgbClr>
                  </a:outerShdw>
                </a:effectLst>
              </a:rPr>
              <a:t> They would not listen,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however, but persisted in their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former practices. </a:t>
            </a:r>
            <a:r>
              <a:rPr lang="en-US" sz="4200" b="1" baseline="30000" dirty="0">
                <a:solidFill>
                  <a:srgbClr val="000099"/>
                </a:solidFill>
                <a:effectLst>
                  <a:outerShdw blurRad="38100" dist="38100" dir="2700000" algn="tl">
                    <a:srgbClr val="0D0DFF">
                      <a:alpha val="50000"/>
                    </a:srgbClr>
                  </a:outerShdw>
                </a:effectLst>
              </a:rPr>
              <a:t>41</a:t>
            </a:r>
            <a:r>
              <a:rPr lang="en-US" sz="4200" b="1" dirty="0">
                <a:solidFill>
                  <a:srgbClr val="000099"/>
                </a:solidFill>
                <a:effectLst>
                  <a:outerShdw blurRad="38100" dist="38100" dir="2700000" algn="tl">
                    <a:srgbClr val="0D0DFF">
                      <a:alpha val="50000"/>
                    </a:srgbClr>
                  </a:outerShdw>
                </a:effectLst>
              </a:rPr>
              <a:t> </a:t>
            </a:r>
            <a:r>
              <a:rPr lang="en-US" sz="4200" b="1" dirty="0">
                <a:solidFill>
                  <a:srgbClr val="FF0000"/>
                </a:solidFill>
                <a:effectLst>
                  <a:outerShdw blurRad="38100" dist="38100" dir="2700000" algn="tl">
                    <a:srgbClr val="0D0DFF">
                      <a:alpha val="50000"/>
                    </a:srgbClr>
                  </a:outerShdw>
                </a:effectLst>
              </a:rPr>
              <a:t>Even while these people were worshiping the Lord, they were serving their idols. </a:t>
            </a:r>
          </a:p>
          <a:p>
            <a:pPr marL="0" indent="0">
              <a:lnSpc>
                <a:spcPct val="50000"/>
              </a:lnSpc>
              <a:spcBef>
                <a:spcPts val="0"/>
              </a:spcBef>
              <a:spcAft>
                <a:spcPts val="600"/>
              </a:spcAft>
              <a:buClr>
                <a:srgbClr val="000099"/>
              </a:buClr>
              <a:buSzPct val="100000"/>
              <a:buNone/>
            </a:pPr>
            <a:r>
              <a:rPr lang="en-US" sz="3800" b="1" dirty="0">
                <a:solidFill>
                  <a:srgbClr val="000099"/>
                </a:solidFill>
                <a:effectLst>
                  <a:outerShdw blurRad="38100" dist="38100" dir="2700000" algn="tl">
                    <a:srgbClr val="0D0DFF">
                      <a:alpha val="50000"/>
                    </a:srgbClr>
                  </a:outerShdw>
                </a:effectLst>
              </a:rPr>
              <a:t>                                                        </a:t>
            </a:r>
            <a:r>
              <a:rPr lang="en-US" sz="3800" b="1" u="sng" dirty="0">
                <a:solidFill>
                  <a:srgbClr val="000099"/>
                </a:solidFill>
                <a:effectLst>
                  <a:outerShdw blurRad="38100" dist="38100" dir="2700000" algn="tl">
                    <a:srgbClr val="0D0DFF">
                      <a:alpha val="50000"/>
                    </a:srgbClr>
                  </a:outerShdw>
                </a:effectLst>
              </a:rPr>
              <a:t>Isaiah 29:13</a:t>
            </a:r>
          </a:p>
          <a:p>
            <a:pPr marL="0" indent="0">
              <a:lnSpc>
                <a:spcPct val="80000"/>
              </a:lnSpc>
              <a:spcBef>
                <a:spcPts val="0"/>
              </a:spcBef>
              <a:buClr>
                <a:srgbClr val="000099"/>
              </a:buClr>
              <a:buSzPct val="100000"/>
              <a:buNone/>
            </a:pPr>
            <a:r>
              <a:rPr lang="en-US" sz="3800" b="1" dirty="0">
                <a:solidFill>
                  <a:srgbClr val="000099"/>
                </a:solidFill>
                <a:effectLst>
                  <a:outerShdw blurRad="38100" dist="38100" dir="2700000" algn="tl">
                    <a:srgbClr val="0D0DFF">
                      <a:alpha val="50000"/>
                    </a:srgbClr>
                  </a:outerShdw>
                </a:effectLst>
              </a:rPr>
              <a:t>The Lord says: “These people come near to me with their mouth and honor me with their lips, but their hearts are far from me. Their worship of me is based on merely human rules they have been taught.</a:t>
            </a:r>
          </a:p>
          <a:p>
            <a:pPr marL="0" indent="0">
              <a:lnSpc>
                <a:spcPct val="90000"/>
              </a:lnSpc>
              <a:spcBef>
                <a:spcPts val="0"/>
              </a:spcBef>
              <a:buClr>
                <a:srgbClr val="000099"/>
              </a:buClr>
              <a:buSzPct val="100000"/>
              <a:buNone/>
            </a:pPr>
            <a:endParaRPr lang="en-US" sz="4200" b="1" dirty="0">
              <a:solidFill>
                <a:srgbClr val="FF0000"/>
              </a:solidFill>
              <a:effectLst>
                <a:outerShdw blurRad="38100" dist="38100" dir="2700000" algn="tl">
                  <a:srgbClr val="0D0DFF">
                    <a:alpha val="50000"/>
                  </a:srgbClr>
                </a:outerShdw>
              </a:effectLst>
            </a:endParaRP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FF0000"/>
                </a:solidFill>
                <a:effectLst>
                  <a:outerShdw blurRad="38100" dist="38100" dir="2700000" algn="tl">
                    <a:srgbClr val="0D0DFF">
                      <a:alpha val="50000"/>
                    </a:srgbClr>
                  </a:outerShdw>
                </a:effectLst>
              </a:rPr>
              <a:t>2 Kings 17</a:t>
            </a:r>
          </a:p>
        </p:txBody>
      </p:sp>
    </p:spTree>
    <p:extLst>
      <p:ext uri="{BB962C8B-B14F-4D97-AF65-F5344CB8AC3E}">
        <p14:creationId xmlns:p14="http://schemas.microsoft.com/office/powerpoint/2010/main" val="32114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838200"/>
            <a:ext cx="8732520" cy="6019800"/>
          </a:xfrm>
        </p:spPr>
        <p:txBody>
          <a:bodyPr>
            <a:noAutofit/>
          </a:bodyPr>
          <a:lstStyle/>
          <a:p>
            <a:pPr marL="0" indent="0">
              <a:lnSpc>
                <a:spcPct val="90000"/>
              </a:lnSpc>
              <a:spcBef>
                <a:spcPts val="0"/>
              </a:spcBef>
              <a:buClr>
                <a:srgbClr val="000099"/>
              </a:buClr>
              <a:buSzPct val="100000"/>
              <a:buNone/>
            </a:pPr>
            <a:r>
              <a:rPr lang="en-US" sz="3600" b="1" baseline="30000" dirty="0">
                <a:solidFill>
                  <a:srgbClr val="000099"/>
                </a:solidFill>
                <a:effectLst>
                  <a:outerShdw blurRad="38100" dist="38100" dir="2700000" algn="tl">
                    <a:srgbClr val="0D0DFF">
                      <a:alpha val="50000"/>
                    </a:srgbClr>
                  </a:outerShdw>
                </a:effectLst>
              </a:rPr>
              <a:t>1</a:t>
            </a:r>
            <a:r>
              <a:rPr lang="en-US" sz="3600" b="1" dirty="0">
                <a:solidFill>
                  <a:srgbClr val="000099"/>
                </a:solidFill>
                <a:effectLst>
                  <a:outerShdw blurRad="38100" dist="38100" dir="2700000" algn="tl">
                    <a:srgbClr val="0D0DFF">
                      <a:alpha val="50000"/>
                    </a:srgbClr>
                  </a:outerShdw>
                </a:effectLst>
              </a:rPr>
              <a:t> But mark this: There will be terrible </a:t>
            </a:r>
            <a:br>
              <a:rPr lang="en-US" sz="3600" b="1" dirty="0">
                <a:solidFill>
                  <a:srgbClr val="000099"/>
                </a:solidFill>
                <a:effectLst>
                  <a:outerShdw blurRad="38100" dist="38100" dir="2700000" algn="tl">
                    <a:srgbClr val="0D0DFF">
                      <a:alpha val="50000"/>
                    </a:srgbClr>
                  </a:outerShdw>
                </a:effectLst>
              </a:rPr>
            </a:br>
            <a:r>
              <a:rPr lang="en-US" sz="3600" b="1" dirty="0">
                <a:solidFill>
                  <a:srgbClr val="000099"/>
                </a:solidFill>
                <a:effectLst>
                  <a:outerShdw blurRad="38100" dist="38100" dir="2700000" algn="tl">
                    <a:srgbClr val="0D0DFF">
                      <a:alpha val="50000"/>
                    </a:srgbClr>
                  </a:outerShdw>
                </a:effectLst>
              </a:rPr>
              <a:t>times in the last days. </a:t>
            </a:r>
            <a:r>
              <a:rPr lang="en-US" sz="3600" b="1" baseline="30000" dirty="0">
                <a:solidFill>
                  <a:srgbClr val="000099"/>
                </a:solidFill>
                <a:effectLst>
                  <a:outerShdw blurRad="38100" dist="38100" dir="2700000" algn="tl">
                    <a:srgbClr val="0D0DFF">
                      <a:alpha val="50000"/>
                    </a:srgbClr>
                  </a:outerShdw>
                </a:effectLst>
              </a:rPr>
              <a:t>2</a:t>
            </a:r>
            <a:r>
              <a:rPr lang="en-US" sz="3600" b="1" dirty="0">
                <a:solidFill>
                  <a:srgbClr val="000099"/>
                </a:solidFill>
                <a:effectLst>
                  <a:outerShdw blurRad="38100" dist="38100" dir="2700000" algn="tl">
                    <a:srgbClr val="0D0DFF">
                      <a:alpha val="50000"/>
                    </a:srgbClr>
                  </a:outerShdw>
                </a:effectLst>
              </a:rPr>
              <a:t> People will be </a:t>
            </a:r>
            <a:br>
              <a:rPr lang="en-US" sz="3600" b="1" dirty="0">
                <a:solidFill>
                  <a:srgbClr val="000099"/>
                </a:solidFill>
                <a:effectLst>
                  <a:outerShdw blurRad="38100" dist="38100" dir="2700000" algn="tl">
                    <a:srgbClr val="0D0DFF">
                      <a:alpha val="50000"/>
                    </a:srgbClr>
                  </a:outerShdw>
                </a:effectLst>
              </a:rPr>
            </a:br>
            <a:r>
              <a:rPr lang="en-US" sz="3600" b="1" dirty="0">
                <a:solidFill>
                  <a:srgbClr val="000099"/>
                </a:solidFill>
                <a:effectLst>
                  <a:outerShdw blurRad="38100" dist="38100" dir="2700000" algn="tl">
                    <a:srgbClr val="0D0DFF">
                      <a:alpha val="50000"/>
                    </a:srgbClr>
                  </a:outerShdw>
                </a:effectLst>
              </a:rPr>
              <a:t>lovers of themselves, lovers of money, boastful, proud, abusive, disobedient to their parents, ungrateful, unholy, </a:t>
            </a:r>
            <a:r>
              <a:rPr lang="en-US" sz="3600" b="1" baseline="30000" dirty="0">
                <a:solidFill>
                  <a:srgbClr val="000099"/>
                </a:solidFill>
                <a:effectLst>
                  <a:outerShdw blurRad="38100" dist="38100" dir="2700000" algn="tl">
                    <a:srgbClr val="0D0DFF">
                      <a:alpha val="50000"/>
                    </a:srgbClr>
                  </a:outerShdw>
                </a:effectLst>
              </a:rPr>
              <a:t>3</a:t>
            </a:r>
            <a:r>
              <a:rPr lang="en-US" sz="3600" b="1" dirty="0">
                <a:solidFill>
                  <a:srgbClr val="000099"/>
                </a:solidFill>
                <a:effectLst>
                  <a:outerShdw blurRad="38100" dist="38100" dir="2700000" algn="tl">
                    <a:srgbClr val="0D0DFF">
                      <a:alpha val="50000"/>
                    </a:srgbClr>
                  </a:outerShdw>
                </a:effectLst>
              </a:rPr>
              <a:t> without love, unforgiving, slanderous, without self-control, brutal, not lovers of the good, </a:t>
            </a:r>
            <a:r>
              <a:rPr lang="en-US" sz="3600" b="1" baseline="30000" dirty="0">
                <a:solidFill>
                  <a:srgbClr val="000099"/>
                </a:solidFill>
                <a:effectLst>
                  <a:outerShdw blurRad="38100" dist="38100" dir="2700000" algn="tl">
                    <a:srgbClr val="0D0DFF">
                      <a:alpha val="50000"/>
                    </a:srgbClr>
                  </a:outerShdw>
                </a:effectLst>
              </a:rPr>
              <a:t>4</a:t>
            </a:r>
            <a:r>
              <a:rPr lang="en-US" sz="3600" b="1" dirty="0">
                <a:solidFill>
                  <a:srgbClr val="000099"/>
                </a:solidFill>
                <a:effectLst>
                  <a:outerShdw blurRad="38100" dist="38100" dir="2700000" algn="tl">
                    <a:srgbClr val="0D0DFF">
                      <a:alpha val="50000"/>
                    </a:srgbClr>
                  </a:outerShdw>
                </a:effectLst>
              </a:rPr>
              <a:t> treacherous, rash, conceited, lovers of pleasure rather than lovers of God— </a:t>
            </a:r>
            <a:br>
              <a:rPr lang="en-US" sz="3600" b="1" dirty="0">
                <a:solidFill>
                  <a:srgbClr val="000099"/>
                </a:solidFill>
                <a:effectLst>
                  <a:outerShdw blurRad="38100" dist="38100" dir="2700000" algn="tl">
                    <a:srgbClr val="0D0DFF">
                      <a:alpha val="50000"/>
                    </a:srgbClr>
                  </a:outerShdw>
                </a:effectLst>
              </a:rPr>
            </a:br>
            <a:r>
              <a:rPr lang="en-US" sz="3600" b="1" baseline="30000" dirty="0">
                <a:solidFill>
                  <a:srgbClr val="000099"/>
                </a:solidFill>
                <a:effectLst>
                  <a:outerShdw blurRad="38100" dist="38100" dir="2700000" algn="tl">
                    <a:srgbClr val="0D0DFF">
                      <a:alpha val="50000"/>
                    </a:srgbClr>
                  </a:outerShdw>
                </a:effectLst>
              </a:rPr>
              <a:t>5</a:t>
            </a:r>
            <a:r>
              <a:rPr lang="en-US" sz="3600" b="1" dirty="0">
                <a:solidFill>
                  <a:srgbClr val="000099"/>
                </a:solidFill>
                <a:effectLst>
                  <a:outerShdw blurRad="38100" dist="38100" dir="2700000" algn="tl">
                    <a:srgbClr val="0D0DFF">
                      <a:alpha val="50000"/>
                    </a:srgbClr>
                  </a:outerShdw>
                </a:effectLst>
              </a:rPr>
              <a:t> </a:t>
            </a:r>
            <a:r>
              <a:rPr lang="en-US" sz="3600" b="1" dirty="0">
                <a:solidFill>
                  <a:srgbClr val="FF0000"/>
                </a:solidFill>
                <a:effectLst>
                  <a:outerShdw blurRad="38100" dist="38100" dir="2700000" algn="tl">
                    <a:srgbClr val="0D0DFF">
                      <a:alpha val="50000"/>
                    </a:srgbClr>
                  </a:outerShdw>
                </a:effectLst>
              </a:rPr>
              <a:t>having a form of godliness but denying its power.</a:t>
            </a:r>
            <a:r>
              <a:rPr lang="en-US" sz="3600" b="1" dirty="0">
                <a:solidFill>
                  <a:srgbClr val="000099"/>
                </a:solidFill>
                <a:effectLst>
                  <a:outerShdw blurRad="38100" dist="38100" dir="2700000" algn="tl">
                    <a:srgbClr val="0D0DFF">
                      <a:alpha val="50000"/>
                    </a:srgbClr>
                  </a:outerShdw>
                </a:effectLst>
              </a:rPr>
              <a:t> Have nothing to do with such people.</a:t>
            </a: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000099"/>
                </a:solidFill>
                <a:effectLst>
                  <a:outerShdw blurRad="38100" dist="38100" dir="2700000" algn="tl">
                    <a:srgbClr val="0D0DFF">
                      <a:alpha val="50000"/>
                    </a:srgbClr>
                  </a:outerShdw>
                </a:effectLst>
              </a:rPr>
              <a:t>2 Timothy 3:1-5</a:t>
            </a:r>
          </a:p>
        </p:txBody>
      </p:sp>
      <p:sp>
        <p:nvSpPr>
          <p:cNvPr id="11" name="Oval Callout 10"/>
          <p:cNvSpPr/>
          <p:nvPr/>
        </p:nvSpPr>
        <p:spPr>
          <a:xfrm>
            <a:off x="906027" y="1610156"/>
            <a:ext cx="7118586" cy="3190443"/>
          </a:xfrm>
          <a:prstGeom prst="wedgeEllipseCallout">
            <a:avLst/>
          </a:prstGeom>
          <a:solidFill>
            <a:schemeClr val="accent5">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389897" y="2258964"/>
            <a:ext cx="6409926" cy="1892826"/>
          </a:xfrm>
          <a:prstGeom prst="rect">
            <a:avLst/>
          </a:prstGeom>
          <a:noFill/>
        </p:spPr>
        <p:txBody>
          <a:bodyPr wrap="square" rtlCol="0">
            <a:spAutoFit/>
          </a:bodyPr>
          <a:lstStyle/>
          <a:p>
            <a:pPr marL="0" lvl="1"/>
            <a:r>
              <a:rPr lang="en-US" sz="3900" dirty="0">
                <a:solidFill>
                  <a:srgbClr val="FF0000"/>
                </a:solidFill>
                <a:effectLst>
                  <a:outerShdw blurRad="38100" dist="38100" dir="2700000" algn="ctr" rotWithShape="0">
                    <a:srgbClr val="000099">
                      <a:alpha val="50000"/>
                    </a:srgbClr>
                  </a:outerShdw>
                </a:effectLst>
              </a:rPr>
              <a:t>(NLT) </a:t>
            </a:r>
            <a:r>
              <a:rPr lang="en-US" sz="3900" b="1" dirty="0">
                <a:solidFill>
                  <a:srgbClr val="FF0000"/>
                </a:solidFill>
                <a:effectLst>
                  <a:outerShdw blurRad="38100" dist="38100" dir="2700000" algn="ctr" rotWithShape="0">
                    <a:srgbClr val="000099">
                      <a:alpha val="50000"/>
                    </a:srgbClr>
                  </a:outerShdw>
                </a:effectLst>
              </a:rPr>
              <a:t>They will act religious, but they will reject the power that could make them godly.</a:t>
            </a:r>
            <a:r>
              <a:rPr lang="en-US" sz="3900" dirty="0">
                <a:solidFill>
                  <a:srgbClr val="FF0000"/>
                </a:solidFill>
                <a:effectLst>
                  <a:outerShdw blurRad="38100" dist="38100" dir="2700000" algn="ctr" rotWithShape="0">
                    <a:srgbClr val="000099">
                      <a:alpha val="50000"/>
                    </a:srgbClr>
                  </a:outerShdw>
                </a:effectLst>
              </a:rPr>
              <a:t> </a:t>
            </a:r>
          </a:p>
        </p:txBody>
      </p:sp>
    </p:spTree>
    <p:extLst>
      <p:ext uri="{BB962C8B-B14F-4D97-AF65-F5344CB8AC3E}">
        <p14:creationId xmlns:p14="http://schemas.microsoft.com/office/powerpoint/2010/main" val="395195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0" y="3948113"/>
            <a:ext cx="9144000" cy="2514600"/>
          </a:xfrm>
        </p:spPr>
        <p:txBody>
          <a:bodyPr>
            <a:noAutofit/>
          </a:bodyPr>
          <a:lstStyle/>
          <a:p>
            <a:pPr marL="0" indent="0" algn="ctr">
              <a:lnSpc>
                <a:spcPct val="90000"/>
              </a:lnSpc>
              <a:spcBef>
                <a:spcPts val="0"/>
              </a:spcBef>
              <a:buClr>
                <a:srgbClr val="000099"/>
              </a:buClr>
              <a:buSzPct val="100000"/>
              <a:buNone/>
            </a:pPr>
            <a:r>
              <a:rPr lang="en-US" sz="4200" b="1" baseline="30000" dirty="0">
                <a:solidFill>
                  <a:srgbClr val="000099"/>
                </a:solidFill>
                <a:effectLst>
                  <a:outerShdw blurRad="38100" dist="38100" dir="2700000" algn="tl">
                    <a:srgbClr val="0D0DFF">
                      <a:alpha val="50000"/>
                    </a:srgbClr>
                  </a:outerShdw>
                </a:effectLst>
              </a:rPr>
              <a:t>41</a:t>
            </a:r>
            <a:r>
              <a:rPr lang="en-US" sz="4200" b="1" dirty="0">
                <a:solidFill>
                  <a:srgbClr val="000099"/>
                </a:solidFill>
                <a:effectLst>
                  <a:outerShdw blurRad="38100" dist="38100" dir="2700000" algn="tl">
                    <a:srgbClr val="0D0DFF">
                      <a:alpha val="50000"/>
                    </a:srgbClr>
                  </a:outerShdw>
                </a:effectLst>
              </a:rPr>
              <a:t> Even while these people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were worshiping the Lord,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they were serving their idols…</a:t>
            </a:r>
            <a:br>
              <a:rPr lang="en-US" sz="4200" b="1" dirty="0">
                <a:solidFill>
                  <a:srgbClr val="000099"/>
                </a:solidFill>
                <a:effectLst>
                  <a:outerShdw blurRad="38100" dist="38100" dir="2700000" algn="tl">
                    <a:srgbClr val="0D0DFF">
                      <a:alpha val="50000"/>
                    </a:srgbClr>
                  </a:outerShdw>
                </a:effectLst>
              </a:rPr>
            </a:br>
            <a:endParaRPr lang="en-US" sz="4200" b="1" dirty="0">
              <a:solidFill>
                <a:srgbClr val="000099"/>
              </a:solidFill>
              <a:effectLst>
                <a:outerShdw blurRad="38100" dist="38100" dir="2700000" algn="tl">
                  <a:srgbClr val="0D0DFF">
                    <a:alpha val="50000"/>
                  </a:srgbClr>
                </a:outerShdw>
              </a:effectLst>
            </a:endParaRPr>
          </a:p>
        </p:txBody>
      </p:sp>
      <p:sp>
        <p:nvSpPr>
          <p:cNvPr id="6" name="Title 2"/>
          <p:cNvSpPr>
            <a:spLocks noGrp="1"/>
          </p:cNvSpPr>
          <p:nvPr>
            <p:ph type="title"/>
          </p:nvPr>
        </p:nvSpPr>
        <p:spPr>
          <a:xfrm>
            <a:off x="0" y="1676400"/>
            <a:ext cx="9144000" cy="2057400"/>
          </a:xfrm>
        </p:spPr>
        <p:txBody>
          <a:bodyPr>
            <a:noAutofit/>
          </a:bodyPr>
          <a:lstStyle/>
          <a:p>
            <a:pPr>
              <a:lnSpc>
                <a:spcPct val="80000"/>
              </a:lnSpc>
            </a:pPr>
            <a:r>
              <a:rPr lang="en-US" sz="7500" b="1" dirty="0">
                <a:ln w="15875">
                  <a:noFill/>
                </a:ln>
                <a:solidFill>
                  <a:srgbClr val="FF0000"/>
                </a:solidFill>
                <a:effectLst>
                  <a:outerShdw blurRad="38100" dist="38100" dir="2700000" algn="tl">
                    <a:srgbClr val="0D0DFF">
                      <a:alpha val="50000"/>
                    </a:srgbClr>
                  </a:outerShdw>
                </a:effectLst>
              </a:rPr>
              <a:t>What about </a:t>
            </a:r>
            <a:br>
              <a:rPr lang="en-US" sz="7500" b="1" dirty="0">
                <a:ln w="15875">
                  <a:noFill/>
                </a:ln>
                <a:solidFill>
                  <a:srgbClr val="FF0000"/>
                </a:solidFill>
                <a:effectLst>
                  <a:outerShdw blurRad="38100" dist="38100" dir="2700000" algn="tl">
                    <a:srgbClr val="0D0DFF">
                      <a:alpha val="50000"/>
                    </a:srgbClr>
                  </a:outerShdw>
                </a:effectLst>
              </a:rPr>
            </a:br>
            <a:r>
              <a:rPr lang="en-US" sz="7500" b="1" dirty="0">
                <a:ln w="15875">
                  <a:noFill/>
                </a:ln>
                <a:solidFill>
                  <a:srgbClr val="FF0000"/>
                </a:solidFill>
                <a:effectLst>
                  <a:outerShdw blurRad="38100" dist="38100" dir="2700000" algn="tl">
                    <a:srgbClr val="0D0DFF">
                      <a:alpha val="50000"/>
                    </a:srgbClr>
                  </a:outerShdw>
                </a:effectLst>
              </a:rPr>
              <a:t>you and me?</a:t>
            </a:r>
          </a:p>
        </p:txBody>
      </p:sp>
    </p:spTree>
    <p:extLst>
      <p:ext uri="{BB962C8B-B14F-4D97-AF65-F5344CB8AC3E}">
        <p14:creationId xmlns:p14="http://schemas.microsoft.com/office/powerpoint/2010/main" val="29898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07772" y="204787"/>
            <a:ext cx="1460028" cy="19811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28600" y="976744"/>
            <a:ext cx="8915400" cy="5881256"/>
          </a:xfrm>
        </p:spPr>
        <p:txBody>
          <a:bodyPr>
            <a:noAutofit/>
          </a:bodyPr>
          <a:lstStyle/>
          <a:p>
            <a:pPr marL="0" indent="0">
              <a:lnSpc>
                <a:spcPct val="80000"/>
              </a:lnSpc>
              <a:spcBef>
                <a:spcPts val="0"/>
              </a:spcBef>
              <a:buClr>
                <a:srgbClr val="000099"/>
              </a:buClr>
              <a:buSzPct val="100000"/>
              <a:buNone/>
            </a:pPr>
            <a:r>
              <a:rPr lang="en-US" sz="4200" b="1" baseline="30000" dirty="0">
                <a:solidFill>
                  <a:srgbClr val="000099"/>
                </a:solidFill>
                <a:effectLst>
                  <a:outerShdw blurRad="38100" dist="38100" dir="2700000" algn="tl">
                    <a:srgbClr val="0D0DFF">
                      <a:alpha val="50000"/>
                    </a:srgbClr>
                  </a:outerShdw>
                </a:effectLst>
              </a:rPr>
              <a:t>57</a:t>
            </a:r>
            <a:r>
              <a:rPr lang="en-US" sz="4200" b="1" dirty="0">
                <a:solidFill>
                  <a:srgbClr val="000099"/>
                </a:solidFill>
                <a:effectLst>
                  <a:outerShdw blurRad="38100" dist="38100" dir="2700000" algn="tl">
                    <a:srgbClr val="0D0DFF">
                      <a:alpha val="50000"/>
                    </a:srgbClr>
                  </a:outerShdw>
                </a:effectLst>
              </a:rPr>
              <a:t> As they were walking along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the road, a man said to him, “I </a:t>
            </a:r>
            <a:br>
              <a:rPr lang="en-US" sz="4200" b="1" dirty="0">
                <a:solidFill>
                  <a:srgbClr val="000099"/>
                </a:solidFill>
                <a:effectLst>
                  <a:outerShdw blurRad="38100" dist="38100" dir="2700000" algn="tl">
                    <a:srgbClr val="0D0DFF">
                      <a:alpha val="50000"/>
                    </a:srgbClr>
                  </a:outerShdw>
                </a:effectLst>
              </a:rPr>
            </a:br>
            <a:r>
              <a:rPr lang="en-US" sz="4200" b="1" dirty="0">
                <a:solidFill>
                  <a:srgbClr val="000099"/>
                </a:solidFill>
                <a:effectLst>
                  <a:outerShdw blurRad="38100" dist="38100" dir="2700000" algn="tl">
                    <a:srgbClr val="0D0DFF">
                      <a:alpha val="50000"/>
                    </a:srgbClr>
                  </a:outerShdw>
                </a:effectLst>
              </a:rPr>
              <a:t>will follow you wherever you go.” </a:t>
            </a:r>
            <a:br>
              <a:rPr lang="en-US" sz="4200" b="1" dirty="0">
                <a:solidFill>
                  <a:srgbClr val="000099"/>
                </a:solidFill>
                <a:effectLst>
                  <a:outerShdw blurRad="38100" dist="38100" dir="2700000" algn="tl">
                    <a:srgbClr val="0D0DFF">
                      <a:alpha val="50000"/>
                    </a:srgbClr>
                  </a:outerShdw>
                </a:effectLst>
              </a:rPr>
            </a:br>
            <a:r>
              <a:rPr lang="en-US" sz="4200" b="1" baseline="30000" dirty="0">
                <a:solidFill>
                  <a:srgbClr val="000099"/>
                </a:solidFill>
                <a:effectLst>
                  <a:outerShdw blurRad="38100" dist="38100" dir="2700000" algn="tl">
                    <a:srgbClr val="0D0DFF">
                      <a:alpha val="50000"/>
                    </a:srgbClr>
                  </a:outerShdw>
                </a:effectLst>
              </a:rPr>
              <a:t>58</a:t>
            </a:r>
            <a:r>
              <a:rPr lang="en-US" sz="4200" b="1" dirty="0">
                <a:solidFill>
                  <a:srgbClr val="000099"/>
                </a:solidFill>
                <a:effectLst>
                  <a:outerShdw blurRad="38100" dist="38100" dir="2700000" algn="tl">
                    <a:srgbClr val="0D0DFF">
                      <a:alpha val="50000"/>
                    </a:srgbClr>
                  </a:outerShdw>
                </a:effectLst>
              </a:rPr>
              <a:t> Jesus replied, “Foxes have dens and birds have nests, but the Son of Man has no place to lay his head.” </a:t>
            </a:r>
            <a:r>
              <a:rPr lang="en-US" sz="4200" b="1" baseline="30000" dirty="0">
                <a:solidFill>
                  <a:srgbClr val="000099"/>
                </a:solidFill>
                <a:effectLst>
                  <a:outerShdw blurRad="38100" dist="38100" dir="2700000" algn="tl">
                    <a:srgbClr val="0D0DFF">
                      <a:alpha val="50000"/>
                    </a:srgbClr>
                  </a:outerShdw>
                </a:effectLst>
              </a:rPr>
              <a:t>59</a:t>
            </a:r>
            <a:r>
              <a:rPr lang="en-US" sz="4200" b="1" dirty="0">
                <a:solidFill>
                  <a:srgbClr val="000099"/>
                </a:solidFill>
                <a:effectLst>
                  <a:outerShdw blurRad="38100" dist="38100" dir="2700000" algn="tl">
                    <a:srgbClr val="0D0DFF">
                      <a:alpha val="50000"/>
                    </a:srgbClr>
                  </a:outerShdw>
                </a:effectLst>
              </a:rPr>
              <a:t> He said to another man, “Follow me.” But he replied, “Lord, first let me go and bury my father.” </a:t>
            </a:r>
            <a:r>
              <a:rPr lang="en-US" sz="4200" b="1" baseline="30000" dirty="0">
                <a:solidFill>
                  <a:srgbClr val="000099"/>
                </a:solidFill>
                <a:effectLst>
                  <a:outerShdw blurRad="38100" dist="38100" dir="2700000" algn="tl">
                    <a:srgbClr val="0D0DFF">
                      <a:alpha val="50000"/>
                    </a:srgbClr>
                  </a:outerShdw>
                </a:effectLst>
              </a:rPr>
              <a:t>60</a:t>
            </a:r>
            <a:r>
              <a:rPr lang="en-US" sz="4200" b="1" dirty="0">
                <a:solidFill>
                  <a:srgbClr val="000099"/>
                </a:solidFill>
                <a:effectLst>
                  <a:outerShdw blurRad="38100" dist="38100" dir="2700000" algn="tl">
                    <a:srgbClr val="0D0DFF">
                      <a:alpha val="50000"/>
                    </a:srgbClr>
                  </a:outerShdw>
                </a:effectLst>
              </a:rPr>
              <a:t> Jesus said to him, “Let the dead bury their own dead, but you go and proclaim the kingdom of God.”</a:t>
            </a:r>
          </a:p>
        </p:txBody>
      </p:sp>
      <p:sp>
        <p:nvSpPr>
          <p:cNvPr id="6" name="Title 2"/>
          <p:cNvSpPr>
            <a:spLocks noGrp="1"/>
          </p:cNvSpPr>
          <p:nvPr>
            <p:ph type="title"/>
          </p:nvPr>
        </p:nvSpPr>
        <p:spPr>
          <a:xfrm>
            <a:off x="-30480" y="0"/>
            <a:ext cx="8991600" cy="976744"/>
          </a:xfrm>
        </p:spPr>
        <p:txBody>
          <a:bodyPr>
            <a:noAutofit/>
          </a:bodyPr>
          <a:lstStyle/>
          <a:p>
            <a:pPr>
              <a:lnSpc>
                <a:spcPct val="80000"/>
              </a:lnSpc>
            </a:pPr>
            <a:r>
              <a:rPr lang="en-US" sz="4500" b="1" u="sng" dirty="0">
                <a:ln w="15875">
                  <a:noFill/>
                </a:ln>
                <a:solidFill>
                  <a:srgbClr val="000099"/>
                </a:solidFill>
                <a:effectLst>
                  <a:outerShdw blurRad="38100" dist="38100" dir="2700000" algn="tl">
                    <a:srgbClr val="0D0DFF">
                      <a:alpha val="50000"/>
                    </a:srgbClr>
                  </a:outerShdw>
                </a:effectLst>
              </a:rPr>
              <a:t>Luke 9:57-62 </a:t>
            </a:r>
          </a:p>
        </p:txBody>
      </p:sp>
    </p:spTree>
    <p:extLst>
      <p:ext uri="{BB962C8B-B14F-4D97-AF65-F5344CB8AC3E}">
        <p14:creationId xmlns:p14="http://schemas.microsoft.com/office/powerpoint/2010/main" val="13805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5837</TotalTime>
  <Words>106</Words>
  <Application>Microsoft Office PowerPoint</Application>
  <PresentationFormat>On-screen Show (4:3)</PresentationFormat>
  <Paragraphs>29</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Week 18:  Mixed Worship (1 Kings 17)</vt:lpstr>
      <vt:lpstr>Leviticus 18:24-28</vt:lpstr>
      <vt:lpstr>Leviticus 18:24-28</vt:lpstr>
      <vt:lpstr>2 Kings 17</vt:lpstr>
      <vt:lpstr>2 Kings 17</vt:lpstr>
      <vt:lpstr>2 Timothy 3:1-5</vt:lpstr>
      <vt:lpstr>What about  you and me?</vt:lpstr>
      <vt:lpstr>Luke 9:57-62 </vt:lpstr>
      <vt:lpstr>Luke 9:57-62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192</cp:revision>
  <dcterms:created xsi:type="dcterms:W3CDTF">2015-12-02T18:43:37Z</dcterms:created>
  <dcterms:modified xsi:type="dcterms:W3CDTF">2016-05-02T13:11:24Z</dcterms:modified>
</cp:coreProperties>
</file>