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48" r:id="rId2"/>
    <p:sldId id="356" r:id="rId3"/>
    <p:sldId id="387" r:id="rId4"/>
    <p:sldId id="389" r:id="rId5"/>
    <p:sldId id="390" r:id="rId6"/>
    <p:sldId id="391" r:id="rId7"/>
    <p:sldId id="392" r:id="rId8"/>
    <p:sldId id="398" r:id="rId9"/>
    <p:sldId id="342" r:id="rId10"/>
    <p:sldId id="394" r:id="rId11"/>
    <p:sldId id="395" r:id="rId12"/>
    <p:sldId id="396" r:id="rId13"/>
    <p:sldId id="393" r:id="rId14"/>
    <p:sldId id="397" r:id="rId15"/>
    <p:sldId id="399" r:id="rId16"/>
    <p:sldId id="400" r:id="rId17"/>
  </p:sldIdLst>
  <p:sldSz cx="9144000" cy="6858000" type="screen4x3"/>
  <p:notesSz cx="6858000" cy="9144000"/>
  <p:embeddedFontLst>
    <p:embeddedFont>
      <p:font typeface="Calibri"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634"/>
    <a:srgbClr val="303325"/>
    <a:srgbClr val="FFFF99"/>
    <a:srgbClr val="FFFF66"/>
    <a:srgbClr val="5F5C4F"/>
    <a:srgbClr val="828E8E"/>
    <a:srgbClr val="D9D9D9"/>
    <a:srgbClr val="85978F"/>
    <a:srgbClr val="6F837A"/>
    <a:srgbClr val="898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19" autoAdjust="0"/>
  </p:normalViewPr>
  <p:slideViewPr>
    <p:cSldViewPr>
      <p:cViewPr>
        <p:scale>
          <a:sx n="75" d="100"/>
          <a:sy n="75" d="100"/>
        </p:scale>
        <p:origin x="-888" y="-276"/>
      </p:cViewPr>
      <p:guideLst>
        <p:guide orient="horz" pos="2160"/>
        <p:guide pos="2880"/>
      </p:guideLst>
    </p:cSldViewPr>
  </p:slideViewPr>
  <p:outlineViewPr>
    <p:cViewPr>
      <p:scale>
        <a:sx n="33" d="100"/>
        <a:sy n="33" d="100"/>
      </p:scale>
      <p:origin x="0" y="28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51674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417485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9032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77331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60223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60957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15931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7201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4039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92808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t>5/4/2012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0656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841FF-2265-490D-82DC-A1CE081A9D8D}" type="datetimeFigureOut">
              <a:rPr lang="en-US" smtClean="0"/>
              <a:t>5/4/2012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C71D3-11B3-4A30-8287-0A25969E69E8}" type="slidenum">
              <a:rPr lang="en-US" smtClean="0"/>
              <a:t>‹#›</a:t>
            </a:fld>
            <a:endParaRPr lang="en-US" dirty="0"/>
          </a:p>
        </p:txBody>
      </p:sp>
    </p:spTree>
    <p:extLst>
      <p:ext uri="{BB962C8B-B14F-4D97-AF65-F5344CB8AC3E}">
        <p14:creationId xmlns:p14="http://schemas.microsoft.com/office/powerpoint/2010/main" val="42685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1447800" y="1981200"/>
            <a:ext cx="7315200" cy="2590800"/>
          </a:xfrm>
        </p:spPr>
        <p:txBody>
          <a:bodyPr>
            <a:noAutofit/>
          </a:bodyPr>
          <a:lstStyle/>
          <a:p>
            <a:pPr marL="0" lvl="0" indent="0" algn="l">
              <a:lnSpc>
                <a:spcPct val="90000"/>
              </a:lnSpc>
              <a:spcBef>
                <a:spcPts val="0"/>
              </a:spcBef>
              <a:buNone/>
            </a:pPr>
            <a:r>
              <a:rPr lang="en-US" sz="8500" b="1" dirty="0" smtClean="0">
                <a:solidFill>
                  <a:schemeClr val="bg1"/>
                </a:solidFill>
                <a:latin typeface="+mj-lt"/>
              </a:rPr>
              <a:t>Life Groups </a:t>
            </a:r>
            <a:br>
              <a:rPr lang="en-US" sz="8500" b="1" dirty="0" smtClean="0">
                <a:solidFill>
                  <a:schemeClr val="bg1"/>
                </a:solidFill>
                <a:latin typeface="+mj-lt"/>
              </a:rPr>
            </a:br>
            <a:r>
              <a:rPr lang="en-US" sz="8500" b="1" dirty="0" smtClean="0">
                <a:solidFill>
                  <a:schemeClr val="bg1"/>
                </a:solidFill>
                <a:latin typeface="+mj-lt"/>
              </a:rPr>
              <a:t>and Leftovers</a:t>
            </a:r>
            <a:endParaRPr lang="en-US" sz="8500" b="1" dirty="0" smtClean="0">
              <a:solidFill>
                <a:schemeClr val="bg1"/>
              </a:solidFill>
              <a:latin typeface="+mj-lt"/>
            </a:endParaRPr>
          </a:p>
          <a:p>
            <a:endParaRPr lang="en-US" sz="3000" b="1" dirty="0" smtClean="0">
              <a:solidFill>
                <a:schemeClr val="bg1"/>
              </a:solidFill>
            </a:endParaRPr>
          </a:p>
          <a:p>
            <a:pPr marL="0" lvl="0" indent="0" algn="ctr">
              <a:buNone/>
            </a:pPr>
            <a:endParaRPr lang="en-US" sz="4500" b="1" dirty="0" smtClean="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380999" y="25400"/>
            <a:ext cx="8458199" cy="1470025"/>
          </a:xfrm>
        </p:spPr>
        <p:txBody>
          <a:bodyPr>
            <a:noAutofit/>
          </a:bodyPr>
          <a:lstStyle/>
          <a:p>
            <a:r>
              <a:rPr lang="en-US" sz="4000" dirty="0" smtClean="0">
                <a:solidFill>
                  <a:schemeClr val="bg1"/>
                </a:solidFill>
              </a:rPr>
              <a:t>CONVERSATIONS WITH JOHN</a:t>
            </a:r>
            <a:endParaRPr lang="en-US" sz="4000" dirty="0">
              <a:solidFill>
                <a:schemeClr val="bg1"/>
              </a:solidFill>
            </a:endParaRPr>
          </a:p>
        </p:txBody>
      </p:sp>
      <p:sp>
        <p:nvSpPr>
          <p:cNvPr id="7" name="Title 1"/>
          <p:cNvSpPr txBox="1">
            <a:spLocks/>
          </p:cNvSpPr>
          <p:nvPr/>
        </p:nvSpPr>
        <p:spPr>
          <a:xfrm>
            <a:off x="3048000" y="5286375"/>
            <a:ext cx="37972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JOHN </a:t>
            </a:r>
            <a:r>
              <a:rPr lang="en-US" sz="4000" dirty="0" smtClean="0">
                <a:solidFill>
                  <a:schemeClr val="bg1"/>
                </a:solidFill>
              </a:rPr>
              <a:t>6:1-13</a:t>
            </a:r>
            <a:endParaRPr lang="en-US" sz="4000" dirty="0">
              <a:solidFill>
                <a:schemeClr val="bg1"/>
              </a:solidFill>
            </a:endParaRPr>
          </a:p>
        </p:txBody>
      </p:sp>
    </p:spTree>
    <p:extLst>
      <p:ext uri="{BB962C8B-B14F-4D97-AF65-F5344CB8AC3E}">
        <p14:creationId xmlns:p14="http://schemas.microsoft.com/office/powerpoint/2010/main" val="2991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4200" b="1" dirty="0" smtClean="0">
                <a:solidFill>
                  <a:schemeClr val="bg1"/>
                </a:solidFill>
                <a:effectLst>
                  <a:outerShdw blurRad="38100" dist="38100" dir="2700000" algn="tl">
                    <a:srgbClr val="424634"/>
                  </a:outerShdw>
                </a:effectLst>
              </a:rPr>
              <a:t>What are Life Groups?</a:t>
            </a:r>
            <a:endParaRPr lang="en-US" sz="42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838200"/>
            <a:ext cx="8661400" cy="5715000"/>
          </a:xfrm>
        </p:spPr>
        <p:txBody>
          <a:bodyPr>
            <a:noAutofit/>
          </a:bodyPr>
          <a:lstStyle/>
          <a:p>
            <a:pPr>
              <a:lnSpc>
                <a:spcPct val="90000"/>
              </a:lnSpc>
            </a:pPr>
            <a:r>
              <a:rPr lang="en-US" sz="5000" b="1" dirty="0">
                <a:solidFill>
                  <a:schemeClr val="bg1"/>
                </a:solidFill>
                <a:effectLst>
                  <a:outerShdw blurRad="38100" dist="38100" dir="2700000" algn="tl">
                    <a:srgbClr val="424634"/>
                  </a:outerShdw>
                </a:effectLst>
              </a:rPr>
              <a:t>Life</a:t>
            </a:r>
            <a:r>
              <a:rPr lang="en-US" sz="3800" b="1" dirty="0">
                <a:solidFill>
                  <a:schemeClr val="bg1"/>
                </a:solidFill>
                <a:effectLst>
                  <a:outerShdw blurRad="38100" dist="38100" dir="2700000" algn="tl">
                    <a:srgbClr val="424634"/>
                  </a:outerShdw>
                </a:effectLst>
              </a:rPr>
              <a:t> </a:t>
            </a:r>
            <a:r>
              <a:rPr lang="en-US" sz="3600" b="1" dirty="0">
                <a:solidFill>
                  <a:schemeClr val="bg1"/>
                </a:solidFill>
                <a:effectLst>
                  <a:outerShdw blurRad="38100" dist="38100" dir="2700000" algn="tl">
                    <a:srgbClr val="424634"/>
                  </a:outerShdw>
                </a:effectLst>
              </a:rPr>
              <a:t>is experiencing living, learning, eating, playing, </a:t>
            </a:r>
            <a:r>
              <a:rPr lang="en-US" sz="3600" b="1" dirty="0" smtClean="0">
                <a:solidFill>
                  <a:schemeClr val="bg1"/>
                </a:solidFill>
                <a:effectLst>
                  <a:outerShdw blurRad="38100" dist="38100" dir="2700000" algn="tl">
                    <a:srgbClr val="424634"/>
                  </a:outerShdw>
                </a:effectLst>
              </a:rPr>
              <a:t>worshiping, praying, confessing, serving, </a:t>
            </a:r>
            <a:r>
              <a:rPr lang="en-US" sz="3600" b="1" dirty="0">
                <a:solidFill>
                  <a:schemeClr val="bg1"/>
                </a:solidFill>
                <a:effectLst>
                  <a:outerShdw blurRad="38100" dist="38100" dir="2700000" algn="tl">
                    <a:srgbClr val="424634"/>
                  </a:outerShdw>
                </a:effectLst>
              </a:rPr>
              <a:t>and resting </a:t>
            </a:r>
            <a:r>
              <a:rPr lang="en-US" sz="3600" b="1" dirty="0" smtClean="0">
                <a:solidFill>
                  <a:schemeClr val="bg1"/>
                </a:solidFill>
                <a:effectLst>
                  <a:outerShdw blurRad="38100" dist="38100" dir="2700000" algn="tl">
                    <a:srgbClr val="424634"/>
                  </a:outerShdw>
                </a:effectLst>
              </a:rPr>
              <a:t>together</a:t>
            </a:r>
            <a:r>
              <a:rPr lang="en-US" sz="3600" b="1" dirty="0">
                <a:solidFill>
                  <a:schemeClr val="bg1"/>
                </a:solidFill>
                <a:effectLst>
                  <a:outerShdw blurRad="38100" dist="38100" dir="2700000" algn="tl">
                    <a:srgbClr val="424634"/>
                  </a:outerShdw>
                </a:effectLst>
              </a:rPr>
              <a:t>. </a:t>
            </a:r>
            <a:r>
              <a:rPr lang="en-US" sz="3600" b="1" dirty="0" smtClean="0">
                <a:solidFill>
                  <a:schemeClr val="bg1"/>
                </a:solidFill>
                <a:effectLst>
                  <a:outerShdw blurRad="38100" dist="38100" dir="2700000" algn="tl">
                    <a:srgbClr val="424634"/>
                  </a:outerShdw>
                </a:effectLst>
              </a:rPr>
              <a:t>Being </a:t>
            </a:r>
            <a:r>
              <a:rPr lang="en-US" sz="3600" b="1" dirty="0">
                <a:solidFill>
                  <a:schemeClr val="bg1"/>
                </a:solidFill>
                <a:effectLst>
                  <a:outerShdw blurRad="38100" dist="38100" dir="2700000" algn="tl">
                    <a:srgbClr val="424634"/>
                  </a:outerShdw>
                </a:effectLst>
              </a:rPr>
              <a:t>a disciple </a:t>
            </a:r>
            <a:r>
              <a:rPr lang="en-US" sz="3600" b="1" dirty="0" smtClean="0">
                <a:solidFill>
                  <a:schemeClr val="bg1"/>
                </a:solidFill>
                <a:effectLst>
                  <a:outerShdw blurRad="38100" dist="38100" dir="2700000" algn="tl">
                    <a:srgbClr val="424634"/>
                  </a:outerShdw>
                </a:effectLst>
              </a:rPr>
              <a:t>and </a:t>
            </a:r>
            <a:r>
              <a:rPr lang="en-US" sz="3600" b="1" dirty="0">
                <a:solidFill>
                  <a:schemeClr val="bg1"/>
                </a:solidFill>
                <a:effectLst>
                  <a:outerShdw blurRad="38100" dist="38100" dir="2700000" algn="tl">
                    <a:srgbClr val="424634"/>
                  </a:outerShdw>
                </a:effectLst>
              </a:rPr>
              <a:t>making disciples</a:t>
            </a:r>
            <a:r>
              <a:rPr lang="en-US" sz="3600" b="1" dirty="0" smtClean="0">
                <a:solidFill>
                  <a:schemeClr val="bg1"/>
                </a:solidFill>
                <a:effectLst>
                  <a:outerShdw blurRad="38100" dist="38100" dir="2700000" algn="tl">
                    <a:srgbClr val="424634"/>
                  </a:outerShdw>
                </a:effectLst>
              </a:rPr>
              <a:t>.</a:t>
            </a:r>
          </a:p>
          <a:p>
            <a:pPr>
              <a:lnSpc>
                <a:spcPct val="90000"/>
              </a:lnSpc>
            </a:pPr>
            <a:r>
              <a:rPr lang="en-US" sz="3600" b="1" dirty="0">
                <a:solidFill>
                  <a:schemeClr val="bg1"/>
                </a:solidFill>
                <a:effectLst>
                  <a:outerShdw blurRad="38100" dist="38100" dir="2700000" algn="tl">
                    <a:srgbClr val="424634"/>
                  </a:outerShdw>
                </a:effectLst>
              </a:rPr>
              <a:t>Entering one another’s life and sharing the life of Christ. </a:t>
            </a:r>
          </a:p>
          <a:p>
            <a:pPr>
              <a:lnSpc>
                <a:spcPct val="90000"/>
              </a:lnSpc>
            </a:pPr>
            <a:r>
              <a:rPr lang="en-US" sz="3600" b="1" dirty="0" smtClean="0">
                <a:solidFill>
                  <a:schemeClr val="bg1"/>
                </a:solidFill>
                <a:effectLst>
                  <a:outerShdw blurRad="38100" dist="38100" dir="2700000" algn="tl">
                    <a:srgbClr val="424634"/>
                  </a:outerShdw>
                </a:effectLst>
              </a:rPr>
              <a:t>Everyone </a:t>
            </a:r>
            <a:r>
              <a:rPr lang="en-US" sz="3600" b="1" dirty="0">
                <a:solidFill>
                  <a:schemeClr val="bg1"/>
                </a:solidFill>
                <a:effectLst>
                  <a:outerShdw blurRad="38100" dist="38100" dir="2700000" algn="tl">
                    <a:srgbClr val="424634"/>
                  </a:outerShdw>
                </a:effectLst>
              </a:rPr>
              <a:t>needs meaningful relationships in order to be healthy and grow. </a:t>
            </a:r>
            <a:endParaRPr lang="en-US" sz="3600" b="1" dirty="0" smtClean="0">
              <a:solidFill>
                <a:schemeClr val="bg1"/>
              </a:solidFill>
              <a:effectLst>
                <a:outerShdw blurRad="38100" dist="38100" dir="2700000" algn="tl">
                  <a:srgbClr val="424634"/>
                </a:outerShdw>
              </a:effectLst>
            </a:endParaRPr>
          </a:p>
          <a:p>
            <a:pPr>
              <a:lnSpc>
                <a:spcPct val="90000"/>
              </a:lnSpc>
            </a:pPr>
            <a:r>
              <a:rPr lang="en-US" sz="3600" b="1" dirty="0" smtClean="0">
                <a:solidFill>
                  <a:schemeClr val="bg1"/>
                </a:solidFill>
                <a:effectLst>
                  <a:outerShdw blurRad="38100" dist="38100" dir="2700000" algn="tl">
                    <a:srgbClr val="424634"/>
                  </a:outerShdw>
                </a:effectLst>
              </a:rPr>
              <a:t>Life Groups are communities of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sharing authentic life</a:t>
            </a:r>
          </a:p>
        </p:txBody>
      </p:sp>
    </p:spTree>
    <p:extLst>
      <p:ext uri="{BB962C8B-B14F-4D97-AF65-F5344CB8AC3E}">
        <p14:creationId xmlns:p14="http://schemas.microsoft.com/office/powerpoint/2010/main" val="33130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4200" b="1" dirty="0" smtClean="0">
                <a:solidFill>
                  <a:schemeClr val="bg1"/>
                </a:solidFill>
                <a:effectLst>
                  <a:outerShdw blurRad="38100" dist="38100" dir="2700000" algn="tl">
                    <a:srgbClr val="424634"/>
                  </a:outerShdw>
                </a:effectLst>
              </a:rPr>
              <a:t>What are Life Groups?</a:t>
            </a:r>
            <a:endParaRPr lang="en-US" sz="42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685800"/>
            <a:ext cx="8661400" cy="5791200"/>
          </a:xfrm>
        </p:spPr>
        <p:txBody>
          <a:bodyPr>
            <a:noAutofit/>
          </a:bodyPr>
          <a:lstStyle/>
          <a:p>
            <a:r>
              <a:rPr lang="en-US" sz="3600" b="1" dirty="0">
                <a:solidFill>
                  <a:schemeClr val="bg1"/>
                </a:solidFill>
                <a:effectLst>
                  <a:outerShdw blurRad="38100" dist="38100" dir="2700000" algn="tl">
                    <a:srgbClr val="424634"/>
                  </a:outerShdw>
                </a:effectLst>
              </a:rPr>
              <a:t>Expressing care is limited in a service</a:t>
            </a:r>
          </a:p>
          <a:p>
            <a:r>
              <a:rPr lang="en-US" sz="3600" b="1" dirty="0">
                <a:solidFill>
                  <a:schemeClr val="bg1"/>
                </a:solidFill>
                <a:effectLst>
                  <a:outerShdw blurRad="38100" dist="38100" dir="2700000" algn="tl">
                    <a:srgbClr val="424634"/>
                  </a:outerShdw>
                </a:effectLst>
              </a:rPr>
              <a:t>Building friendships can happen in a service. </a:t>
            </a:r>
            <a:r>
              <a:rPr lang="en-US" sz="3600" b="1" dirty="0" smtClean="0">
                <a:solidFill>
                  <a:schemeClr val="bg1"/>
                </a:solidFill>
                <a:effectLst>
                  <a:outerShdw blurRad="38100" dist="38100" dir="2700000" algn="tl">
                    <a:srgbClr val="424634"/>
                  </a:outerShdw>
                </a:effectLst>
              </a:rPr>
              <a:t>Developing </a:t>
            </a:r>
            <a:r>
              <a:rPr lang="en-US" sz="3600" b="1" dirty="0">
                <a:solidFill>
                  <a:schemeClr val="bg1"/>
                </a:solidFill>
                <a:effectLst>
                  <a:outerShdw blurRad="38100" dist="38100" dir="2700000" algn="tl">
                    <a:srgbClr val="424634"/>
                  </a:outerShdw>
                </a:effectLst>
              </a:rPr>
              <a:t>deep intimate friends- life group.</a:t>
            </a:r>
          </a:p>
          <a:p>
            <a:r>
              <a:rPr lang="en-US" sz="3600" b="1" dirty="0">
                <a:solidFill>
                  <a:schemeClr val="bg1"/>
                </a:solidFill>
                <a:effectLst>
                  <a:outerShdw blurRad="38100" dist="38100" dir="2700000" algn="tl">
                    <a:srgbClr val="424634"/>
                  </a:outerShdw>
                </a:effectLst>
              </a:rPr>
              <a:t>Practical steps to apply to </a:t>
            </a:r>
            <a:r>
              <a:rPr lang="en-US" sz="3600" b="1" dirty="0" smtClean="0">
                <a:solidFill>
                  <a:schemeClr val="bg1"/>
                </a:solidFill>
                <a:effectLst>
                  <a:outerShdw blurRad="38100" dist="38100" dir="2700000" algn="tl">
                    <a:srgbClr val="424634"/>
                  </a:outerShdw>
                </a:effectLst>
              </a:rPr>
              <a:t>an individual </a:t>
            </a:r>
            <a:r>
              <a:rPr lang="en-US" sz="3600" b="1" dirty="0">
                <a:solidFill>
                  <a:schemeClr val="bg1"/>
                </a:solidFill>
                <a:effectLst>
                  <a:outerShdw blurRad="38100" dist="38100" dir="2700000" algn="tl">
                    <a:srgbClr val="424634"/>
                  </a:outerShdw>
                </a:effectLst>
              </a:rPr>
              <a:t>through a sermon </a:t>
            </a:r>
            <a:r>
              <a:rPr lang="en-US" sz="3600" b="1" dirty="0" smtClean="0">
                <a:solidFill>
                  <a:schemeClr val="bg1"/>
                </a:solidFill>
                <a:effectLst>
                  <a:outerShdw blurRad="38100" dist="38100" dir="2700000" algn="tl">
                    <a:srgbClr val="424634"/>
                  </a:outerShdw>
                </a:effectLst>
              </a:rPr>
              <a:t>are </a:t>
            </a:r>
            <a:r>
              <a:rPr lang="en-US" sz="3600" b="1" dirty="0">
                <a:solidFill>
                  <a:schemeClr val="bg1"/>
                </a:solidFill>
                <a:effectLst>
                  <a:outerShdw blurRad="38100" dist="38100" dir="2700000" algn="tl">
                    <a:srgbClr val="424634"/>
                  </a:outerShdw>
                </a:effectLst>
              </a:rPr>
              <a:t>difficult. In a small group it can be realized.</a:t>
            </a:r>
          </a:p>
          <a:p>
            <a:r>
              <a:rPr lang="en-US" sz="3600" b="1" dirty="0">
                <a:solidFill>
                  <a:schemeClr val="bg1"/>
                </a:solidFill>
                <a:effectLst>
                  <a:outerShdw blurRad="38100" dist="38100" dir="2700000" algn="tl">
                    <a:srgbClr val="424634"/>
                  </a:outerShdw>
                </a:effectLst>
              </a:rPr>
              <a:t>Someone hurting is not always noticed in a larger gathering. </a:t>
            </a:r>
            <a:r>
              <a:rPr lang="en-US" sz="3600" b="1" dirty="0" smtClean="0">
                <a:solidFill>
                  <a:schemeClr val="bg1"/>
                </a:solidFill>
                <a:effectLst>
                  <a:outerShdw blurRad="38100" dist="38100" dir="2700000" algn="tl">
                    <a:srgbClr val="424634"/>
                  </a:outerShdw>
                </a:effectLst>
              </a:rPr>
              <a:t>Smaller</a:t>
            </a:r>
            <a:r>
              <a:rPr lang="en-US" sz="3600" b="1" dirty="0">
                <a:solidFill>
                  <a:schemeClr val="bg1"/>
                </a:solidFill>
                <a:effectLst>
                  <a:outerShdw blurRad="38100" dist="38100" dir="2700000" algn="tl">
                    <a:srgbClr val="424634"/>
                  </a:outerShdw>
                </a:effectLst>
              </a:rPr>
              <a:t>–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we know </a:t>
            </a:r>
            <a:r>
              <a:rPr lang="en-US" sz="3600" b="1" dirty="0">
                <a:solidFill>
                  <a:schemeClr val="bg1"/>
                </a:solidFill>
                <a:effectLst>
                  <a:outerShdw blurRad="38100" dist="38100" dir="2700000" algn="tl">
                    <a:srgbClr val="424634"/>
                  </a:outerShdw>
                </a:effectLst>
              </a:rPr>
              <a:t>each other better.</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21621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4200" b="1" dirty="0" smtClean="0">
                <a:solidFill>
                  <a:schemeClr val="bg1"/>
                </a:solidFill>
                <a:effectLst>
                  <a:outerShdw blurRad="38100" dist="38100" dir="2700000" algn="tl">
                    <a:srgbClr val="424634"/>
                  </a:outerShdw>
                </a:effectLst>
              </a:rPr>
              <a:t>What are Life Groups?</a:t>
            </a:r>
            <a:endParaRPr lang="en-US" sz="42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990600"/>
            <a:ext cx="8661400" cy="5486400"/>
          </a:xfrm>
        </p:spPr>
        <p:txBody>
          <a:bodyPr>
            <a:noAutofit/>
          </a:bodyPr>
          <a:lstStyle/>
          <a:p>
            <a:r>
              <a:rPr lang="en-US" sz="4000" b="1" dirty="0">
                <a:solidFill>
                  <a:schemeClr val="bg1"/>
                </a:solidFill>
                <a:effectLst>
                  <a:outerShdw blurRad="38100" dist="38100" dir="2700000" algn="tl">
                    <a:srgbClr val="424634"/>
                  </a:outerShdw>
                </a:effectLst>
              </a:rPr>
              <a:t>Life Groups are the </a:t>
            </a:r>
            <a:r>
              <a:rPr lang="en-US" sz="4000" b="1" dirty="0" smtClean="0">
                <a:solidFill>
                  <a:schemeClr val="bg1"/>
                </a:solidFill>
                <a:effectLst>
                  <a:outerShdw blurRad="38100" dist="38100" dir="2700000" algn="tl">
                    <a:srgbClr val="424634"/>
                  </a:outerShdw>
                </a:effectLst>
              </a:rPr>
              <a:t>primary environment for…</a:t>
            </a:r>
          </a:p>
          <a:p>
            <a:pPr lvl="1">
              <a:spcBef>
                <a:spcPts val="1800"/>
              </a:spcBef>
            </a:pPr>
            <a:r>
              <a:rPr lang="en-US" sz="4000" b="1" dirty="0" smtClean="0">
                <a:solidFill>
                  <a:schemeClr val="bg1"/>
                </a:solidFill>
                <a:effectLst>
                  <a:outerShdw blurRad="38100" dist="38100" dir="2700000" algn="tl">
                    <a:srgbClr val="424634"/>
                  </a:outerShdw>
                </a:effectLst>
              </a:rPr>
              <a:t>Fellowship </a:t>
            </a:r>
            <a:r>
              <a:rPr lang="en-US" sz="4000" b="1" dirty="0">
                <a:solidFill>
                  <a:schemeClr val="bg1"/>
                </a:solidFill>
                <a:effectLst>
                  <a:outerShdw blurRad="38100" dist="38100" dir="2700000" algn="tl">
                    <a:srgbClr val="424634"/>
                  </a:outerShdw>
                </a:effectLst>
              </a:rPr>
              <a:t>and discipleship</a:t>
            </a:r>
            <a:endParaRPr lang="en-US" sz="4000" dirty="0">
              <a:solidFill>
                <a:schemeClr val="bg1"/>
              </a:solidFill>
              <a:effectLst>
                <a:outerShdw blurRad="38100" dist="38100" dir="2700000" algn="tl">
                  <a:srgbClr val="424634"/>
                </a:outerShdw>
              </a:effectLst>
            </a:endParaRPr>
          </a:p>
          <a:p>
            <a:pPr lvl="1"/>
            <a:r>
              <a:rPr lang="en-US" sz="4000" b="1" dirty="0">
                <a:solidFill>
                  <a:schemeClr val="bg1"/>
                </a:solidFill>
                <a:effectLst>
                  <a:outerShdw blurRad="38100" dist="38100" dir="2700000" algn="tl">
                    <a:srgbClr val="424634"/>
                  </a:outerShdw>
                </a:effectLst>
              </a:rPr>
              <a:t>Receiving and giving </a:t>
            </a:r>
            <a:r>
              <a:rPr lang="en-US" sz="4000" b="1" dirty="0" smtClean="0">
                <a:solidFill>
                  <a:schemeClr val="bg1"/>
                </a:solidFill>
                <a:effectLst>
                  <a:outerShdw blurRad="38100" dist="38100" dir="2700000" algn="tl">
                    <a:srgbClr val="424634"/>
                  </a:outerShdw>
                </a:effectLst>
              </a:rPr>
              <a:t>care</a:t>
            </a:r>
          </a:p>
          <a:p>
            <a:pPr lvl="1"/>
            <a:r>
              <a:rPr lang="en-US" sz="4000" b="1" dirty="0" smtClean="0">
                <a:solidFill>
                  <a:schemeClr val="bg1"/>
                </a:solidFill>
                <a:effectLst>
                  <a:outerShdw blurRad="38100" dist="38100" dir="2700000" algn="tl">
                    <a:srgbClr val="424634"/>
                  </a:outerShdw>
                </a:effectLst>
              </a:rPr>
              <a:t>Outreach </a:t>
            </a:r>
            <a:r>
              <a:rPr lang="en-US" sz="4000" b="1" dirty="0">
                <a:solidFill>
                  <a:schemeClr val="bg1"/>
                </a:solidFill>
                <a:effectLst>
                  <a:outerShdw blurRad="38100" dist="38100" dir="2700000" algn="tl">
                    <a:srgbClr val="424634"/>
                  </a:outerShdw>
                </a:effectLst>
              </a:rPr>
              <a:t>and service</a:t>
            </a:r>
          </a:p>
          <a:p>
            <a:pPr lvl="1"/>
            <a:r>
              <a:rPr lang="en-US" sz="4000" b="1" dirty="0">
                <a:solidFill>
                  <a:schemeClr val="bg1"/>
                </a:solidFill>
                <a:effectLst>
                  <a:outerShdw blurRad="38100" dist="38100" dir="2700000" algn="tl">
                    <a:srgbClr val="424634"/>
                  </a:outerShdw>
                </a:effectLst>
              </a:rPr>
              <a:t>Using our spiritual </a:t>
            </a:r>
            <a:r>
              <a:rPr lang="en-US" sz="4000" b="1" dirty="0" smtClean="0">
                <a:solidFill>
                  <a:schemeClr val="bg1"/>
                </a:solidFill>
                <a:effectLst>
                  <a:outerShdw blurRad="38100" dist="38100" dir="2700000" algn="tl">
                    <a:srgbClr val="424634"/>
                  </a:outerShdw>
                </a:effectLst>
              </a:rPr>
              <a:t>gifts</a:t>
            </a:r>
          </a:p>
          <a:p>
            <a:pPr marL="57150" indent="0">
              <a:lnSpc>
                <a:spcPct val="200000"/>
              </a:lnSpc>
              <a:buNone/>
            </a:pPr>
            <a:r>
              <a:rPr lang="en-US" sz="4000" b="1" dirty="0" smtClean="0">
                <a:solidFill>
                  <a:schemeClr val="bg1"/>
                </a:solidFill>
                <a:effectLst>
                  <a:outerShdw blurRad="38100" dist="38100" dir="2700000" algn="tl">
                    <a:srgbClr val="424634"/>
                  </a:outerShdw>
                </a:effectLst>
              </a:rPr>
              <a:t>   …it’s how we do church!</a:t>
            </a:r>
            <a:endParaRPr lang="en-US" sz="4000" b="1" dirty="0">
              <a:solidFill>
                <a:schemeClr val="bg1"/>
              </a:solidFill>
              <a:effectLst>
                <a:outerShdw blurRad="38100" dist="38100" dir="2700000" algn="tl">
                  <a:srgbClr val="424634"/>
                </a:outerShdw>
              </a:effectLst>
            </a:endParaRPr>
          </a:p>
          <a:p>
            <a:endParaRPr lang="en-US" sz="3600" b="1" dirty="0">
              <a:solidFill>
                <a:srgbClr val="6A2228"/>
              </a:solidFill>
            </a:endParaRPr>
          </a:p>
        </p:txBody>
      </p:sp>
    </p:spTree>
    <p:extLst>
      <p:ext uri="{BB962C8B-B14F-4D97-AF65-F5344CB8AC3E}">
        <p14:creationId xmlns:p14="http://schemas.microsoft.com/office/powerpoint/2010/main" val="380071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800" b="1" dirty="0">
                <a:solidFill>
                  <a:schemeClr val="bg1"/>
                </a:solidFill>
                <a:effectLst>
                  <a:outerShdw blurRad="38100" dist="38100" dir="2700000" algn="tl">
                    <a:srgbClr val="424634"/>
                  </a:outerShdw>
                </a:effectLst>
              </a:rPr>
              <a:t>John 6:1-13 </a:t>
            </a:r>
            <a:r>
              <a:rPr lang="en-US" sz="3800" dirty="0">
                <a:solidFill>
                  <a:srgbClr val="303325"/>
                </a:solidFill>
              </a:rPr>
              <a:t>(Matt 14:13-21) </a:t>
            </a:r>
            <a:r>
              <a:rPr lang="en-US" sz="3800" dirty="0">
                <a:solidFill>
                  <a:srgbClr val="C00000"/>
                </a:solidFill>
              </a:rPr>
              <a:t>(Mark 6:30-44)</a:t>
            </a:r>
            <a:r>
              <a:rPr lang="en-US" sz="3600" dirty="0">
                <a:solidFill>
                  <a:srgbClr val="C00000"/>
                </a:solidFill>
              </a:rPr>
              <a:t> </a:t>
            </a:r>
            <a:endParaRPr lang="en-US" sz="26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943600"/>
          </a:xfrm>
        </p:spPr>
        <p:txBody>
          <a:bodyPr>
            <a:noAutofit/>
          </a:bodyPr>
          <a:lstStyle/>
          <a:p>
            <a:pPr marL="0" indent="0">
              <a:buNone/>
            </a:pPr>
            <a:r>
              <a:rPr lang="en-US" sz="3600" b="1" baseline="30000" dirty="0">
                <a:solidFill>
                  <a:schemeClr val="bg1"/>
                </a:solidFill>
                <a:effectLst>
                  <a:outerShdw blurRad="38100" dist="38100" dir="2700000" algn="tl">
                    <a:srgbClr val="303325"/>
                  </a:outerShdw>
                </a:effectLst>
              </a:rPr>
              <a:t>11 </a:t>
            </a:r>
            <a:r>
              <a:rPr lang="en-US" sz="3600" b="1" dirty="0">
                <a:solidFill>
                  <a:schemeClr val="bg1"/>
                </a:solidFill>
                <a:effectLst>
                  <a:outerShdw blurRad="38100" dist="38100" dir="2700000" algn="tl">
                    <a:srgbClr val="303325"/>
                  </a:outerShdw>
                </a:effectLst>
              </a:rPr>
              <a:t>Jesus then took the loaves, gave thanks, and distributed to those who were seated as much as they wanted. He did the same with the fish. </a:t>
            </a:r>
            <a:r>
              <a:rPr lang="en-US" sz="3600" baseline="30000" dirty="0">
                <a:solidFill>
                  <a:srgbClr val="C00000"/>
                </a:solidFill>
              </a:rPr>
              <a:t>42 </a:t>
            </a:r>
            <a:r>
              <a:rPr lang="en-US" sz="3600" dirty="0">
                <a:solidFill>
                  <a:srgbClr val="C00000"/>
                </a:solidFill>
              </a:rPr>
              <a:t>They all ate and were satisfied, </a:t>
            </a:r>
            <a:r>
              <a:rPr lang="en-US" sz="3600" b="1" baseline="30000" dirty="0">
                <a:solidFill>
                  <a:schemeClr val="bg1"/>
                </a:solidFill>
                <a:effectLst>
                  <a:outerShdw blurRad="38100" dist="38100" dir="2700000" algn="tl">
                    <a:srgbClr val="303325"/>
                  </a:outerShdw>
                </a:effectLst>
              </a:rPr>
              <a:t>12 </a:t>
            </a:r>
            <a:r>
              <a:rPr lang="en-US" sz="3600" b="1" dirty="0">
                <a:solidFill>
                  <a:schemeClr val="bg1"/>
                </a:solidFill>
                <a:effectLst>
                  <a:outerShdw blurRad="38100" dist="38100" dir="2700000" algn="tl">
                    <a:srgbClr val="303325"/>
                  </a:outerShdw>
                </a:effectLst>
              </a:rPr>
              <a:t>When they had all had enough to eat, he said to his disciples, “Gather the pieces that are left over. Let nothing be wasted.” </a:t>
            </a:r>
            <a:r>
              <a:rPr lang="en-US" sz="3600" b="1" baseline="30000" dirty="0">
                <a:solidFill>
                  <a:schemeClr val="bg1"/>
                </a:solidFill>
                <a:effectLst>
                  <a:outerShdw blurRad="38100" dist="38100" dir="2700000" algn="tl">
                    <a:srgbClr val="303325"/>
                  </a:outerShdw>
                </a:effectLst>
              </a:rPr>
              <a:t>13 </a:t>
            </a:r>
            <a:r>
              <a:rPr lang="en-US" sz="3600" b="1" dirty="0">
                <a:solidFill>
                  <a:schemeClr val="bg1"/>
                </a:solidFill>
                <a:effectLst>
                  <a:outerShdw blurRad="38100" dist="38100" dir="2700000" algn="tl">
                    <a:srgbClr val="303325"/>
                  </a:outerShdw>
                </a:effectLst>
              </a:rPr>
              <a:t>So they gathered them and filled twelve baskets with the pieces of the five barley loaves left over by those who had eaten.</a:t>
            </a:r>
          </a:p>
          <a:p>
            <a:pPr marL="0" indent="0">
              <a:buNone/>
            </a:pPr>
            <a:endParaRPr lang="en-US" sz="3550" b="1" dirty="0">
              <a:solidFill>
                <a:srgbClr val="C00000"/>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235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1143000" y="1524000"/>
            <a:ext cx="8000999" cy="2819400"/>
          </a:xfrm>
        </p:spPr>
        <p:txBody>
          <a:bodyPr>
            <a:noAutofit/>
          </a:bodyPr>
          <a:lstStyle/>
          <a:p>
            <a:pPr lvl="0" algn="l">
              <a:spcBef>
                <a:spcPts val="1200"/>
              </a:spcBef>
            </a:pPr>
            <a:r>
              <a:rPr lang="en-US" sz="8000" b="1" dirty="0" smtClean="0">
                <a:solidFill>
                  <a:schemeClr val="bg1"/>
                </a:solidFill>
              </a:rPr>
              <a:t>Jesus is able to sustain the life </a:t>
            </a:r>
            <a:br>
              <a:rPr lang="en-US" sz="8000" b="1" dirty="0" smtClean="0">
                <a:solidFill>
                  <a:schemeClr val="bg1"/>
                </a:solidFill>
              </a:rPr>
            </a:br>
            <a:r>
              <a:rPr lang="en-US" sz="8000" b="1" dirty="0" smtClean="0">
                <a:solidFill>
                  <a:schemeClr val="bg1"/>
                </a:solidFill>
              </a:rPr>
              <a:t>He creates</a:t>
            </a:r>
            <a:endParaRPr lang="en-US" sz="80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3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965201" y="2552700"/>
            <a:ext cx="8000999" cy="1752600"/>
          </a:xfrm>
        </p:spPr>
        <p:txBody>
          <a:bodyPr>
            <a:noAutofit/>
          </a:bodyPr>
          <a:lstStyle/>
          <a:p>
            <a:pPr lvl="0" algn="l">
              <a:spcBef>
                <a:spcPts val="1200"/>
              </a:spcBef>
            </a:pPr>
            <a:r>
              <a:rPr lang="en-US" sz="8000" b="1" dirty="0" smtClean="0">
                <a:solidFill>
                  <a:schemeClr val="bg1"/>
                </a:solidFill>
              </a:rPr>
              <a:t>…with leftovers!</a:t>
            </a:r>
            <a:endParaRPr lang="en-US" sz="80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010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838200" y="2019300"/>
            <a:ext cx="8000999" cy="2819400"/>
          </a:xfrm>
        </p:spPr>
        <p:txBody>
          <a:bodyPr>
            <a:noAutofit/>
          </a:bodyPr>
          <a:lstStyle/>
          <a:p>
            <a:pPr lvl="0" algn="l">
              <a:spcBef>
                <a:spcPts val="1200"/>
              </a:spcBef>
            </a:pPr>
            <a:r>
              <a:rPr lang="en-US" sz="8000" b="1" dirty="0" smtClean="0">
                <a:solidFill>
                  <a:schemeClr val="bg1"/>
                </a:solidFill>
              </a:rPr>
              <a:t>This was a miracle of increase</a:t>
            </a:r>
            <a:endParaRPr lang="en-US" sz="80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3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838200" y="1295400"/>
            <a:ext cx="8128000" cy="2819400"/>
          </a:xfrm>
        </p:spPr>
        <p:txBody>
          <a:bodyPr>
            <a:noAutofit/>
          </a:bodyPr>
          <a:lstStyle/>
          <a:p>
            <a:pPr lvl="0" algn="l">
              <a:spcBef>
                <a:spcPts val="1200"/>
              </a:spcBef>
            </a:pPr>
            <a:r>
              <a:rPr lang="en-US" sz="8500" b="1" dirty="0" smtClean="0">
                <a:solidFill>
                  <a:schemeClr val="bg1"/>
                </a:solidFill>
              </a:rPr>
              <a:t>the </a:t>
            </a:r>
            <a:r>
              <a:rPr lang="en-US" sz="8500" b="1" dirty="0">
                <a:solidFill>
                  <a:schemeClr val="bg1"/>
                </a:solidFill>
              </a:rPr>
              <a:t>only miracle recorded by all four Gospels</a:t>
            </a:r>
            <a:endParaRPr lang="en-US" sz="8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800" b="1" dirty="0">
                <a:solidFill>
                  <a:schemeClr val="bg1"/>
                </a:solidFill>
                <a:effectLst>
                  <a:outerShdw blurRad="38100" dist="38100" dir="2700000" algn="tl">
                    <a:srgbClr val="424634"/>
                  </a:outerShdw>
                </a:effectLst>
              </a:rPr>
              <a:t>John 6:1-13 </a:t>
            </a:r>
            <a:r>
              <a:rPr lang="en-US" sz="3800" dirty="0">
                <a:solidFill>
                  <a:srgbClr val="303325"/>
                </a:solidFill>
              </a:rPr>
              <a:t>(Matt 14:13-21) </a:t>
            </a:r>
            <a:r>
              <a:rPr lang="en-US" sz="3800" dirty="0">
                <a:solidFill>
                  <a:srgbClr val="C00000"/>
                </a:solidFill>
              </a:rPr>
              <a:t>(Mark 6:30-44)</a:t>
            </a:r>
            <a:r>
              <a:rPr lang="en-US" sz="3600" dirty="0">
                <a:solidFill>
                  <a:srgbClr val="C00000"/>
                </a:solidFill>
              </a:rPr>
              <a:t> </a:t>
            </a:r>
            <a:endParaRPr lang="en-US" sz="26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715000"/>
          </a:xfrm>
        </p:spPr>
        <p:txBody>
          <a:bodyPr>
            <a:noAutofit/>
          </a:bodyPr>
          <a:lstStyle/>
          <a:p>
            <a:pPr marL="0" indent="0">
              <a:buNone/>
            </a:pPr>
            <a:r>
              <a:rPr lang="en-US" sz="3600" b="1" baseline="30000" dirty="0">
                <a:solidFill>
                  <a:schemeClr val="bg1"/>
                </a:solidFill>
                <a:effectLst>
                  <a:outerShdw blurRad="38100" dist="38100" dir="2700000" algn="tl">
                    <a:srgbClr val="424634"/>
                  </a:outerShdw>
                </a:effectLst>
              </a:rPr>
              <a:t>1 </a:t>
            </a:r>
            <a:r>
              <a:rPr lang="en-US" sz="3600" b="1" dirty="0">
                <a:solidFill>
                  <a:schemeClr val="bg1"/>
                </a:solidFill>
                <a:effectLst>
                  <a:outerShdw blurRad="38100" dist="38100" dir="2700000" algn="tl">
                    <a:srgbClr val="424634"/>
                  </a:outerShdw>
                </a:effectLst>
              </a:rPr>
              <a:t>Sometime after this, </a:t>
            </a:r>
            <a:r>
              <a:rPr lang="en-US" sz="3600" baseline="30000" dirty="0">
                <a:solidFill>
                  <a:srgbClr val="303325"/>
                </a:solidFill>
              </a:rPr>
              <a:t>13 </a:t>
            </a:r>
            <a:r>
              <a:rPr lang="en-US" sz="3600" dirty="0">
                <a:solidFill>
                  <a:srgbClr val="303325"/>
                </a:solidFill>
              </a:rPr>
              <a:t>When Jesus heard what had happened, he withdrew by boat privately to a solitary place. </a:t>
            </a:r>
            <a:r>
              <a:rPr lang="en-US" sz="3600" baseline="30000" dirty="0">
                <a:solidFill>
                  <a:srgbClr val="C00000"/>
                </a:solidFill>
              </a:rPr>
              <a:t>30 </a:t>
            </a:r>
            <a:r>
              <a:rPr lang="en-US" sz="3600" dirty="0">
                <a:solidFill>
                  <a:srgbClr val="C00000"/>
                </a:solidFill>
              </a:rPr>
              <a:t>The apostles gathered around Jesus and reported to him all they had done and taught.</a:t>
            </a:r>
            <a:r>
              <a:rPr lang="en-US" sz="3600" baseline="30000" dirty="0">
                <a:solidFill>
                  <a:srgbClr val="C00000"/>
                </a:solidFill>
              </a:rPr>
              <a:t> 31 </a:t>
            </a:r>
            <a:r>
              <a:rPr lang="en-US" sz="3600" dirty="0">
                <a:solidFill>
                  <a:srgbClr val="C00000"/>
                </a:solidFill>
              </a:rPr>
              <a:t>Then, because so many people were coming and going that they did not even have a chance to eat, he said to them, “Come with me by yourselves to a quiet place and get some rest.”</a:t>
            </a:r>
            <a:r>
              <a:rPr lang="en-US" sz="3600" baseline="30000" dirty="0">
                <a:solidFill>
                  <a:srgbClr val="C00000"/>
                </a:solidFill>
              </a:rPr>
              <a:t>32 </a:t>
            </a:r>
            <a:r>
              <a:rPr lang="en-US" sz="3600" dirty="0">
                <a:solidFill>
                  <a:srgbClr val="C00000"/>
                </a:solidFill>
              </a:rPr>
              <a:t>So they went away by themselves in a boat to a solitary place.</a:t>
            </a:r>
            <a:endParaRPr lang="en-US" sz="3600" b="1" dirty="0">
              <a:solidFill>
                <a:srgbClr val="C00000"/>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29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800" b="1" dirty="0">
                <a:solidFill>
                  <a:schemeClr val="bg1"/>
                </a:solidFill>
                <a:effectLst>
                  <a:outerShdw blurRad="38100" dist="38100" dir="2700000" algn="tl">
                    <a:srgbClr val="424634"/>
                  </a:outerShdw>
                </a:effectLst>
              </a:rPr>
              <a:t>John 6:1-13 </a:t>
            </a:r>
            <a:r>
              <a:rPr lang="en-US" sz="3800" dirty="0">
                <a:solidFill>
                  <a:srgbClr val="303325"/>
                </a:solidFill>
              </a:rPr>
              <a:t>(Matt 14:13-21) </a:t>
            </a:r>
            <a:r>
              <a:rPr lang="en-US" sz="3800" dirty="0">
                <a:solidFill>
                  <a:srgbClr val="C00000"/>
                </a:solidFill>
              </a:rPr>
              <a:t>(Mark 6:30-44)</a:t>
            </a:r>
            <a:r>
              <a:rPr lang="en-US" sz="3600" dirty="0">
                <a:solidFill>
                  <a:srgbClr val="C00000"/>
                </a:solidFill>
              </a:rPr>
              <a:t> </a:t>
            </a:r>
            <a:endParaRPr lang="en-US" sz="26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762000"/>
            <a:ext cx="8839200" cy="6096000"/>
          </a:xfrm>
        </p:spPr>
        <p:txBody>
          <a:bodyPr>
            <a:noAutofit/>
          </a:bodyPr>
          <a:lstStyle/>
          <a:p>
            <a:pPr marL="0" indent="0">
              <a:buNone/>
            </a:pPr>
            <a:r>
              <a:rPr lang="en-US" sz="3500" b="1" dirty="0">
                <a:solidFill>
                  <a:schemeClr val="bg1"/>
                </a:solidFill>
                <a:effectLst>
                  <a:outerShdw blurRad="38100" dist="38100" dir="2700000" algn="tl">
                    <a:srgbClr val="424634"/>
                  </a:outerShdw>
                </a:effectLst>
              </a:rPr>
              <a:t>Jesus crossed to the far shore of the Sea of Galilee (that is, the Sea of </a:t>
            </a:r>
            <a:r>
              <a:rPr lang="en-US" sz="3500" b="1" dirty="0" err="1">
                <a:solidFill>
                  <a:schemeClr val="bg1"/>
                </a:solidFill>
                <a:effectLst>
                  <a:outerShdw blurRad="38100" dist="38100" dir="2700000" algn="tl">
                    <a:srgbClr val="424634"/>
                  </a:outerShdw>
                </a:effectLst>
              </a:rPr>
              <a:t>Tiberias</a:t>
            </a:r>
            <a:r>
              <a:rPr lang="en-US" sz="3500" b="1" dirty="0">
                <a:solidFill>
                  <a:schemeClr val="bg1"/>
                </a:solidFill>
                <a:effectLst>
                  <a:outerShdw blurRad="38100" dist="38100" dir="2700000" algn="tl">
                    <a:srgbClr val="424634"/>
                  </a:outerShdw>
                </a:effectLst>
              </a:rPr>
              <a:t>), </a:t>
            </a:r>
            <a:r>
              <a:rPr lang="en-US" sz="3500" baseline="30000" dirty="0">
                <a:solidFill>
                  <a:srgbClr val="C00000"/>
                </a:solidFill>
              </a:rPr>
              <a:t>33 </a:t>
            </a:r>
            <a:r>
              <a:rPr lang="en-US" sz="3500" dirty="0">
                <a:solidFill>
                  <a:srgbClr val="C00000"/>
                </a:solidFill>
              </a:rPr>
              <a:t>But many who saw them leaving recognized them and ran on foot from all the towns and got there ahead of them.</a:t>
            </a:r>
            <a:r>
              <a:rPr lang="en-US" sz="3500" dirty="0"/>
              <a:t> </a:t>
            </a:r>
            <a:r>
              <a:rPr lang="en-US" sz="3500" b="1" baseline="30000" dirty="0">
                <a:solidFill>
                  <a:schemeClr val="bg1"/>
                </a:solidFill>
                <a:effectLst>
                  <a:outerShdw blurRad="38100" dist="38100" dir="2700000" algn="tl">
                    <a:srgbClr val="424634"/>
                  </a:outerShdw>
                </a:effectLst>
              </a:rPr>
              <a:t>2 </a:t>
            </a:r>
            <a:r>
              <a:rPr lang="en-US" sz="3500" b="1" dirty="0">
                <a:solidFill>
                  <a:schemeClr val="bg1"/>
                </a:solidFill>
                <a:effectLst>
                  <a:outerShdw blurRad="38100" dist="38100" dir="2700000" algn="tl">
                    <a:srgbClr val="424634"/>
                  </a:outerShdw>
                </a:effectLst>
              </a:rPr>
              <a:t>and a great crowd of people followed him because they saw the miraculous signs he had performed on the sick. </a:t>
            </a:r>
            <a:r>
              <a:rPr lang="en-US" sz="3500" baseline="30000" dirty="0">
                <a:solidFill>
                  <a:srgbClr val="C00000"/>
                </a:solidFill>
              </a:rPr>
              <a:t>34 </a:t>
            </a:r>
            <a:r>
              <a:rPr lang="en-US" sz="3500" dirty="0">
                <a:solidFill>
                  <a:srgbClr val="C00000"/>
                </a:solidFill>
              </a:rPr>
              <a:t>When Jesus landed and saw a large crowd, he had compassion on them, because they were like sheep without a </a:t>
            </a:r>
            <a:r>
              <a:rPr lang="en-US" sz="3500" dirty="0" smtClean="0">
                <a:solidFill>
                  <a:srgbClr val="C00000"/>
                </a:solidFill>
              </a:rPr>
              <a:t>shepherd. </a:t>
            </a:r>
            <a:r>
              <a:rPr lang="en-US" sz="3500" dirty="0">
                <a:solidFill>
                  <a:srgbClr val="C00000"/>
                </a:solidFill>
              </a:rPr>
              <a:t>So he began teaching them many things.</a:t>
            </a:r>
            <a:endParaRPr lang="en-US" sz="3500" b="1" dirty="0">
              <a:solidFill>
                <a:srgbClr val="C00000"/>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1811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800" b="1" dirty="0">
                <a:solidFill>
                  <a:schemeClr val="bg1"/>
                </a:solidFill>
                <a:effectLst>
                  <a:outerShdw blurRad="38100" dist="38100" dir="2700000" algn="tl">
                    <a:srgbClr val="424634"/>
                  </a:outerShdw>
                </a:effectLst>
              </a:rPr>
              <a:t>John 6:1-13 </a:t>
            </a:r>
            <a:r>
              <a:rPr lang="en-US" sz="3800" dirty="0">
                <a:solidFill>
                  <a:srgbClr val="303325"/>
                </a:solidFill>
              </a:rPr>
              <a:t>(Matt 14:13-21) </a:t>
            </a:r>
            <a:r>
              <a:rPr lang="en-US" sz="3800" dirty="0">
                <a:solidFill>
                  <a:srgbClr val="C00000"/>
                </a:solidFill>
              </a:rPr>
              <a:t>(Mark 6:30-44)</a:t>
            </a:r>
            <a:r>
              <a:rPr lang="en-US" sz="3600" dirty="0">
                <a:solidFill>
                  <a:srgbClr val="C00000"/>
                </a:solidFill>
              </a:rPr>
              <a:t> </a:t>
            </a:r>
            <a:endParaRPr lang="en-US" sz="26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943600"/>
          </a:xfrm>
        </p:spPr>
        <p:txBody>
          <a:bodyPr>
            <a:noAutofit/>
          </a:bodyPr>
          <a:lstStyle/>
          <a:p>
            <a:pPr marL="0" indent="0">
              <a:buNone/>
            </a:pPr>
            <a:r>
              <a:rPr lang="en-US" sz="3550" b="1" baseline="30000" dirty="0">
                <a:solidFill>
                  <a:schemeClr val="bg1"/>
                </a:solidFill>
                <a:effectLst>
                  <a:outerShdw blurRad="38100" dist="38100" dir="2700000" algn="tl">
                    <a:srgbClr val="424634"/>
                  </a:outerShdw>
                </a:effectLst>
              </a:rPr>
              <a:t>3 </a:t>
            </a:r>
            <a:r>
              <a:rPr lang="en-US" sz="3550" b="1" dirty="0">
                <a:solidFill>
                  <a:schemeClr val="bg1"/>
                </a:solidFill>
                <a:effectLst>
                  <a:outerShdw blurRad="38100" dist="38100" dir="2700000" algn="tl">
                    <a:srgbClr val="424634"/>
                  </a:outerShdw>
                </a:effectLst>
              </a:rPr>
              <a:t>Then Jesus went up on a mountainside and sat down with his disciples. </a:t>
            </a:r>
            <a:r>
              <a:rPr lang="en-US" sz="3550" b="1" baseline="30000" dirty="0">
                <a:solidFill>
                  <a:schemeClr val="bg1"/>
                </a:solidFill>
                <a:effectLst>
                  <a:outerShdw blurRad="38100" dist="38100" dir="2700000" algn="tl">
                    <a:srgbClr val="424634"/>
                  </a:outerShdw>
                </a:effectLst>
              </a:rPr>
              <a:t>4 </a:t>
            </a:r>
            <a:r>
              <a:rPr lang="en-US" sz="3550" b="1" dirty="0">
                <a:solidFill>
                  <a:schemeClr val="bg1"/>
                </a:solidFill>
                <a:effectLst>
                  <a:outerShdw blurRad="38100" dist="38100" dir="2700000" algn="tl">
                    <a:srgbClr val="424634"/>
                  </a:outerShdw>
                </a:effectLst>
              </a:rPr>
              <a:t>The Jewish Passover Feast was near. </a:t>
            </a:r>
            <a:r>
              <a:rPr lang="en-US" sz="3550" b="1" baseline="30000" dirty="0">
                <a:solidFill>
                  <a:schemeClr val="bg1"/>
                </a:solidFill>
                <a:effectLst>
                  <a:outerShdw blurRad="38100" dist="38100" dir="2700000" algn="tl">
                    <a:srgbClr val="424634"/>
                  </a:outerShdw>
                </a:effectLst>
              </a:rPr>
              <a:t>5 </a:t>
            </a:r>
            <a:r>
              <a:rPr lang="en-US" sz="3550" b="1" dirty="0">
                <a:solidFill>
                  <a:schemeClr val="bg1"/>
                </a:solidFill>
                <a:effectLst>
                  <a:outerShdw blurRad="38100" dist="38100" dir="2700000" algn="tl">
                    <a:srgbClr val="424634"/>
                  </a:outerShdw>
                </a:effectLst>
              </a:rPr>
              <a:t>When Jesus looked up and saw a great crowd coming toward him, he said to Philip, “Where shall we buy bread for these people to eat?” </a:t>
            </a:r>
            <a:r>
              <a:rPr lang="en-US" sz="3550" b="1" baseline="30000" dirty="0">
                <a:solidFill>
                  <a:schemeClr val="bg1"/>
                </a:solidFill>
                <a:effectLst>
                  <a:outerShdw blurRad="38100" dist="38100" dir="2700000" algn="tl">
                    <a:srgbClr val="424634"/>
                  </a:outerShdw>
                </a:effectLst>
              </a:rPr>
              <a:t>6 </a:t>
            </a:r>
            <a:r>
              <a:rPr lang="en-US" sz="3550" b="1" dirty="0">
                <a:solidFill>
                  <a:schemeClr val="bg1"/>
                </a:solidFill>
                <a:effectLst>
                  <a:outerShdw blurRad="38100" dist="38100" dir="2700000" algn="tl">
                    <a:srgbClr val="424634"/>
                  </a:outerShdw>
                </a:effectLst>
              </a:rPr>
              <a:t>He asked this only to test him, for he already had in mind what he was going to do. </a:t>
            </a:r>
            <a:r>
              <a:rPr lang="en-US" sz="3550" b="1" baseline="30000" dirty="0">
                <a:solidFill>
                  <a:schemeClr val="bg1"/>
                </a:solidFill>
                <a:effectLst>
                  <a:outerShdw blurRad="38100" dist="38100" dir="2700000" algn="tl">
                    <a:srgbClr val="424634"/>
                  </a:outerShdw>
                </a:effectLst>
              </a:rPr>
              <a:t>7 </a:t>
            </a:r>
            <a:r>
              <a:rPr lang="en-US" sz="3550" b="1" dirty="0">
                <a:solidFill>
                  <a:schemeClr val="bg1"/>
                </a:solidFill>
                <a:effectLst>
                  <a:outerShdw blurRad="38100" dist="38100" dir="2700000" algn="tl">
                    <a:srgbClr val="424634"/>
                  </a:outerShdw>
                </a:effectLst>
              </a:rPr>
              <a:t>Philip answered him, “Eight months’ wages would not buy enough bread for each one to have a bite!” </a:t>
            </a:r>
            <a:endParaRPr lang="en-US" sz="3550" b="1" dirty="0">
              <a:solidFill>
                <a:schemeClr val="bg1"/>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19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800" b="1" dirty="0">
                <a:solidFill>
                  <a:schemeClr val="bg1"/>
                </a:solidFill>
                <a:effectLst>
                  <a:outerShdw blurRad="38100" dist="38100" dir="2700000" algn="tl">
                    <a:srgbClr val="424634"/>
                  </a:outerShdw>
                </a:effectLst>
              </a:rPr>
              <a:t>John 6:1-13 </a:t>
            </a:r>
            <a:r>
              <a:rPr lang="en-US" sz="3800" dirty="0">
                <a:solidFill>
                  <a:srgbClr val="303325"/>
                </a:solidFill>
              </a:rPr>
              <a:t>(Matt 14:13-21) </a:t>
            </a:r>
            <a:r>
              <a:rPr lang="en-US" sz="3800" dirty="0">
                <a:solidFill>
                  <a:srgbClr val="C00000"/>
                </a:solidFill>
              </a:rPr>
              <a:t>(Mark 6:30-44)</a:t>
            </a:r>
            <a:r>
              <a:rPr lang="en-US" sz="3600" dirty="0">
                <a:solidFill>
                  <a:srgbClr val="C00000"/>
                </a:solidFill>
              </a:rPr>
              <a:t> </a:t>
            </a:r>
            <a:endParaRPr lang="en-US" sz="26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943600"/>
          </a:xfrm>
        </p:spPr>
        <p:txBody>
          <a:bodyPr>
            <a:noAutofit/>
          </a:bodyPr>
          <a:lstStyle/>
          <a:p>
            <a:pPr marL="0" indent="0">
              <a:buNone/>
            </a:pPr>
            <a:r>
              <a:rPr lang="en-US" sz="3600" b="1" baseline="30000" dirty="0">
                <a:solidFill>
                  <a:schemeClr val="bg1"/>
                </a:solidFill>
                <a:effectLst>
                  <a:outerShdw blurRad="38100" dist="38100" dir="2700000" algn="tl">
                    <a:srgbClr val="424634"/>
                  </a:outerShdw>
                </a:effectLst>
              </a:rPr>
              <a:t>8 </a:t>
            </a:r>
            <a:r>
              <a:rPr lang="en-US" sz="3600" b="1" dirty="0">
                <a:solidFill>
                  <a:schemeClr val="bg1"/>
                </a:solidFill>
                <a:effectLst>
                  <a:outerShdw blurRad="38100" dist="38100" dir="2700000" algn="tl">
                    <a:srgbClr val="424634"/>
                  </a:outerShdw>
                </a:effectLst>
              </a:rPr>
              <a:t>Another of his disciples, Andrew, Simon Peter’s brother, spoke up, </a:t>
            </a:r>
            <a:r>
              <a:rPr lang="en-US" sz="3600" b="1" baseline="30000" dirty="0">
                <a:solidFill>
                  <a:schemeClr val="bg1"/>
                </a:solidFill>
                <a:effectLst>
                  <a:outerShdw blurRad="38100" dist="38100" dir="2700000" algn="tl">
                    <a:srgbClr val="424634"/>
                  </a:outerShdw>
                </a:effectLst>
              </a:rPr>
              <a:t>9 </a:t>
            </a:r>
            <a:r>
              <a:rPr lang="en-US" sz="3600" b="1" dirty="0">
                <a:solidFill>
                  <a:schemeClr val="bg1"/>
                </a:solidFill>
                <a:effectLst>
                  <a:outerShdw blurRad="38100" dist="38100" dir="2700000" algn="tl">
                    <a:srgbClr val="424634"/>
                  </a:outerShdw>
                </a:effectLst>
              </a:rPr>
              <a:t>“Here is a boy with five small barley loaves and two small fish, but how far will they go among so many?” </a:t>
            </a:r>
            <a:r>
              <a:rPr lang="en-US" sz="3600" b="1" baseline="30000" dirty="0">
                <a:solidFill>
                  <a:schemeClr val="bg1"/>
                </a:solidFill>
                <a:effectLst>
                  <a:outerShdw blurRad="38100" dist="38100" dir="2700000" algn="tl">
                    <a:srgbClr val="424634"/>
                  </a:outerShdw>
                </a:effectLst>
              </a:rPr>
              <a:t>10 </a:t>
            </a:r>
            <a:r>
              <a:rPr lang="en-US" sz="3600" b="1" dirty="0">
                <a:solidFill>
                  <a:schemeClr val="bg1"/>
                </a:solidFill>
                <a:effectLst>
                  <a:outerShdw blurRad="38100" dist="38100" dir="2700000" algn="tl">
                    <a:srgbClr val="424634"/>
                  </a:outerShdw>
                </a:effectLst>
              </a:rPr>
              <a:t>Jesus said, “Have the people sit down.” There was plenty of grass in that place, and the men sat down, about five thousand of them. </a:t>
            </a:r>
            <a:r>
              <a:rPr lang="en-US" sz="3600" baseline="30000" dirty="0">
                <a:solidFill>
                  <a:srgbClr val="303325"/>
                </a:solidFill>
              </a:rPr>
              <a:t>21 </a:t>
            </a:r>
            <a:r>
              <a:rPr lang="en-US" sz="3600" dirty="0">
                <a:solidFill>
                  <a:srgbClr val="303325"/>
                </a:solidFill>
              </a:rPr>
              <a:t>The number of those who ate was about five thousand men, besides women and children. </a:t>
            </a:r>
            <a:endParaRPr lang="en-US" sz="3550" b="1" dirty="0">
              <a:solidFill>
                <a:srgbClr val="303325"/>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694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800" b="1" dirty="0">
                <a:solidFill>
                  <a:schemeClr val="bg1"/>
                </a:solidFill>
                <a:effectLst>
                  <a:outerShdw blurRad="38100" dist="38100" dir="2700000" algn="tl">
                    <a:srgbClr val="424634"/>
                  </a:outerShdw>
                </a:effectLst>
              </a:rPr>
              <a:t>John 6:1-13 </a:t>
            </a:r>
            <a:r>
              <a:rPr lang="en-US" sz="3800" dirty="0">
                <a:solidFill>
                  <a:srgbClr val="303325"/>
                </a:solidFill>
              </a:rPr>
              <a:t>(Matt 14:13-21) </a:t>
            </a:r>
            <a:r>
              <a:rPr lang="en-US" sz="3800" dirty="0">
                <a:solidFill>
                  <a:srgbClr val="C00000"/>
                </a:solidFill>
              </a:rPr>
              <a:t>(Mark 6:30-44)</a:t>
            </a:r>
            <a:r>
              <a:rPr lang="en-US" sz="3600" dirty="0">
                <a:solidFill>
                  <a:srgbClr val="C00000"/>
                </a:solidFill>
              </a:rPr>
              <a:t> </a:t>
            </a:r>
            <a:endParaRPr lang="en-US" sz="26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1066800"/>
            <a:ext cx="8839200" cy="5791200"/>
          </a:xfrm>
        </p:spPr>
        <p:txBody>
          <a:bodyPr>
            <a:noAutofit/>
          </a:bodyPr>
          <a:lstStyle/>
          <a:p>
            <a:pPr marL="0" indent="0">
              <a:buNone/>
            </a:pPr>
            <a:r>
              <a:rPr lang="en-US" sz="3600" baseline="30000" dirty="0">
                <a:solidFill>
                  <a:srgbClr val="C00000"/>
                </a:solidFill>
              </a:rPr>
              <a:t>39 </a:t>
            </a:r>
            <a:r>
              <a:rPr lang="en-US" sz="3600" dirty="0">
                <a:solidFill>
                  <a:srgbClr val="C00000"/>
                </a:solidFill>
              </a:rPr>
              <a:t>Then Jesus directed them to have all the people sit down in groups on the green grass. </a:t>
            </a:r>
            <a:r>
              <a:rPr lang="en-US" sz="3600" baseline="30000" dirty="0">
                <a:solidFill>
                  <a:srgbClr val="C00000"/>
                </a:solidFill>
              </a:rPr>
              <a:t>40 </a:t>
            </a:r>
            <a:r>
              <a:rPr lang="en-US" sz="3600" dirty="0">
                <a:solidFill>
                  <a:srgbClr val="C00000"/>
                </a:solidFill>
              </a:rPr>
              <a:t>So they sat down in groups of hundreds and fifties</a:t>
            </a:r>
            <a:r>
              <a:rPr lang="en-US" sz="3600" dirty="0" smtClean="0">
                <a:solidFill>
                  <a:srgbClr val="C00000"/>
                </a:solidFill>
              </a:rPr>
              <a:t>. </a:t>
            </a:r>
          </a:p>
          <a:p>
            <a:pPr marL="0" indent="0">
              <a:buNone/>
            </a:pPr>
            <a:endParaRPr lang="en-US" sz="3600" b="1" dirty="0">
              <a:solidFill>
                <a:srgbClr val="C00000"/>
              </a:solidFill>
              <a:effectLst>
                <a:outerShdw blurRad="38100" dist="38100" dir="2700000" algn="tl">
                  <a:srgbClr val="424634"/>
                </a:outerShdw>
              </a:effectLst>
            </a:endParaRPr>
          </a:p>
          <a:p>
            <a:r>
              <a:rPr lang="en-US" sz="5000" b="1" u="sng" dirty="0" smtClean="0">
                <a:solidFill>
                  <a:schemeClr val="bg1"/>
                </a:solidFill>
                <a:effectLst>
                  <a:outerShdw blurRad="38100" dist="38100" dir="2700000" algn="tl">
                    <a:srgbClr val="424634"/>
                  </a:outerShdw>
                </a:effectLst>
              </a:rPr>
              <a:t>Exodus 18:13-23</a:t>
            </a:r>
            <a:endParaRPr lang="en-US" sz="5000" b="1" u="sng" dirty="0">
              <a:solidFill>
                <a:schemeClr val="bg1"/>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8120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762000" y="2590800"/>
            <a:ext cx="8204200" cy="2819400"/>
          </a:xfrm>
        </p:spPr>
        <p:txBody>
          <a:bodyPr>
            <a:noAutofit/>
          </a:bodyPr>
          <a:lstStyle/>
          <a:p>
            <a:pPr lvl="0" algn="l">
              <a:spcBef>
                <a:spcPts val="1200"/>
              </a:spcBef>
            </a:pPr>
            <a:r>
              <a:rPr lang="en-US" sz="8500" b="1" dirty="0" smtClean="0">
                <a:solidFill>
                  <a:schemeClr val="bg1"/>
                </a:solidFill>
              </a:rPr>
              <a:t>   </a:t>
            </a:r>
            <a:r>
              <a:rPr lang="en-US" sz="8500" b="1" dirty="0" smtClean="0">
                <a:solidFill>
                  <a:schemeClr val="bg1"/>
                </a:solidFill>
              </a:rPr>
              <a:t>Life Groups!</a:t>
            </a:r>
            <a:endParaRPr lang="en-US" sz="8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4200" b="1" dirty="0" smtClean="0">
                <a:solidFill>
                  <a:schemeClr val="bg1"/>
                </a:solidFill>
                <a:effectLst>
                  <a:outerShdw blurRad="38100" dist="38100" dir="2700000" algn="tl">
                    <a:srgbClr val="424634"/>
                  </a:outerShdw>
                </a:effectLst>
              </a:rPr>
              <a:t>What are Life Groups?</a:t>
            </a:r>
            <a:endParaRPr lang="en-US" sz="42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838200"/>
            <a:ext cx="8661400" cy="5715000"/>
          </a:xfrm>
        </p:spPr>
        <p:txBody>
          <a:bodyPr>
            <a:noAutofit/>
          </a:bodyPr>
          <a:lstStyle/>
          <a:p>
            <a:pPr marL="0" indent="0">
              <a:buNone/>
            </a:pPr>
            <a:r>
              <a:rPr lang="en-US" sz="3800" b="1" dirty="0">
                <a:solidFill>
                  <a:schemeClr val="bg1"/>
                </a:solidFill>
                <a:effectLst>
                  <a:outerShdw blurRad="38100" dist="38100" dir="2700000" algn="tl">
                    <a:srgbClr val="424634"/>
                  </a:outerShdw>
                </a:effectLst>
              </a:rPr>
              <a:t>A life group is </a:t>
            </a:r>
            <a:r>
              <a:rPr lang="en-US" sz="3800" b="1" dirty="0" smtClean="0">
                <a:solidFill>
                  <a:schemeClr val="bg1"/>
                </a:solidFill>
                <a:effectLst>
                  <a:outerShdw blurRad="38100" dist="38100" dir="2700000" algn="tl">
                    <a:srgbClr val="424634"/>
                  </a:outerShdw>
                </a:effectLst>
              </a:rPr>
              <a:t>3-12 people (ideally</a:t>
            </a:r>
            <a:r>
              <a:rPr lang="en-US" sz="3800" b="1" dirty="0">
                <a:solidFill>
                  <a:schemeClr val="bg1"/>
                </a:solidFill>
                <a:effectLst>
                  <a:outerShdw blurRad="38100" dist="38100" dir="2700000" algn="tl">
                    <a:srgbClr val="424634"/>
                  </a:outerShdw>
                </a:effectLst>
              </a:rPr>
              <a:t>) </a:t>
            </a:r>
            <a:r>
              <a:rPr lang="en-US" sz="3800" b="1" dirty="0" smtClean="0">
                <a:solidFill>
                  <a:schemeClr val="bg1"/>
                </a:solidFill>
                <a:effectLst>
                  <a:outerShdw blurRad="38100" dist="38100" dir="2700000" algn="tl">
                    <a:srgbClr val="424634"/>
                  </a:outerShdw>
                </a:effectLst>
              </a:rPr>
              <a:t>that </a:t>
            </a:r>
            <a:r>
              <a:rPr lang="en-US" sz="3800" b="1" dirty="0">
                <a:solidFill>
                  <a:schemeClr val="bg1"/>
                </a:solidFill>
                <a:effectLst>
                  <a:outerShdw blurRad="38100" dist="38100" dir="2700000" algn="tl">
                    <a:srgbClr val="424634"/>
                  </a:outerShdw>
                </a:effectLst>
              </a:rPr>
              <a:t>meet regularly throughout the community in homes, coffee shops, parks, the workplace, or elsewhere to encourage and support one another in their spiritual journey. Groups are formed based on shared interests, shared geography, shared ministry </a:t>
            </a:r>
            <a:r>
              <a:rPr lang="en-US" sz="3800" b="1" dirty="0" smtClean="0">
                <a:solidFill>
                  <a:schemeClr val="bg1"/>
                </a:solidFill>
                <a:effectLst>
                  <a:outerShdw blurRad="38100" dist="38100" dir="2700000" algn="tl">
                    <a:srgbClr val="424634"/>
                  </a:outerShdw>
                </a:effectLst>
              </a:rPr>
              <a:t>involvement</a:t>
            </a:r>
            <a:r>
              <a:rPr lang="en-US" sz="3800" b="1" dirty="0">
                <a:solidFill>
                  <a:schemeClr val="bg1"/>
                </a:solidFill>
                <a:effectLst>
                  <a:outerShdw blurRad="38100" dist="38100" dir="2700000" algn="tl">
                    <a:srgbClr val="424634"/>
                  </a:outerShdw>
                </a:effectLst>
              </a:rPr>
              <a:t>, </a:t>
            </a:r>
            <a:r>
              <a:rPr lang="en-US" sz="3800" b="1">
                <a:solidFill>
                  <a:schemeClr val="bg1"/>
                </a:solidFill>
                <a:effectLst>
                  <a:outerShdw blurRad="38100" dist="38100" dir="2700000" algn="tl">
                    <a:srgbClr val="424634"/>
                  </a:outerShdw>
                </a:effectLst>
              </a:rPr>
              <a:t>shared </a:t>
            </a:r>
            <a:r>
              <a:rPr lang="en-US" sz="3800" b="1" smtClean="0">
                <a:solidFill>
                  <a:schemeClr val="bg1"/>
                </a:solidFill>
                <a:effectLst>
                  <a:outerShdw blurRad="38100" dist="38100" dir="2700000" algn="tl">
                    <a:srgbClr val="424634"/>
                  </a:outerShdw>
                </a:effectLst>
              </a:rPr>
              <a:t>friendships</a:t>
            </a:r>
            <a:r>
              <a:rPr lang="en-US" sz="3800" b="1" dirty="0">
                <a:solidFill>
                  <a:schemeClr val="bg1"/>
                </a:solidFill>
                <a:effectLst>
                  <a:outerShdw blurRad="38100" dist="38100" dir="2700000" algn="tl">
                    <a:srgbClr val="424634"/>
                  </a:outerShdw>
                </a:effectLst>
              </a:rPr>
              <a:t>, or </a:t>
            </a:r>
            <a:r>
              <a:rPr lang="en-US" sz="3800" b="1" dirty="0" smtClean="0">
                <a:solidFill>
                  <a:schemeClr val="bg1"/>
                </a:solidFill>
                <a:effectLst>
                  <a:outerShdw blurRad="38100" dist="38100" dir="2700000" algn="tl">
                    <a:srgbClr val="424634"/>
                  </a:outerShdw>
                </a:effectLst>
              </a:rPr>
              <a:t>a combination </a:t>
            </a:r>
            <a:r>
              <a:rPr lang="en-US" sz="3800" b="1" dirty="0">
                <a:solidFill>
                  <a:schemeClr val="bg1"/>
                </a:solidFill>
                <a:effectLst>
                  <a:outerShdw blurRad="38100" dist="38100" dir="2700000" algn="tl">
                    <a:srgbClr val="424634"/>
                  </a:outerShdw>
                </a:effectLst>
              </a:rPr>
              <a:t>of </a:t>
            </a:r>
            <a:r>
              <a:rPr lang="en-US" sz="3800" b="1" dirty="0" smtClean="0">
                <a:solidFill>
                  <a:schemeClr val="bg1"/>
                </a:solidFill>
                <a:effectLst>
                  <a:outerShdw blurRad="38100" dist="38100" dir="2700000" algn="tl">
                    <a:srgbClr val="424634"/>
                  </a:outerShdw>
                </a:effectLst>
              </a:rPr>
              <a:t/>
            </a:r>
            <a:br>
              <a:rPr lang="en-US" sz="3800" b="1" dirty="0" smtClean="0">
                <a:solidFill>
                  <a:schemeClr val="bg1"/>
                </a:solidFill>
                <a:effectLst>
                  <a:outerShdw blurRad="38100" dist="38100" dir="2700000" algn="tl">
                    <a:srgbClr val="424634"/>
                  </a:outerShdw>
                </a:effectLst>
              </a:rPr>
            </a:br>
            <a:r>
              <a:rPr lang="en-US" sz="3800" b="1" dirty="0" smtClean="0">
                <a:solidFill>
                  <a:schemeClr val="bg1"/>
                </a:solidFill>
                <a:effectLst>
                  <a:outerShdw blurRad="38100" dist="38100" dir="2700000" algn="tl">
                    <a:srgbClr val="424634"/>
                  </a:outerShdw>
                </a:effectLst>
              </a:rPr>
              <a:t>the </a:t>
            </a:r>
            <a:r>
              <a:rPr lang="en-US" sz="3800" b="1" dirty="0">
                <a:solidFill>
                  <a:schemeClr val="bg1"/>
                </a:solidFill>
                <a:effectLst>
                  <a:outerShdw blurRad="38100" dist="38100" dir="2700000" algn="tl">
                    <a:srgbClr val="424634"/>
                  </a:outerShdw>
                </a:effectLst>
              </a:rPr>
              <a:t>above. </a:t>
            </a:r>
            <a:endParaRPr lang="en-US" sz="38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175101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25866</TotalTime>
  <Words>835</Words>
  <Application>Microsoft Office PowerPoint</Application>
  <PresentationFormat>On-screen Show (4:3)</PresentationFormat>
  <Paragraphs>41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CONVERSATIONS WITH JOHN</vt:lpstr>
      <vt:lpstr>PowerPoint Presentation</vt:lpstr>
      <vt:lpstr>John 6:1-13 (Matt 14:13-21) (Mark 6:30-44) </vt:lpstr>
      <vt:lpstr>John 6:1-13 (Matt 14:13-21) (Mark 6:30-44) </vt:lpstr>
      <vt:lpstr>John 6:1-13 (Matt 14:13-21) (Mark 6:30-44) </vt:lpstr>
      <vt:lpstr>John 6:1-13 (Matt 14:13-21) (Mark 6:30-44) </vt:lpstr>
      <vt:lpstr>John 6:1-13 (Matt 14:13-21) (Mark 6:30-44) </vt:lpstr>
      <vt:lpstr>PowerPoint Presentation</vt:lpstr>
      <vt:lpstr>What are Life Groups?</vt:lpstr>
      <vt:lpstr>What are Life Groups?</vt:lpstr>
      <vt:lpstr>What are Life Groups?</vt:lpstr>
      <vt:lpstr>What are Life Groups?</vt:lpstr>
      <vt:lpstr>John 6:1-13 (Matt 14:13-21) (Mark 6:30-44) </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264</cp:revision>
  <dcterms:created xsi:type="dcterms:W3CDTF">2011-12-15T15:57:33Z</dcterms:created>
  <dcterms:modified xsi:type="dcterms:W3CDTF">2012-05-06T11:01:36Z</dcterms:modified>
</cp:coreProperties>
</file>