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4" r:id="rId2"/>
    <p:sldId id="279" r:id="rId3"/>
    <p:sldId id="283" r:id="rId4"/>
    <p:sldId id="288" r:id="rId5"/>
    <p:sldId id="289" r:id="rId6"/>
    <p:sldId id="290" r:id="rId7"/>
    <p:sldId id="291" r:id="rId8"/>
    <p:sldId id="292" r:id="rId9"/>
    <p:sldId id="295" r:id="rId10"/>
    <p:sldId id="293" r:id="rId11"/>
    <p:sldId id="296" r:id="rId12"/>
    <p:sldId id="29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C8FF"/>
    <a:srgbClr val="5CD3FD"/>
    <a:srgbClr val="FFFF8F"/>
    <a:srgbClr val="00B9FA"/>
    <a:srgbClr val="008EC0"/>
    <a:srgbClr val="A3E7FF"/>
    <a:srgbClr val="C80000"/>
    <a:srgbClr val="000000"/>
    <a:srgbClr val="040000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12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E76F-87EE-40A7-AEB1-2418BBBDF3ED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6C65-9D42-4F27-9A44-96DF11B4D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2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E76F-87EE-40A7-AEB1-2418BBBDF3ED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6C65-9D42-4F27-9A44-96DF11B4D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6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E76F-87EE-40A7-AEB1-2418BBBDF3ED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6C65-9D42-4F27-9A44-96DF11B4D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E76F-87EE-40A7-AEB1-2418BBBDF3ED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6C65-9D42-4F27-9A44-96DF11B4D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8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E76F-87EE-40A7-AEB1-2418BBBDF3ED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6C65-9D42-4F27-9A44-96DF11B4D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2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E76F-87EE-40A7-AEB1-2418BBBDF3ED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6C65-9D42-4F27-9A44-96DF11B4D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4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E76F-87EE-40A7-AEB1-2418BBBDF3ED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6C65-9D42-4F27-9A44-96DF11B4D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0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E76F-87EE-40A7-AEB1-2418BBBDF3ED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6C65-9D42-4F27-9A44-96DF11B4D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7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E76F-87EE-40A7-AEB1-2418BBBDF3ED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6C65-9D42-4F27-9A44-96DF11B4D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9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E76F-87EE-40A7-AEB1-2418BBBDF3ED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6C65-9D42-4F27-9A44-96DF11B4D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9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E76F-87EE-40A7-AEB1-2418BBBDF3ED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6C65-9D42-4F27-9A44-96DF11B4D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3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3E76F-87EE-40A7-AEB1-2418BBBDF3ED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6C65-9D42-4F27-9A44-96DF11B4D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5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235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57263" y="1274164"/>
            <a:ext cx="11877473" cy="552686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en-US" sz="47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Nursery</a:t>
            </a:r>
            <a:r>
              <a:rPr lang="en-US" sz="47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– 1 Volunteer to cover 5th Sundays &amp;  </a:t>
            </a:r>
          </a:p>
          <a:p>
            <a:pPr algn="l">
              <a:lnSpc>
                <a:spcPct val="85000"/>
              </a:lnSpc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en-US" sz="47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                  be a sub throughout the year</a:t>
            </a:r>
          </a:p>
          <a:p>
            <a:pPr algn="l">
              <a:lnSpc>
                <a:spcPct val="85000"/>
              </a:lnSpc>
              <a:spcBef>
                <a:spcPts val="600"/>
              </a:spcBef>
              <a:buClr>
                <a:srgbClr val="FFFF00"/>
              </a:buClr>
              <a:buSzPct val="100000"/>
            </a:pPr>
            <a:r>
              <a:rPr lang="en-US" sz="47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Preschool</a:t>
            </a:r>
            <a:r>
              <a:rPr lang="en-US" sz="47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– 1 Helper (2 weeks on 4 weeks off)</a:t>
            </a:r>
          </a:p>
          <a:p>
            <a:pPr algn="l">
              <a:lnSpc>
                <a:spcPct val="85000"/>
              </a:lnSpc>
              <a:spcBef>
                <a:spcPts val="600"/>
              </a:spcBef>
              <a:buClr>
                <a:srgbClr val="FFFF00"/>
              </a:buClr>
              <a:buSzPct val="100000"/>
            </a:pPr>
            <a:r>
              <a:rPr lang="en-US" sz="47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K-2nd </a:t>
            </a:r>
            <a:r>
              <a:rPr lang="en-US" sz="47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– 2 Teaching Teams (2 </a:t>
            </a:r>
            <a:r>
              <a:rPr lang="en-US" sz="4700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wks</a:t>
            </a:r>
            <a:r>
              <a:rPr lang="en-US" sz="47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on 4 </a:t>
            </a:r>
            <a:r>
              <a:rPr lang="en-US" sz="4700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wks</a:t>
            </a:r>
            <a:r>
              <a:rPr lang="en-US" sz="47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off)</a:t>
            </a:r>
          </a:p>
          <a:p>
            <a:pPr algn="l">
              <a:lnSpc>
                <a:spcPct val="85000"/>
              </a:lnSpc>
              <a:spcBef>
                <a:spcPts val="600"/>
              </a:spcBef>
              <a:buClr>
                <a:srgbClr val="FFFF00"/>
              </a:buClr>
              <a:buSzPct val="100000"/>
            </a:pPr>
            <a:r>
              <a:rPr lang="en-US" sz="47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3rd-5th</a:t>
            </a:r>
            <a:r>
              <a:rPr lang="en-US" sz="47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- 1 Teaching team (1 every 6 </a:t>
            </a:r>
            <a:r>
              <a:rPr lang="en-US" sz="4700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wks</a:t>
            </a:r>
            <a:r>
              <a:rPr lang="en-US" sz="47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) </a:t>
            </a:r>
          </a:p>
          <a:p>
            <a:pPr algn="l">
              <a:lnSpc>
                <a:spcPct val="85000"/>
              </a:lnSpc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en-US" sz="47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                2 helpers (2 </a:t>
            </a:r>
            <a:r>
              <a:rPr lang="en-US" sz="4700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wks</a:t>
            </a:r>
            <a:r>
              <a:rPr lang="en-US" sz="47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on 4 </a:t>
            </a:r>
            <a:r>
              <a:rPr lang="en-US" sz="4700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wks</a:t>
            </a:r>
            <a:r>
              <a:rPr lang="en-US" sz="47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off)</a:t>
            </a:r>
          </a:p>
          <a:p>
            <a:pPr>
              <a:lnSpc>
                <a:spcPct val="85000"/>
              </a:lnSpc>
              <a:spcBef>
                <a:spcPts val="1800"/>
              </a:spcBef>
              <a:buClr>
                <a:srgbClr val="FFFF00"/>
              </a:buClr>
              <a:buSzPct val="100000"/>
            </a:pPr>
            <a:r>
              <a:rPr lang="en-US" sz="47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Subs</a:t>
            </a:r>
            <a:r>
              <a:rPr lang="en-US" sz="47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that can step in and help when others </a:t>
            </a:r>
            <a:br>
              <a:rPr lang="en-US" sz="47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</a:br>
            <a:r>
              <a:rPr lang="en-US" sz="47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are sick or cannot serve for various reasons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9" y="105244"/>
            <a:ext cx="4762500" cy="952500"/>
          </a:xfrm>
          <a:prstGeom prst="rect">
            <a:avLst/>
          </a:prstGeom>
          <a:effectLst>
            <a:glow rad="114300">
              <a:schemeClr val="bg1"/>
            </a:glow>
            <a:outerShdw blurRad="38100" dist="381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841866252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57263" y="2095500"/>
            <a:ext cx="11877473" cy="276131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en-US" sz="105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Service </a:t>
            </a:r>
          </a:p>
          <a:p>
            <a:pPr>
              <a:lnSpc>
                <a:spcPct val="85000"/>
              </a:lnSpc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en-US" sz="105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Opportunities</a:t>
            </a:r>
            <a:endParaRPr lang="en-US" sz="10500" b="1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3855580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57263" y="944381"/>
            <a:ext cx="11877473" cy="5856652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en-US" sz="55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“But if serving the LORD seems undesirable to you, then </a:t>
            </a:r>
            <a:r>
              <a:rPr lang="en-US" sz="55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choose for yourselves this day whom you will serve</a:t>
            </a:r>
            <a:r>
              <a:rPr lang="en-US" sz="55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, whether the gods your ancestors served beyond the Euphrates, or the gods of the Amorites, in whose land you are living. </a:t>
            </a:r>
            <a:r>
              <a:rPr lang="en-US" sz="55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But as for me and my household, we will serve the LORD</a:t>
            </a:r>
            <a:r>
              <a:rPr lang="en-US" sz="55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.”</a:t>
            </a:r>
            <a:endParaRPr lang="en-US" sz="5500" b="1" dirty="0">
              <a:solidFill>
                <a:srgbClr val="FFFF00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729739" y="299804"/>
            <a:ext cx="8732520" cy="5396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500" b="1" u="sng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Joshua 24:15</a:t>
            </a:r>
            <a:endParaRPr lang="en-US" sz="5500" b="1" u="sng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634030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5915" y="266218"/>
            <a:ext cx="11877472" cy="6250329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7000" b="1" u="sng" dirty="0">
                <a:solidFill>
                  <a:schemeClr val="bg1"/>
                </a:solidFill>
              </a:rPr>
              <a:t>Our Mission </a:t>
            </a:r>
            <a:br>
              <a:rPr lang="en-US" sz="6200" b="1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rgbClr val="5CD3FD"/>
                </a:solidFill>
              </a:rPr>
              <a:t>(Why We Exist) 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7000" b="1" dirty="0">
                <a:solidFill>
                  <a:schemeClr val="bg1"/>
                </a:solidFill>
              </a:rPr>
              <a:t>“God gives lonely people a </a:t>
            </a:r>
            <a:r>
              <a:rPr lang="en-US" sz="7000" b="1" dirty="0">
                <a:solidFill>
                  <a:srgbClr val="5CD3FD"/>
                </a:solidFill>
              </a:rPr>
              <a:t>family</a:t>
            </a:r>
            <a:r>
              <a:rPr lang="en-US" sz="7000" b="1" dirty="0">
                <a:solidFill>
                  <a:schemeClr val="bg1"/>
                </a:solidFill>
              </a:rPr>
              <a:t>. He sets prisoners </a:t>
            </a:r>
            <a:r>
              <a:rPr lang="en-US" sz="7000" b="1" dirty="0">
                <a:solidFill>
                  <a:srgbClr val="5CD3FD"/>
                </a:solidFill>
              </a:rPr>
              <a:t>free</a:t>
            </a:r>
            <a:r>
              <a:rPr lang="en-US" sz="7000" b="1" dirty="0">
                <a:solidFill>
                  <a:schemeClr val="bg1"/>
                </a:solidFill>
              </a:rPr>
              <a:t>, and they </a:t>
            </a:r>
            <a:r>
              <a:rPr lang="en-US" sz="7000" b="1" dirty="0">
                <a:solidFill>
                  <a:srgbClr val="5CD3FD"/>
                </a:solidFill>
              </a:rPr>
              <a:t>go out singing</a:t>
            </a:r>
            <a:r>
              <a:rPr lang="en-US" sz="7000" b="1" dirty="0">
                <a:solidFill>
                  <a:schemeClr val="bg1"/>
                </a:solidFill>
              </a:rPr>
              <a:t>.” 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7000" b="1" dirty="0">
                <a:solidFill>
                  <a:schemeClr val="bg1"/>
                </a:solidFill>
              </a:rPr>
              <a:t>Psalm 68:6</a:t>
            </a:r>
            <a:r>
              <a:rPr lang="en-US" sz="5000" b="1" dirty="0">
                <a:solidFill>
                  <a:schemeClr val="bg1"/>
                </a:solidFill>
              </a:rPr>
              <a:t> </a:t>
            </a:r>
            <a:r>
              <a:rPr lang="en-US" sz="5500" b="1" dirty="0">
                <a:solidFill>
                  <a:schemeClr val="bg1"/>
                </a:solidFill>
              </a:rPr>
              <a:t>(NIRV)</a:t>
            </a:r>
          </a:p>
          <a:p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7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6" y="331345"/>
            <a:ext cx="11763982" cy="61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9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/>
      </p:transition>
    </mc:Choice>
    <mc:Fallback xmlns="">
      <p:transition spd="slow">
        <p:randomBa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729740" y="2692985"/>
            <a:ext cx="8732520" cy="147203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9000" b="1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Joshua 24:14-24</a:t>
            </a:r>
          </a:p>
        </p:txBody>
      </p:sp>
    </p:spTree>
    <p:extLst>
      <p:ext uri="{BB962C8B-B14F-4D97-AF65-F5344CB8AC3E}">
        <p14:creationId xmlns:p14="http://schemas.microsoft.com/office/powerpoint/2010/main" val="480482033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57263" y="944381"/>
            <a:ext cx="11877473" cy="5856652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en-US" sz="55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“But if serving the LORD seems undesirable to you, then </a:t>
            </a:r>
            <a:r>
              <a:rPr lang="en-US" sz="55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choose for yourselves this day whom you will serve</a:t>
            </a:r>
            <a:r>
              <a:rPr lang="en-US" sz="55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, whether the gods your ancestors served beyond the Euphrates, or the gods of the Amorites, in whose land you are living. </a:t>
            </a:r>
            <a:r>
              <a:rPr lang="en-US" sz="55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But as for me and my household, we will serve the LORD</a:t>
            </a:r>
            <a:r>
              <a:rPr lang="en-US" sz="55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.”</a:t>
            </a:r>
            <a:endParaRPr lang="en-US" sz="5500" b="1" dirty="0">
              <a:solidFill>
                <a:srgbClr val="FFFF00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729739" y="299804"/>
            <a:ext cx="8732520" cy="5396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500" b="1" u="sng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Joshua 24:15</a:t>
            </a:r>
            <a:endParaRPr lang="en-US" sz="5500" b="1" u="sng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654477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57263" y="1064301"/>
            <a:ext cx="11877473" cy="573673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en-US" sz="5200" b="1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14</a:t>
            </a:r>
            <a:r>
              <a:rPr lang="en-US" sz="52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What good is it, my brothers and sisters, if someone claims to have faith but has no deeds? Can such faith save them? </a:t>
            </a:r>
            <a:br>
              <a:rPr lang="en-US" sz="52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</a:br>
            <a:r>
              <a:rPr lang="en-US" sz="5200" b="1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15</a:t>
            </a:r>
            <a:r>
              <a:rPr lang="en-US" sz="52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Suppose a brother or a sister is without clothes and daily food. </a:t>
            </a:r>
            <a:r>
              <a:rPr lang="en-US" sz="5200" b="1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16</a:t>
            </a:r>
            <a:r>
              <a:rPr lang="en-US" sz="52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If one of you says to them, “Go in peace; keep warm and well fed,” but does nothing about their physical needs, what good is it? </a:t>
            </a:r>
            <a:endParaRPr lang="en-US" sz="5200" b="1" dirty="0">
              <a:solidFill>
                <a:srgbClr val="FFFF00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729739" y="299804"/>
            <a:ext cx="8732520" cy="5396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500" b="1" u="sng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James 2:14-19</a:t>
            </a:r>
            <a:endParaRPr lang="en-US" sz="5500" b="1" u="sng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1778778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57262" y="990600"/>
            <a:ext cx="11877473" cy="571500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en-US" sz="5400" b="1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17</a:t>
            </a:r>
            <a:r>
              <a:rPr lang="en-US" sz="5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</a:t>
            </a:r>
            <a:r>
              <a:rPr lang="en-US" sz="54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In the same way, faith by itself, if it is not accompanied by action, is dead.</a:t>
            </a:r>
            <a:r>
              <a:rPr lang="en-US" sz="5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</a:t>
            </a:r>
            <a:r>
              <a:rPr lang="en-US" sz="5400" b="1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18</a:t>
            </a:r>
            <a:r>
              <a:rPr lang="en-US" sz="5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But someone will say, “You have faith; I have deeds.” Show me your faith without deeds, and I will show you my faith by my deeds. </a:t>
            </a:r>
            <a:r>
              <a:rPr lang="en-US" sz="5400" b="1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19</a:t>
            </a:r>
            <a:r>
              <a:rPr lang="en-US" sz="5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You believe that there is one God. Good! Even the demons believe that—and shudder.</a:t>
            </a:r>
            <a:endParaRPr lang="en-US" sz="5400" b="1" dirty="0">
              <a:solidFill>
                <a:srgbClr val="FFFF00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729739" y="299804"/>
            <a:ext cx="8732520" cy="5396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500" b="1" u="sng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James 2:14-19</a:t>
            </a:r>
            <a:endParaRPr lang="en-US" sz="5500" b="1" u="sng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036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57263" y="2095500"/>
            <a:ext cx="11877473" cy="4705532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en-US" sz="95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“But as for </a:t>
            </a:r>
            <a:r>
              <a:rPr lang="en-US" sz="95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me</a:t>
            </a:r>
            <a:r>
              <a:rPr lang="en-US" sz="95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and </a:t>
            </a:r>
            <a:r>
              <a:rPr lang="en-US" sz="95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my </a:t>
            </a:r>
            <a:r>
              <a:rPr lang="en-US" sz="9500" b="1" i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family</a:t>
            </a:r>
            <a:r>
              <a:rPr lang="en-US" sz="95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, we will serve the LORD.”</a:t>
            </a:r>
            <a:endParaRPr lang="en-US" sz="9500" b="1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729739" y="1176104"/>
            <a:ext cx="8732520" cy="5396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9500" b="1" u="sng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Joshua 24:15</a:t>
            </a:r>
            <a:endParaRPr lang="en-US" sz="9500" b="1" u="sng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0832309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57263" y="2095500"/>
            <a:ext cx="11877473" cy="276131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en-US" sz="105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Service </a:t>
            </a:r>
          </a:p>
          <a:p>
            <a:pPr>
              <a:lnSpc>
                <a:spcPct val="85000"/>
              </a:lnSpc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en-US" sz="105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Opportunities</a:t>
            </a:r>
            <a:endParaRPr lang="en-US" sz="10500" b="1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25214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725</TotalTime>
  <Words>327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Shawn McCracken</cp:lastModifiedBy>
  <cp:revision>55</cp:revision>
  <dcterms:created xsi:type="dcterms:W3CDTF">2016-11-23T15:31:26Z</dcterms:created>
  <dcterms:modified xsi:type="dcterms:W3CDTF">2017-01-06T18:45:08Z</dcterms:modified>
</cp:coreProperties>
</file>