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9" r:id="rId2"/>
    <p:sldId id="280" r:id="rId3"/>
    <p:sldId id="281" r:id="rId4"/>
    <p:sldId id="282" r:id="rId5"/>
    <p:sldId id="283" r:id="rId6"/>
    <p:sldId id="290" r:id="rId7"/>
    <p:sldId id="291" r:id="rId8"/>
    <p:sldId id="292" r:id="rId9"/>
    <p:sldId id="293" r:id="rId10"/>
    <p:sldId id="284" r:id="rId11"/>
    <p:sldId id="294" r:id="rId12"/>
    <p:sldId id="285" r:id="rId13"/>
    <p:sldId id="286" r:id="rId14"/>
    <p:sldId id="287" r:id="rId15"/>
    <p:sldId id="295" r:id="rId16"/>
    <p:sldId id="296" r:id="rId17"/>
    <p:sldId id="288"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F5C4F"/>
    <a:srgbClr val="85978F"/>
    <a:srgbClr val="6F837A"/>
    <a:srgbClr val="898576"/>
    <a:srgbClr val="4C4D3E"/>
    <a:srgbClr val="2C2D2C"/>
    <a:srgbClr val="555655"/>
    <a:srgbClr val="99A9A2"/>
    <a:srgbClr val="B5C1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2" autoAdjust="0"/>
    <p:restoredTop sz="94619" autoAdjust="0"/>
  </p:normalViewPr>
  <p:slideViewPr>
    <p:cSldViewPr>
      <p:cViewPr>
        <p:scale>
          <a:sx n="78" d="100"/>
          <a:sy n="78" d="100"/>
        </p:scale>
        <p:origin x="-798" y="-21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CB841FF-2265-490D-82DC-A1CE081A9D8D}" type="datetimeFigureOut">
              <a:rPr lang="en-US" smtClean="0"/>
              <a:t>12/24/2011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9C71D3-11B3-4A30-8287-0A25969E69E8}" type="slidenum">
              <a:rPr lang="en-US" smtClean="0"/>
              <a:t>‹#›</a:t>
            </a:fld>
            <a:endParaRPr lang="en-US" dirty="0"/>
          </a:p>
        </p:txBody>
      </p:sp>
    </p:spTree>
    <p:extLst>
      <p:ext uri="{BB962C8B-B14F-4D97-AF65-F5344CB8AC3E}">
        <p14:creationId xmlns:p14="http://schemas.microsoft.com/office/powerpoint/2010/main" val="2516742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B841FF-2265-490D-82DC-A1CE081A9D8D}" type="datetimeFigureOut">
              <a:rPr lang="en-US" smtClean="0"/>
              <a:t>12/24/2011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9C71D3-11B3-4A30-8287-0A25969E69E8}" type="slidenum">
              <a:rPr lang="en-US" smtClean="0"/>
              <a:t>‹#›</a:t>
            </a:fld>
            <a:endParaRPr lang="en-US" dirty="0"/>
          </a:p>
        </p:txBody>
      </p:sp>
    </p:spTree>
    <p:extLst>
      <p:ext uri="{BB962C8B-B14F-4D97-AF65-F5344CB8AC3E}">
        <p14:creationId xmlns:p14="http://schemas.microsoft.com/office/powerpoint/2010/main" val="4174852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B841FF-2265-490D-82DC-A1CE081A9D8D}" type="datetimeFigureOut">
              <a:rPr lang="en-US" smtClean="0"/>
              <a:t>12/24/2011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9C71D3-11B3-4A30-8287-0A25969E69E8}" type="slidenum">
              <a:rPr lang="en-US" smtClean="0"/>
              <a:t>‹#›</a:t>
            </a:fld>
            <a:endParaRPr lang="en-US" dirty="0"/>
          </a:p>
        </p:txBody>
      </p:sp>
    </p:spTree>
    <p:extLst>
      <p:ext uri="{BB962C8B-B14F-4D97-AF65-F5344CB8AC3E}">
        <p14:creationId xmlns:p14="http://schemas.microsoft.com/office/powerpoint/2010/main" val="903203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B841FF-2265-490D-82DC-A1CE081A9D8D}" type="datetimeFigureOut">
              <a:rPr lang="en-US" smtClean="0"/>
              <a:t>12/24/2011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9C71D3-11B3-4A30-8287-0A25969E69E8}" type="slidenum">
              <a:rPr lang="en-US" smtClean="0"/>
              <a:t>‹#›</a:t>
            </a:fld>
            <a:endParaRPr lang="en-US" dirty="0"/>
          </a:p>
        </p:txBody>
      </p:sp>
    </p:spTree>
    <p:extLst>
      <p:ext uri="{BB962C8B-B14F-4D97-AF65-F5344CB8AC3E}">
        <p14:creationId xmlns:p14="http://schemas.microsoft.com/office/powerpoint/2010/main" val="3773313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B841FF-2265-490D-82DC-A1CE081A9D8D}" type="datetimeFigureOut">
              <a:rPr lang="en-US" smtClean="0"/>
              <a:t>12/24/2011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9C71D3-11B3-4A30-8287-0A25969E69E8}" type="slidenum">
              <a:rPr lang="en-US" smtClean="0"/>
              <a:t>‹#›</a:t>
            </a:fld>
            <a:endParaRPr lang="en-US" dirty="0"/>
          </a:p>
        </p:txBody>
      </p:sp>
    </p:spTree>
    <p:extLst>
      <p:ext uri="{BB962C8B-B14F-4D97-AF65-F5344CB8AC3E}">
        <p14:creationId xmlns:p14="http://schemas.microsoft.com/office/powerpoint/2010/main" val="3602239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B841FF-2265-490D-82DC-A1CE081A9D8D}" type="datetimeFigureOut">
              <a:rPr lang="en-US" smtClean="0"/>
              <a:t>12/24/2011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9C71D3-11B3-4A30-8287-0A25969E69E8}" type="slidenum">
              <a:rPr lang="en-US" smtClean="0"/>
              <a:t>‹#›</a:t>
            </a:fld>
            <a:endParaRPr lang="en-US" dirty="0"/>
          </a:p>
        </p:txBody>
      </p:sp>
    </p:spTree>
    <p:extLst>
      <p:ext uri="{BB962C8B-B14F-4D97-AF65-F5344CB8AC3E}">
        <p14:creationId xmlns:p14="http://schemas.microsoft.com/office/powerpoint/2010/main" val="3609578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B841FF-2265-490D-82DC-A1CE081A9D8D}" type="datetimeFigureOut">
              <a:rPr lang="en-US" smtClean="0"/>
              <a:t>12/24/2011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59C71D3-11B3-4A30-8287-0A25969E69E8}" type="slidenum">
              <a:rPr lang="en-US" smtClean="0"/>
              <a:t>‹#›</a:t>
            </a:fld>
            <a:endParaRPr lang="en-US" dirty="0"/>
          </a:p>
        </p:txBody>
      </p:sp>
    </p:spTree>
    <p:extLst>
      <p:ext uri="{BB962C8B-B14F-4D97-AF65-F5344CB8AC3E}">
        <p14:creationId xmlns:p14="http://schemas.microsoft.com/office/powerpoint/2010/main" val="1159318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B841FF-2265-490D-82DC-A1CE081A9D8D}" type="datetimeFigureOut">
              <a:rPr lang="en-US" smtClean="0"/>
              <a:t>12/24/2011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59C71D3-11B3-4A30-8287-0A25969E69E8}" type="slidenum">
              <a:rPr lang="en-US" smtClean="0"/>
              <a:t>‹#›</a:t>
            </a:fld>
            <a:endParaRPr lang="en-US" dirty="0"/>
          </a:p>
        </p:txBody>
      </p:sp>
    </p:spTree>
    <p:extLst>
      <p:ext uri="{BB962C8B-B14F-4D97-AF65-F5344CB8AC3E}">
        <p14:creationId xmlns:p14="http://schemas.microsoft.com/office/powerpoint/2010/main" val="1720136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B841FF-2265-490D-82DC-A1CE081A9D8D}" type="datetimeFigureOut">
              <a:rPr lang="en-US" smtClean="0"/>
              <a:t>12/24/2011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59C71D3-11B3-4A30-8287-0A25969E69E8}" type="slidenum">
              <a:rPr lang="en-US" smtClean="0"/>
              <a:t>‹#›</a:t>
            </a:fld>
            <a:endParaRPr lang="en-US" dirty="0"/>
          </a:p>
        </p:txBody>
      </p:sp>
    </p:spTree>
    <p:extLst>
      <p:ext uri="{BB962C8B-B14F-4D97-AF65-F5344CB8AC3E}">
        <p14:creationId xmlns:p14="http://schemas.microsoft.com/office/powerpoint/2010/main" val="2403977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B841FF-2265-490D-82DC-A1CE081A9D8D}" type="datetimeFigureOut">
              <a:rPr lang="en-US" smtClean="0"/>
              <a:t>12/24/2011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9C71D3-11B3-4A30-8287-0A25969E69E8}" type="slidenum">
              <a:rPr lang="en-US" smtClean="0"/>
              <a:t>‹#›</a:t>
            </a:fld>
            <a:endParaRPr lang="en-US" dirty="0"/>
          </a:p>
        </p:txBody>
      </p:sp>
    </p:spTree>
    <p:extLst>
      <p:ext uri="{BB962C8B-B14F-4D97-AF65-F5344CB8AC3E}">
        <p14:creationId xmlns:p14="http://schemas.microsoft.com/office/powerpoint/2010/main" val="1928083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B841FF-2265-490D-82DC-A1CE081A9D8D}" type="datetimeFigureOut">
              <a:rPr lang="en-US" smtClean="0"/>
              <a:t>12/24/2011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9C71D3-11B3-4A30-8287-0A25969E69E8}" type="slidenum">
              <a:rPr lang="en-US" smtClean="0"/>
              <a:t>‹#›</a:t>
            </a:fld>
            <a:endParaRPr lang="en-US" dirty="0"/>
          </a:p>
        </p:txBody>
      </p:sp>
    </p:spTree>
    <p:extLst>
      <p:ext uri="{BB962C8B-B14F-4D97-AF65-F5344CB8AC3E}">
        <p14:creationId xmlns:p14="http://schemas.microsoft.com/office/powerpoint/2010/main" val="206567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B841FF-2265-490D-82DC-A1CE081A9D8D}" type="datetimeFigureOut">
              <a:rPr lang="en-US" smtClean="0"/>
              <a:t>12/24/2011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9C71D3-11B3-4A30-8287-0A25969E69E8}" type="slidenum">
              <a:rPr lang="en-US" smtClean="0"/>
              <a:t>‹#›</a:t>
            </a:fld>
            <a:endParaRPr lang="en-US" dirty="0"/>
          </a:p>
        </p:txBody>
      </p:sp>
    </p:spTree>
    <p:extLst>
      <p:ext uri="{BB962C8B-B14F-4D97-AF65-F5344CB8AC3E}">
        <p14:creationId xmlns:p14="http://schemas.microsoft.com/office/powerpoint/2010/main" val="426856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1026" name="Picture 2" descr="C:\Users\Shawn McCracken\Desktop\title-conversations-with-john-get-life.pn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96014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Shawn McCracken\Desktop\text-conversations-with-john-get-life.pn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457200" y="152400"/>
            <a:ext cx="8229600" cy="685800"/>
          </a:xfrm>
        </p:spPr>
        <p:txBody>
          <a:bodyPr>
            <a:noAutofit/>
          </a:bodyPr>
          <a:lstStyle/>
          <a:p>
            <a:r>
              <a:rPr lang="en-US" sz="4500" b="1" dirty="0" smtClean="0">
                <a:solidFill>
                  <a:schemeClr val="bg1"/>
                </a:solidFill>
                <a:effectLst>
                  <a:outerShdw blurRad="38100" dist="38100" dir="2700000" algn="tl">
                    <a:srgbClr val="000000">
                      <a:alpha val="43137"/>
                    </a:srgbClr>
                  </a:outerShdw>
                </a:effectLst>
              </a:rPr>
              <a:t>Reasons GOD came in flesh:</a:t>
            </a:r>
            <a:endParaRPr lang="en-US" sz="4500" b="1" dirty="0">
              <a:solidFill>
                <a:schemeClr val="bg1"/>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381000" y="1600200"/>
            <a:ext cx="8534400" cy="5029200"/>
          </a:xfrm>
        </p:spPr>
        <p:txBody>
          <a:bodyPr>
            <a:noAutofit/>
          </a:bodyPr>
          <a:lstStyle/>
          <a:p>
            <a:r>
              <a:rPr lang="en-US" sz="5800" b="1" dirty="0">
                <a:solidFill>
                  <a:schemeClr val="bg1"/>
                </a:solidFill>
                <a:effectLst>
                  <a:outerShdw blurRad="38100" dist="38100" dir="2700000" algn="tl">
                    <a:srgbClr val="000000">
                      <a:alpha val="43137"/>
                    </a:srgbClr>
                  </a:outerShdw>
                </a:effectLst>
              </a:rPr>
              <a:t>He </a:t>
            </a:r>
            <a:r>
              <a:rPr lang="en-US" sz="5800" b="1" dirty="0" smtClean="0">
                <a:solidFill>
                  <a:schemeClr val="bg1"/>
                </a:solidFill>
                <a:effectLst>
                  <a:outerShdw blurRad="38100" dist="38100" dir="2700000" algn="tl">
                    <a:srgbClr val="000000">
                      <a:alpha val="43137"/>
                    </a:srgbClr>
                  </a:outerShdw>
                </a:effectLst>
              </a:rPr>
              <a:t>became human to </a:t>
            </a:r>
            <a:br>
              <a:rPr lang="en-US" sz="5800" b="1" dirty="0" smtClean="0">
                <a:solidFill>
                  <a:schemeClr val="bg1"/>
                </a:solidFill>
                <a:effectLst>
                  <a:outerShdw blurRad="38100" dist="38100" dir="2700000" algn="tl">
                    <a:srgbClr val="000000">
                      <a:alpha val="43137"/>
                    </a:srgbClr>
                  </a:outerShdw>
                </a:effectLst>
              </a:rPr>
            </a:br>
            <a:r>
              <a:rPr lang="en-US" sz="5800" b="1" dirty="0" smtClean="0">
                <a:solidFill>
                  <a:schemeClr val="bg1"/>
                </a:solidFill>
                <a:effectLst>
                  <a:outerShdw blurRad="38100" dist="38100" dir="2700000" algn="tl">
                    <a:srgbClr val="000000">
                      <a:alpha val="43137"/>
                    </a:srgbClr>
                  </a:outerShdw>
                </a:effectLst>
              </a:rPr>
              <a:t>die in our place</a:t>
            </a:r>
          </a:p>
          <a:p>
            <a:pPr marL="400050" lvl="1" indent="0">
              <a:buNone/>
            </a:pPr>
            <a:endParaRPr lang="en-US" sz="3000" b="1" dirty="0" smtClean="0">
              <a:solidFill>
                <a:schemeClr val="bg1"/>
              </a:solidFill>
              <a:effectLst>
                <a:outerShdw blurRad="38100" dist="38100" dir="2700000" algn="tl">
                  <a:srgbClr val="000000">
                    <a:alpha val="43137"/>
                  </a:srgbClr>
                </a:outerShdw>
              </a:effectLst>
              <a:sym typeface="Wingdings" pitchFamily="2" charset="2"/>
            </a:endParaRPr>
          </a:p>
        </p:txBody>
      </p:sp>
    </p:spTree>
    <p:extLst>
      <p:ext uri="{BB962C8B-B14F-4D97-AF65-F5344CB8AC3E}">
        <p14:creationId xmlns:p14="http://schemas.microsoft.com/office/powerpoint/2010/main" val="2493067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Shawn McCracken\Desktop\text-conversations-with-john-get-life.pn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457200" y="152400"/>
            <a:ext cx="8229600" cy="685800"/>
          </a:xfrm>
        </p:spPr>
        <p:txBody>
          <a:bodyPr>
            <a:noAutofit/>
          </a:bodyPr>
          <a:lstStyle/>
          <a:p>
            <a:r>
              <a:rPr lang="en-US" sz="4500" b="1" u="sng" dirty="0" smtClean="0">
                <a:solidFill>
                  <a:schemeClr val="bg1"/>
                </a:solidFill>
                <a:effectLst>
                  <a:outerShdw blurRad="38100" dist="38100" dir="2700000" algn="tl">
                    <a:srgbClr val="000000">
                      <a:alpha val="43137"/>
                    </a:srgbClr>
                  </a:outerShdw>
                </a:effectLst>
              </a:rPr>
              <a:t>Hebrews 2:9</a:t>
            </a:r>
            <a:r>
              <a:rPr lang="en-US" sz="4500" b="1" dirty="0" smtClean="0">
                <a:solidFill>
                  <a:schemeClr val="bg1"/>
                </a:solidFill>
                <a:effectLst>
                  <a:outerShdw blurRad="38100" dist="38100" dir="2700000" algn="tl">
                    <a:srgbClr val="000000">
                      <a:alpha val="43137"/>
                    </a:srgbClr>
                  </a:outerShdw>
                </a:effectLst>
              </a:rPr>
              <a:t> </a:t>
            </a:r>
            <a:r>
              <a:rPr lang="en-US" sz="3000" b="1" dirty="0" smtClean="0">
                <a:solidFill>
                  <a:schemeClr val="bg1"/>
                </a:solidFill>
                <a:effectLst>
                  <a:outerShdw blurRad="38100" dist="38100" dir="2700000" algn="tl">
                    <a:srgbClr val="000000">
                      <a:alpha val="43137"/>
                    </a:srgbClr>
                  </a:outerShdw>
                </a:effectLst>
              </a:rPr>
              <a:t>(NIV)</a:t>
            </a:r>
            <a:endParaRPr lang="en-US" sz="3000" b="1" dirty="0">
              <a:solidFill>
                <a:schemeClr val="bg1"/>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381000" y="990600"/>
            <a:ext cx="8686800" cy="5638800"/>
          </a:xfrm>
        </p:spPr>
        <p:txBody>
          <a:bodyPr>
            <a:noAutofit/>
          </a:bodyPr>
          <a:lstStyle/>
          <a:p>
            <a:pPr marL="0" indent="0">
              <a:buNone/>
            </a:pPr>
            <a:r>
              <a:rPr lang="en-US" sz="5000" b="1" dirty="0" smtClean="0">
                <a:solidFill>
                  <a:schemeClr val="bg1"/>
                </a:solidFill>
                <a:effectLst>
                  <a:outerShdw blurRad="38100" dist="38100" dir="2700000" algn="tl">
                    <a:srgbClr val="000000">
                      <a:alpha val="43137"/>
                    </a:srgbClr>
                  </a:outerShdw>
                </a:effectLst>
              </a:rPr>
              <a:t>But </a:t>
            </a:r>
            <a:r>
              <a:rPr lang="en-US" sz="5000" b="1" dirty="0">
                <a:solidFill>
                  <a:schemeClr val="bg1"/>
                </a:solidFill>
                <a:effectLst>
                  <a:outerShdw blurRad="38100" dist="38100" dir="2700000" algn="tl">
                    <a:srgbClr val="000000">
                      <a:alpha val="43137"/>
                    </a:srgbClr>
                  </a:outerShdw>
                </a:effectLst>
              </a:rPr>
              <a:t>we see Jesus, who was made a little lower than the angels, now crowned with glory and honor because he suffered death, so that by the grace of God he might taste death </a:t>
            </a:r>
            <a:r>
              <a:rPr lang="en-US" sz="5000" b="1" dirty="0" smtClean="0">
                <a:solidFill>
                  <a:schemeClr val="bg1"/>
                </a:solidFill>
                <a:effectLst>
                  <a:outerShdw blurRad="38100" dist="38100" dir="2700000" algn="tl">
                    <a:srgbClr val="000000">
                      <a:alpha val="43137"/>
                    </a:srgbClr>
                  </a:outerShdw>
                </a:effectLst>
              </a:rPr>
              <a:t/>
            </a:r>
            <a:br>
              <a:rPr lang="en-US" sz="5000" b="1" dirty="0" smtClean="0">
                <a:solidFill>
                  <a:schemeClr val="bg1"/>
                </a:solidFill>
                <a:effectLst>
                  <a:outerShdw blurRad="38100" dist="38100" dir="2700000" algn="tl">
                    <a:srgbClr val="000000">
                      <a:alpha val="43137"/>
                    </a:srgbClr>
                  </a:outerShdw>
                </a:effectLst>
              </a:rPr>
            </a:br>
            <a:r>
              <a:rPr lang="en-US" sz="5000" b="1" dirty="0" smtClean="0">
                <a:solidFill>
                  <a:schemeClr val="bg1"/>
                </a:solidFill>
                <a:effectLst>
                  <a:outerShdw blurRad="38100" dist="38100" dir="2700000" algn="tl">
                    <a:srgbClr val="000000">
                      <a:alpha val="43137"/>
                    </a:srgbClr>
                  </a:outerShdw>
                </a:effectLst>
              </a:rPr>
              <a:t>for </a:t>
            </a:r>
            <a:r>
              <a:rPr lang="en-US" sz="5000" b="1" dirty="0">
                <a:solidFill>
                  <a:schemeClr val="bg1"/>
                </a:solidFill>
                <a:effectLst>
                  <a:outerShdw blurRad="38100" dist="38100" dir="2700000" algn="tl">
                    <a:srgbClr val="000000">
                      <a:alpha val="43137"/>
                    </a:srgbClr>
                  </a:outerShdw>
                </a:effectLst>
              </a:rPr>
              <a:t>everyone. </a:t>
            </a:r>
            <a:endParaRPr lang="en-US" sz="5000" b="1" dirty="0" smtClean="0">
              <a:solidFill>
                <a:schemeClr val="bg1"/>
              </a:solidFill>
              <a:effectLst>
                <a:outerShdw blurRad="38100" dist="38100" dir="2700000" algn="tl">
                  <a:srgbClr val="000000">
                    <a:alpha val="43137"/>
                  </a:srgbClr>
                </a:outerShdw>
              </a:effectLst>
            </a:endParaRPr>
          </a:p>
          <a:p>
            <a:pPr marL="0" indent="0">
              <a:buNone/>
            </a:pPr>
            <a:endParaRPr lang="en-US" sz="5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15853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Shawn McCracken\Desktop\text-conversations-with-john-get-life.pn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457200" y="152400"/>
            <a:ext cx="8229600" cy="685800"/>
          </a:xfrm>
        </p:spPr>
        <p:txBody>
          <a:bodyPr>
            <a:noAutofit/>
          </a:bodyPr>
          <a:lstStyle/>
          <a:p>
            <a:r>
              <a:rPr lang="en-US" sz="4500" b="1" dirty="0" smtClean="0">
                <a:solidFill>
                  <a:schemeClr val="bg1"/>
                </a:solidFill>
                <a:effectLst>
                  <a:outerShdw blurRad="38100" dist="38100" dir="2700000" algn="tl">
                    <a:srgbClr val="000000">
                      <a:alpha val="43137"/>
                    </a:srgbClr>
                  </a:outerShdw>
                </a:effectLst>
              </a:rPr>
              <a:t>Reasons GOD came in flesh:</a:t>
            </a:r>
            <a:endParaRPr lang="en-US" sz="4500" b="1" dirty="0">
              <a:solidFill>
                <a:schemeClr val="bg1"/>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381000" y="1600200"/>
            <a:ext cx="8534400" cy="5029200"/>
          </a:xfrm>
        </p:spPr>
        <p:txBody>
          <a:bodyPr>
            <a:noAutofit/>
          </a:bodyPr>
          <a:lstStyle/>
          <a:p>
            <a:r>
              <a:rPr lang="en-US" sz="5800" b="1" dirty="0">
                <a:solidFill>
                  <a:schemeClr val="bg1"/>
                </a:solidFill>
                <a:effectLst>
                  <a:outerShdw blurRad="38100" dist="38100" dir="2700000" algn="tl">
                    <a:srgbClr val="000000">
                      <a:alpha val="43137"/>
                    </a:srgbClr>
                  </a:outerShdw>
                </a:effectLst>
              </a:rPr>
              <a:t>He </a:t>
            </a:r>
            <a:r>
              <a:rPr lang="en-US" sz="5800" b="1" dirty="0" smtClean="0">
                <a:solidFill>
                  <a:schemeClr val="bg1"/>
                </a:solidFill>
                <a:effectLst>
                  <a:outerShdw blurRad="38100" dist="38100" dir="2700000" algn="tl">
                    <a:srgbClr val="000000">
                      <a:alpha val="43137"/>
                    </a:srgbClr>
                  </a:outerShdw>
                </a:effectLst>
              </a:rPr>
              <a:t>became </a:t>
            </a:r>
            <a:r>
              <a:rPr lang="en-US" sz="5800" b="1" dirty="0">
                <a:solidFill>
                  <a:schemeClr val="bg1"/>
                </a:solidFill>
                <a:effectLst>
                  <a:outerShdw blurRad="38100" dist="38100" dir="2700000" algn="tl">
                    <a:srgbClr val="000000">
                      <a:alpha val="43137"/>
                    </a:srgbClr>
                  </a:outerShdw>
                </a:effectLst>
              </a:rPr>
              <a:t>human to </a:t>
            </a:r>
            <a:r>
              <a:rPr lang="en-US" sz="5800" b="1" dirty="0" smtClean="0">
                <a:solidFill>
                  <a:schemeClr val="bg1"/>
                </a:solidFill>
                <a:effectLst>
                  <a:outerShdw blurRad="38100" dist="38100" dir="2700000" algn="tl">
                    <a:srgbClr val="000000">
                      <a:alpha val="43137"/>
                    </a:srgbClr>
                  </a:outerShdw>
                </a:effectLst>
              </a:rPr>
              <a:t/>
            </a:r>
            <a:br>
              <a:rPr lang="en-US" sz="5800" b="1" dirty="0" smtClean="0">
                <a:solidFill>
                  <a:schemeClr val="bg1"/>
                </a:solidFill>
                <a:effectLst>
                  <a:outerShdw blurRad="38100" dist="38100" dir="2700000" algn="tl">
                    <a:srgbClr val="000000">
                      <a:alpha val="43137"/>
                    </a:srgbClr>
                  </a:outerShdw>
                </a:effectLst>
              </a:rPr>
            </a:br>
            <a:r>
              <a:rPr lang="en-US" sz="5800" b="1" dirty="0" smtClean="0">
                <a:solidFill>
                  <a:schemeClr val="bg1"/>
                </a:solidFill>
                <a:effectLst>
                  <a:outerShdw blurRad="38100" dist="38100" dir="2700000" algn="tl">
                    <a:srgbClr val="000000">
                      <a:alpha val="43137"/>
                    </a:srgbClr>
                  </a:outerShdw>
                </a:effectLst>
              </a:rPr>
              <a:t>be our representative or mediator (</a:t>
            </a:r>
            <a:r>
              <a:rPr lang="en-US" sz="5800" b="1" dirty="0">
                <a:solidFill>
                  <a:schemeClr val="bg1"/>
                </a:solidFill>
                <a:effectLst>
                  <a:outerShdw blurRad="38100" dist="38100" dir="2700000" algn="tl">
                    <a:srgbClr val="000000">
                      <a:alpha val="43137"/>
                    </a:srgbClr>
                  </a:outerShdw>
                </a:effectLst>
              </a:rPr>
              <a:t>between God and man</a:t>
            </a:r>
            <a:r>
              <a:rPr lang="en-US" sz="5800" b="1" dirty="0" smtClean="0">
                <a:solidFill>
                  <a:schemeClr val="bg1"/>
                </a:solidFill>
                <a:effectLst>
                  <a:outerShdw blurRad="38100" dist="38100" dir="2700000" algn="tl">
                    <a:srgbClr val="000000">
                      <a:alpha val="43137"/>
                    </a:srgbClr>
                  </a:outerShdw>
                </a:effectLst>
              </a:rPr>
              <a:t>)</a:t>
            </a:r>
          </a:p>
          <a:p>
            <a:pPr marL="0" indent="0">
              <a:buNone/>
            </a:pPr>
            <a:endParaRPr lang="en-US" sz="5800" b="1" dirty="0" smtClean="0">
              <a:solidFill>
                <a:schemeClr val="bg1"/>
              </a:solidFill>
              <a:effectLst>
                <a:outerShdw blurRad="38100" dist="38100" dir="2700000" algn="tl">
                  <a:srgbClr val="000000">
                    <a:alpha val="43137"/>
                  </a:srgbClr>
                </a:outerShdw>
              </a:effectLst>
              <a:sym typeface="Wingdings" pitchFamily="2" charset="2"/>
            </a:endParaRPr>
          </a:p>
        </p:txBody>
      </p:sp>
    </p:spTree>
    <p:extLst>
      <p:ext uri="{BB962C8B-B14F-4D97-AF65-F5344CB8AC3E}">
        <p14:creationId xmlns:p14="http://schemas.microsoft.com/office/powerpoint/2010/main" val="4129307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Shawn McCracken\Desktop\text-conversations-with-john-get-life.pn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457200" y="152400"/>
            <a:ext cx="8229600" cy="685800"/>
          </a:xfrm>
        </p:spPr>
        <p:txBody>
          <a:bodyPr>
            <a:noAutofit/>
          </a:bodyPr>
          <a:lstStyle/>
          <a:p>
            <a:r>
              <a:rPr lang="en-US" sz="4500" b="1" u="sng" dirty="0">
                <a:solidFill>
                  <a:schemeClr val="bg1"/>
                </a:solidFill>
                <a:effectLst>
                  <a:outerShdw blurRad="38100" dist="38100" dir="2700000" algn="tl">
                    <a:srgbClr val="000000">
                      <a:alpha val="43137"/>
                    </a:srgbClr>
                  </a:outerShdw>
                </a:effectLst>
              </a:rPr>
              <a:t>1 </a:t>
            </a:r>
            <a:r>
              <a:rPr lang="en-US" sz="4500" b="1" u="sng" dirty="0" smtClean="0">
                <a:solidFill>
                  <a:schemeClr val="bg1"/>
                </a:solidFill>
                <a:effectLst>
                  <a:outerShdw blurRad="38100" dist="38100" dir="2700000" algn="tl">
                    <a:srgbClr val="000000">
                      <a:alpha val="43137"/>
                    </a:srgbClr>
                  </a:outerShdw>
                </a:effectLst>
              </a:rPr>
              <a:t>Timothy 2:5-6</a:t>
            </a:r>
            <a:r>
              <a:rPr lang="en-US" sz="4500" b="1" dirty="0" smtClean="0">
                <a:solidFill>
                  <a:schemeClr val="bg1"/>
                </a:solidFill>
                <a:effectLst>
                  <a:outerShdw blurRad="38100" dist="38100" dir="2700000" algn="tl">
                    <a:srgbClr val="000000">
                      <a:alpha val="43137"/>
                    </a:srgbClr>
                  </a:outerShdw>
                </a:effectLst>
              </a:rPr>
              <a:t> </a:t>
            </a:r>
            <a:r>
              <a:rPr lang="en-US" sz="3000" b="1" dirty="0" smtClean="0">
                <a:solidFill>
                  <a:schemeClr val="bg1"/>
                </a:solidFill>
                <a:effectLst>
                  <a:outerShdw blurRad="38100" dist="38100" dir="2700000" algn="tl">
                    <a:srgbClr val="000000">
                      <a:alpha val="43137"/>
                    </a:srgbClr>
                  </a:outerShdw>
                </a:effectLst>
              </a:rPr>
              <a:t>(NLT)</a:t>
            </a:r>
            <a:endParaRPr lang="en-US" sz="3000" b="1" dirty="0">
              <a:solidFill>
                <a:schemeClr val="bg1"/>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457200" y="1143000"/>
            <a:ext cx="8458200" cy="5486400"/>
          </a:xfrm>
        </p:spPr>
        <p:txBody>
          <a:bodyPr>
            <a:noAutofit/>
          </a:bodyPr>
          <a:lstStyle/>
          <a:p>
            <a:pPr marL="0" lvl="0" indent="0">
              <a:buNone/>
            </a:pPr>
            <a:r>
              <a:rPr lang="en-US" sz="4500" b="1" dirty="0" smtClean="0">
                <a:solidFill>
                  <a:schemeClr val="bg1"/>
                </a:solidFill>
                <a:effectLst>
                  <a:outerShdw blurRad="38100" dist="38100" dir="2700000" algn="tl">
                    <a:srgbClr val="000000">
                      <a:alpha val="43137"/>
                    </a:srgbClr>
                  </a:outerShdw>
                </a:effectLst>
              </a:rPr>
              <a:t>For </a:t>
            </a:r>
            <a:r>
              <a:rPr lang="en-US" sz="4500" b="1" dirty="0">
                <a:solidFill>
                  <a:schemeClr val="bg1"/>
                </a:solidFill>
                <a:effectLst>
                  <a:outerShdw blurRad="38100" dist="38100" dir="2700000" algn="tl">
                    <a:srgbClr val="000000">
                      <a:alpha val="43137"/>
                    </a:srgbClr>
                  </a:outerShdw>
                </a:effectLst>
              </a:rPr>
              <a:t>there is only one God and one Mediator who can reconcile God and humanity—the man Christ Jesus. </a:t>
            </a:r>
            <a:r>
              <a:rPr lang="en-US" sz="4500" b="1" dirty="0" smtClean="0">
                <a:solidFill>
                  <a:schemeClr val="bg1"/>
                </a:solidFill>
                <a:effectLst>
                  <a:outerShdw blurRad="38100" dist="38100" dir="2700000" algn="tl">
                    <a:srgbClr val="000000">
                      <a:alpha val="43137"/>
                    </a:srgbClr>
                  </a:outerShdw>
                </a:effectLst>
              </a:rPr>
              <a:t>He </a:t>
            </a:r>
            <a:r>
              <a:rPr lang="en-US" sz="4500" b="1" dirty="0">
                <a:solidFill>
                  <a:schemeClr val="bg1"/>
                </a:solidFill>
                <a:effectLst>
                  <a:outerShdw blurRad="38100" dist="38100" dir="2700000" algn="tl">
                    <a:srgbClr val="000000">
                      <a:alpha val="43137"/>
                    </a:srgbClr>
                  </a:outerShdw>
                </a:effectLst>
              </a:rPr>
              <a:t>gave his life to purchase freedom for everyone. This is the message God gave to the world at just the right time</a:t>
            </a:r>
            <a:r>
              <a:rPr lang="en-US" sz="4500" b="1" dirty="0" smtClean="0">
                <a:solidFill>
                  <a:schemeClr val="bg1"/>
                </a:solidFill>
                <a:effectLst>
                  <a:outerShdw blurRad="38100" dist="38100" dir="2700000" algn="tl">
                    <a:srgbClr val="000000">
                      <a:alpha val="43137"/>
                    </a:srgbClr>
                  </a:outerShdw>
                </a:effectLst>
              </a:rPr>
              <a:t>.</a:t>
            </a:r>
          </a:p>
          <a:p>
            <a:pPr marL="0" lvl="0" indent="0">
              <a:buNone/>
            </a:pPr>
            <a:endParaRPr lang="en-US" sz="45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184804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Shawn McCracken\Desktop\text-conversations-with-john-get-life.pn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457200" y="152400"/>
            <a:ext cx="8229600" cy="685800"/>
          </a:xfrm>
        </p:spPr>
        <p:txBody>
          <a:bodyPr>
            <a:noAutofit/>
          </a:bodyPr>
          <a:lstStyle/>
          <a:p>
            <a:r>
              <a:rPr lang="en-US" sz="4500" b="1" dirty="0" smtClean="0">
                <a:solidFill>
                  <a:schemeClr val="bg1"/>
                </a:solidFill>
                <a:effectLst>
                  <a:outerShdw blurRad="38100" dist="38100" dir="2700000" algn="tl">
                    <a:srgbClr val="000000">
                      <a:alpha val="43137"/>
                    </a:srgbClr>
                  </a:outerShdw>
                </a:effectLst>
              </a:rPr>
              <a:t>Reasons GOD came in flesh:</a:t>
            </a:r>
            <a:endParaRPr lang="en-US" sz="4500" b="1" dirty="0">
              <a:solidFill>
                <a:schemeClr val="bg1"/>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228600" y="1600200"/>
            <a:ext cx="8763000" cy="5029200"/>
          </a:xfrm>
        </p:spPr>
        <p:txBody>
          <a:bodyPr>
            <a:noAutofit/>
          </a:bodyPr>
          <a:lstStyle/>
          <a:p>
            <a:r>
              <a:rPr lang="en-US" sz="5800" b="1" dirty="0">
                <a:solidFill>
                  <a:schemeClr val="bg1"/>
                </a:solidFill>
                <a:effectLst>
                  <a:outerShdw blurRad="38100" dist="38100" dir="2700000" algn="tl">
                    <a:srgbClr val="000000">
                      <a:alpha val="43137"/>
                    </a:srgbClr>
                  </a:outerShdw>
                </a:effectLst>
              </a:rPr>
              <a:t>He </a:t>
            </a:r>
            <a:r>
              <a:rPr lang="en-US" sz="5800" b="1" dirty="0" smtClean="0">
                <a:solidFill>
                  <a:schemeClr val="bg1"/>
                </a:solidFill>
                <a:effectLst>
                  <a:outerShdw blurRad="38100" dist="38100" dir="2700000" algn="tl">
                    <a:srgbClr val="000000">
                      <a:alpha val="43137"/>
                    </a:srgbClr>
                  </a:outerShdw>
                </a:effectLst>
              </a:rPr>
              <a:t>became human (</a:t>
            </a:r>
            <a:r>
              <a:rPr lang="en-US" sz="5800" b="1" dirty="0">
                <a:solidFill>
                  <a:schemeClr val="bg1"/>
                </a:solidFill>
                <a:effectLst>
                  <a:outerShdw blurRad="38100" dist="38100" dir="2700000" algn="tl">
                    <a:srgbClr val="000000">
                      <a:alpha val="43137"/>
                    </a:srgbClr>
                  </a:outerShdw>
                </a:effectLst>
              </a:rPr>
              <a:t>to die and </a:t>
            </a:r>
            <a:r>
              <a:rPr lang="en-US" sz="5800" b="1" dirty="0" smtClean="0">
                <a:solidFill>
                  <a:schemeClr val="bg1"/>
                </a:solidFill>
                <a:effectLst>
                  <a:outerShdw blurRad="38100" dist="38100" dir="2700000" algn="tl">
                    <a:srgbClr val="000000">
                      <a:alpha val="43137"/>
                    </a:srgbClr>
                  </a:outerShdw>
                </a:effectLst>
              </a:rPr>
              <a:t>be resurrected) </a:t>
            </a:r>
            <a:r>
              <a:rPr lang="en-US" sz="5800" b="1" dirty="0">
                <a:solidFill>
                  <a:schemeClr val="bg1"/>
                </a:solidFill>
                <a:effectLst>
                  <a:outerShdw blurRad="38100" dist="38100" dir="2700000" algn="tl">
                    <a:srgbClr val="000000">
                      <a:alpha val="43137"/>
                    </a:srgbClr>
                  </a:outerShdw>
                </a:effectLst>
              </a:rPr>
              <a:t>in </a:t>
            </a:r>
            <a:r>
              <a:rPr lang="en-US" sz="5800" b="1" dirty="0" smtClean="0">
                <a:solidFill>
                  <a:schemeClr val="bg1"/>
                </a:solidFill>
                <a:effectLst>
                  <a:outerShdw blurRad="38100" dist="38100" dir="2700000" algn="tl">
                    <a:srgbClr val="000000">
                      <a:alpha val="43137"/>
                    </a:srgbClr>
                  </a:outerShdw>
                </a:effectLst>
              </a:rPr>
              <a:t>order </a:t>
            </a:r>
            <a:r>
              <a:rPr lang="en-US" sz="5800" b="1" dirty="0">
                <a:solidFill>
                  <a:schemeClr val="bg1"/>
                </a:solidFill>
                <a:effectLst>
                  <a:outerShdw blurRad="38100" dist="38100" dir="2700000" algn="tl">
                    <a:srgbClr val="000000">
                      <a:alpha val="43137"/>
                    </a:srgbClr>
                  </a:outerShdw>
                </a:effectLst>
              </a:rPr>
              <a:t>to destroy </a:t>
            </a:r>
            <a:r>
              <a:rPr lang="en-US" sz="5800" b="1" dirty="0" smtClean="0">
                <a:solidFill>
                  <a:schemeClr val="bg1"/>
                </a:solidFill>
                <a:effectLst>
                  <a:outerShdw blurRad="38100" dist="38100" dir="2700000" algn="tl">
                    <a:srgbClr val="000000">
                      <a:alpha val="43137"/>
                    </a:srgbClr>
                  </a:outerShdw>
                </a:effectLst>
              </a:rPr>
              <a:t>the devil</a:t>
            </a:r>
          </a:p>
          <a:p>
            <a:pPr marL="0" indent="0">
              <a:buNone/>
            </a:pPr>
            <a:endParaRPr lang="en-US" sz="5800" b="1" dirty="0" smtClean="0">
              <a:solidFill>
                <a:schemeClr val="bg1"/>
              </a:solidFill>
              <a:effectLst>
                <a:outerShdw blurRad="38100" dist="38100" dir="2700000" algn="tl">
                  <a:srgbClr val="000000">
                    <a:alpha val="43137"/>
                  </a:srgbClr>
                </a:outerShdw>
              </a:effectLst>
              <a:sym typeface="Wingdings" pitchFamily="2" charset="2"/>
            </a:endParaRPr>
          </a:p>
        </p:txBody>
      </p:sp>
    </p:spTree>
    <p:extLst>
      <p:ext uri="{BB962C8B-B14F-4D97-AF65-F5344CB8AC3E}">
        <p14:creationId xmlns:p14="http://schemas.microsoft.com/office/powerpoint/2010/main" val="23360352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Shawn McCracken\Desktop\text-conversations-with-john-get-life.pn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457200" y="152400"/>
            <a:ext cx="8229600" cy="685800"/>
          </a:xfrm>
        </p:spPr>
        <p:txBody>
          <a:bodyPr>
            <a:noAutofit/>
          </a:bodyPr>
          <a:lstStyle/>
          <a:p>
            <a:r>
              <a:rPr lang="en-US" sz="4500" b="1" u="sng" dirty="0" smtClean="0">
                <a:solidFill>
                  <a:schemeClr val="bg1"/>
                </a:solidFill>
                <a:effectLst>
                  <a:outerShdw blurRad="38100" dist="38100" dir="2700000" algn="tl">
                    <a:srgbClr val="000000">
                      <a:alpha val="43137"/>
                    </a:srgbClr>
                  </a:outerShdw>
                </a:effectLst>
              </a:rPr>
              <a:t>Hebrews 2:14-18</a:t>
            </a:r>
            <a:r>
              <a:rPr lang="en-US" sz="4500" b="1" dirty="0" smtClean="0">
                <a:solidFill>
                  <a:schemeClr val="bg1"/>
                </a:solidFill>
                <a:effectLst>
                  <a:outerShdw blurRad="38100" dist="38100" dir="2700000" algn="tl">
                    <a:srgbClr val="000000">
                      <a:alpha val="43137"/>
                    </a:srgbClr>
                  </a:outerShdw>
                </a:effectLst>
              </a:rPr>
              <a:t> </a:t>
            </a:r>
            <a:r>
              <a:rPr lang="en-US" sz="3000" b="1" dirty="0" smtClean="0">
                <a:solidFill>
                  <a:schemeClr val="bg1"/>
                </a:solidFill>
                <a:effectLst>
                  <a:outerShdw blurRad="38100" dist="38100" dir="2700000" algn="tl">
                    <a:srgbClr val="000000">
                      <a:alpha val="43137"/>
                    </a:srgbClr>
                  </a:outerShdw>
                </a:effectLst>
              </a:rPr>
              <a:t>(NIV)</a:t>
            </a:r>
            <a:endParaRPr lang="en-US" sz="3000" b="1" dirty="0">
              <a:solidFill>
                <a:schemeClr val="bg1"/>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228600" y="914400"/>
            <a:ext cx="8839200" cy="5715000"/>
          </a:xfrm>
        </p:spPr>
        <p:txBody>
          <a:bodyPr>
            <a:noAutofit/>
          </a:bodyPr>
          <a:lstStyle/>
          <a:p>
            <a:pPr marL="0" indent="0">
              <a:buNone/>
            </a:pPr>
            <a:r>
              <a:rPr lang="en-US" sz="4100" b="1" baseline="30000" dirty="0">
                <a:solidFill>
                  <a:schemeClr val="bg1"/>
                </a:solidFill>
                <a:effectLst>
                  <a:outerShdw blurRad="38100" dist="38100" dir="2700000" algn="tl">
                    <a:srgbClr val="000000">
                      <a:alpha val="43137"/>
                    </a:srgbClr>
                  </a:outerShdw>
                </a:effectLst>
              </a:rPr>
              <a:t>14</a:t>
            </a:r>
            <a:r>
              <a:rPr lang="en-US" sz="4100" b="1" dirty="0">
                <a:solidFill>
                  <a:schemeClr val="bg1"/>
                </a:solidFill>
                <a:effectLst>
                  <a:outerShdw blurRad="38100" dist="38100" dir="2700000" algn="tl">
                    <a:srgbClr val="000000">
                      <a:alpha val="43137"/>
                    </a:srgbClr>
                  </a:outerShdw>
                </a:effectLst>
              </a:rPr>
              <a:t> Since the children have flesh and blood, he too shared in their humanity so that by his death he might destroy him who holds the power of death—that is, the devil— </a:t>
            </a:r>
            <a:r>
              <a:rPr lang="en-US" sz="4100" b="1" baseline="30000" dirty="0">
                <a:solidFill>
                  <a:schemeClr val="bg1"/>
                </a:solidFill>
                <a:effectLst>
                  <a:outerShdw blurRad="38100" dist="38100" dir="2700000" algn="tl">
                    <a:srgbClr val="000000">
                      <a:alpha val="43137"/>
                    </a:srgbClr>
                  </a:outerShdw>
                </a:effectLst>
              </a:rPr>
              <a:t>15</a:t>
            </a:r>
            <a:r>
              <a:rPr lang="en-US" sz="4100" b="1" dirty="0">
                <a:solidFill>
                  <a:schemeClr val="bg1"/>
                </a:solidFill>
                <a:effectLst>
                  <a:outerShdw blurRad="38100" dist="38100" dir="2700000" algn="tl">
                    <a:srgbClr val="000000">
                      <a:alpha val="43137"/>
                    </a:srgbClr>
                  </a:outerShdw>
                </a:effectLst>
              </a:rPr>
              <a:t> and free those who all their lives were held in slavery by their fear of death. </a:t>
            </a:r>
            <a:r>
              <a:rPr lang="en-US" sz="4100" b="1" baseline="30000" dirty="0">
                <a:solidFill>
                  <a:schemeClr val="bg1"/>
                </a:solidFill>
                <a:effectLst>
                  <a:outerShdw blurRad="38100" dist="38100" dir="2700000" algn="tl">
                    <a:srgbClr val="000000">
                      <a:alpha val="43137"/>
                    </a:srgbClr>
                  </a:outerShdw>
                </a:effectLst>
              </a:rPr>
              <a:t>16</a:t>
            </a:r>
            <a:r>
              <a:rPr lang="en-US" sz="4100" b="1" dirty="0">
                <a:solidFill>
                  <a:schemeClr val="bg1"/>
                </a:solidFill>
                <a:effectLst>
                  <a:outerShdw blurRad="38100" dist="38100" dir="2700000" algn="tl">
                    <a:srgbClr val="000000">
                      <a:alpha val="43137"/>
                    </a:srgbClr>
                  </a:outerShdw>
                </a:effectLst>
              </a:rPr>
              <a:t> For surely </a:t>
            </a:r>
            <a:r>
              <a:rPr lang="en-US" sz="4100" b="1" dirty="0" smtClean="0">
                <a:solidFill>
                  <a:schemeClr val="bg1"/>
                </a:solidFill>
                <a:effectLst>
                  <a:outerShdw blurRad="38100" dist="38100" dir="2700000" algn="tl">
                    <a:srgbClr val="000000">
                      <a:alpha val="43137"/>
                    </a:srgbClr>
                  </a:outerShdw>
                </a:effectLst>
              </a:rPr>
              <a:t/>
            </a:r>
            <a:br>
              <a:rPr lang="en-US" sz="4100" b="1" dirty="0" smtClean="0">
                <a:solidFill>
                  <a:schemeClr val="bg1"/>
                </a:solidFill>
                <a:effectLst>
                  <a:outerShdw blurRad="38100" dist="38100" dir="2700000" algn="tl">
                    <a:srgbClr val="000000">
                      <a:alpha val="43137"/>
                    </a:srgbClr>
                  </a:outerShdw>
                </a:effectLst>
              </a:rPr>
            </a:br>
            <a:r>
              <a:rPr lang="en-US" sz="4100" b="1" dirty="0" smtClean="0">
                <a:solidFill>
                  <a:schemeClr val="bg1"/>
                </a:solidFill>
                <a:effectLst>
                  <a:outerShdw blurRad="38100" dist="38100" dir="2700000" algn="tl">
                    <a:srgbClr val="000000">
                      <a:alpha val="43137"/>
                    </a:srgbClr>
                  </a:outerShdw>
                </a:effectLst>
              </a:rPr>
              <a:t>it </a:t>
            </a:r>
            <a:r>
              <a:rPr lang="en-US" sz="4100" b="1" dirty="0">
                <a:solidFill>
                  <a:schemeClr val="bg1"/>
                </a:solidFill>
                <a:effectLst>
                  <a:outerShdw blurRad="38100" dist="38100" dir="2700000" algn="tl">
                    <a:srgbClr val="000000">
                      <a:alpha val="43137"/>
                    </a:srgbClr>
                  </a:outerShdw>
                </a:effectLst>
              </a:rPr>
              <a:t>is not angels he helps, but </a:t>
            </a:r>
            <a:r>
              <a:rPr lang="en-US" sz="4100" b="1" dirty="0" smtClean="0">
                <a:solidFill>
                  <a:schemeClr val="bg1"/>
                </a:solidFill>
                <a:effectLst>
                  <a:outerShdw blurRad="38100" dist="38100" dir="2700000" algn="tl">
                    <a:srgbClr val="000000">
                      <a:alpha val="43137"/>
                    </a:srgbClr>
                  </a:outerShdw>
                </a:effectLst>
              </a:rPr>
              <a:t/>
            </a:r>
            <a:br>
              <a:rPr lang="en-US" sz="4100" b="1" dirty="0" smtClean="0">
                <a:solidFill>
                  <a:schemeClr val="bg1"/>
                </a:solidFill>
                <a:effectLst>
                  <a:outerShdw blurRad="38100" dist="38100" dir="2700000" algn="tl">
                    <a:srgbClr val="000000">
                      <a:alpha val="43137"/>
                    </a:srgbClr>
                  </a:outerShdw>
                </a:effectLst>
              </a:rPr>
            </a:br>
            <a:r>
              <a:rPr lang="en-US" sz="4100" b="1" dirty="0" smtClean="0">
                <a:solidFill>
                  <a:schemeClr val="bg1"/>
                </a:solidFill>
                <a:effectLst>
                  <a:outerShdw blurRad="38100" dist="38100" dir="2700000" algn="tl">
                    <a:srgbClr val="000000">
                      <a:alpha val="43137"/>
                    </a:srgbClr>
                  </a:outerShdw>
                </a:effectLst>
              </a:rPr>
              <a:t>Abraham’s </a:t>
            </a:r>
            <a:r>
              <a:rPr lang="en-US" sz="4100" b="1" dirty="0">
                <a:solidFill>
                  <a:schemeClr val="bg1"/>
                </a:solidFill>
                <a:effectLst>
                  <a:outerShdw blurRad="38100" dist="38100" dir="2700000" algn="tl">
                    <a:srgbClr val="000000">
                      <a:alpha val="43137"/>
                    </a:srgbClr>
                  </a:outerShdw>
                </a:effectLst>
              </a:rPr>
              <a:t>descendants.</a:t>
            </a:r>
          </a:p>
        </p:txBody>
      </p:sp>
    </p:spTree>
    <p:extLst>
      <p:ext uri="{BB962C8B-B14F-4D97-AF65-F5344CB8AC3E}">
        <p14:creationId xmlns:p14="http://schemas.microsoft.com/office/powerpoint/2010/main" val="14792561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Shawn McCracken\Desktop\text-conversations-with-john-get-life.pn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457200" y="152400"/>
            <a:ext cx="8229600" cy="685800"/>
          </a:xfrm>
        </p:spPr>
        <p:txBody>
          <a:bodyPr>
            <a:noAutofit/>
          </a:bodyPr>
          <a:lstStyle/>
          <a:p>
            <a:r>
              <a:rPr lang="en-US" sz="4500" b="1" u="sng" dirty="0" smtClean="0">
                <a:solidFill>
                  <a:schemeClr val="bg1"/>
                </a:solidFill>
                <a:effectLst>
                  <a:outerShdw blurRad="38100" dist="38100" dir="2700000" algn="tl">
                    <a:srgbClr val="000000">
                      <a:alpha val="43137"/>
                    </a:srgbClr>
                  </a:outerShdw>
                </a:effectLst>
              </a:rPr>
              <a:t>Hebrews 2:14-18</a:t>
            </a:r>
            <a:r>
              <a:rPr lang="en-US" sz="4500" b="1" dirty="0" smtClean="0">
                <a:solidFill>
                  <a:schemeClr val="bg1"/>
                </a:solidFill>
                <a:effectLst>
                  <a:outerShdw blurRad="38100" dist="38100" dir="2700000" algn="tl">
                    <a:srgbClr val="000000">
                      <a:alpha val="43137"/>
                    </a:srgbClr>
                  </a:outerShdw>
                </a:effectLst>
              </a:rPr>
              <a:t> </a:t>
            </a:r>
            <a:r>
              <a:rPr lang="en-US" sz="3000" b="1" dirty="0" smtClean="0">
                <a:solidFill>
                  <a:schemeClr val="bg1"/>
                </a:solidFill>
                <a:effectLst>
                  <a:outerShdw blurRad="38100" dist="38100" dir="2700000" algn="tl">
                    <a:srgbClr val="000000">
                      <a:alpha val="43137"/>
                    </a:srgbClr>
                  </a:outerShdw>
                </a:effectLst>
              </a:rPr>
              <a:t>(NIV)</a:t>
            </a:r>
            <a:endParaRPr lang="en-US" sz="3000" b="1" dirty="0">
              <a:solidFill>
                <a:schemeClr val="bg1"/>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228600" y="914400"/>
            <a:ext cx="8839200" cy="5715000"/>
          </a:xfrm>
        </p:spPr>
        <p:txBody>
          <a:bodyPr>
            <a:noAutofit/>
          </a:bodyPr>
          <a:lstStyle/>
          <a:p>
            <a:pPr marL="0" indent="0">
              <a:buNone/>
            </a:pPr>
            <a:r>
              <a:rPr lang="en-US" sz="4100" b="1" baseline="30000" dirty="0">
                <a:solidFill>
                  <a:schemeClr val="bg1"/>
                </a:solidFill>
                <a:effectLst>
                  <a:outerShdw blurRad="38100" dist="38100" dir="2700000" algn="tl">
                    <a:srgbClr val="000000">
                      <a:alpha val="43137"/>
                    </a:srgbClr>
                  </a:outerShdw>
                </a:effectLst>
              </a:rPr>
              <a:t>17</a:t>
            </a:r>
            <a:r>
              <a:rPr lang="en-US" sz="4100" b="1" dirty="0">
                <a:solidFill>
                  <a:schemeClr val="bg1"/>
                </a:solidFill>
                <a:effectLst>
                  <a:outerShdw blurRad="38100" dist="38100" dir="2700000" algn="tl">
                    <a:srgbClr val="000000">
                      <a:alpha val="43137"/>
                    </a:srgbClr>
                  </a:outerShdw>
                </a:effectLst>
              </a:rPr>
              <a:t> For this reason he had to be made like his brothers in every way, in order that he might become a merciful and faithful high priest in service to God, and that he might make atonement </a:t>
            </a:r>
            <a:r>
              <a:rPr lang="en-US" sz="4100" b="1" dirty="0" smtClean="0">
                <a:solidFill>
                  <a:schemeClr val="bg1"/>
                </a:solidFill>
                <a:effectLst>
                  <a:outerShdw blurRad="38100" dist="38100" dir="2700000" algn="tl">
                    <a:srgbClr val="000000">
                      <a:alpha val="43137"/>
                    </a:srgbClr>
                  </a:outerShdw>
                </a:effectLst>
              </a:rPr>
              <a:t>for</a:t>
            </a:r>
            <a:r>
              <a:rPr lang="en-US" sz="4100" b="1" baseline="30000" dirty="0">
                <a:solidFill>
                  <a:schemeClr val="bg1"/>
                </a:solidFill>
                <a:effectLst>
                  <a:outerShdw blurRad="38100" dist="38100" dir="2700000" algn="tl">
                    <a:srgbClr val="000000">
                      <a:alpha val="43137"/>
                    </a:srgbClr>
                  </a:outerShdw>
                </a:effectLst>
              </a:rPr>
              <a:t> </a:t>
            </a:r>
            <a:r>
              <a:rPr lang="en-US" sz="4100" b="1" dirty="0" smtClean="0">
                <a:solidFill>
                  <a:schemeClr val="bg1"/>
                </a:solidFill>
                <a:effectLst>
                  <a:outerShdw blurRad="38100" dist="38100" dir="2700000" algn="tl">
                    <a:srgbClr val="000000">
                      <a:alpha val="43137"/>
                    </a:srgbClr>
                  </a:outerShdw>
                </a:effectLst>
              </a:rPr>
              <a:t>the </a:t>
            </a:r>
            <a:r>
              <a:rPr lang="en-US" sz="4100" b="1" dirty="0">
                <a:solidFill>
                  <a:schemeClr val="bg1"/>
                </a:solidFill>
                <a:effectLst>
                  <a:outerShdw blurRad="38100" dist="38100" dir="2700000" algn="tl">
                    <a:srgbClr val="000000">
                      <a:alpha val="43137"/>
                    </a:srgbClr>
                  </a:outerShdw>
                </a:effectLst>
              </a:rPr>
              <a:t>sins of the people. </a:t>
            </a:r>
            <a:r>
              <a:rPr lang="en-US" sz="4100" b="1" baseline="30000" dirty="0">
                <a:solidFill>
                  <a:schemeClr val="bg1"/>
                </a:solidFill>
                <a:effectLst>
                  <a:outerShdw blurRad="38100" dist="38100" dir="2700000" algn="tl">
                    <a:srgbClr val="000000">
                      <a:alpha val="43137"/>
                    </a:srgbClr>
                  </a:outerShdw>
                </a:effectLst>
              </a:rPr>
              <a:t>18</a:t>
            </a:r>
            <a:r>
              <a:rPr lang="en-US" sz="4100" b="1" dirty="0">
                <a:solidFill>
                  <a:schemeClr val="bg1"/>
                </a:solidFill>
                <a:effectLst>
                  <a:outerShdw blurRad="38100" dist="38100" dir="2700000" algn="tl">
                    <a:srgbClr val="000000">
                      <a:alpha val="43137"/>
                    </a:srgbClr>
                  </a:outerShdw>
                </a:effectLst>
              </a:rPr>
              <a:t> Because he himself suffered when he was tempted, he is able to help those who are </a:t>
            </a:r>
            <a:r>
              <a:rPr lang="en-US" sz="4100" b="1" dirty="0" smtClean="0">
                <a:solidFill>
                  <a:schemeClr val="bg1"/>
                </a:solidFill>
                <a:effectLst>
                  <a:outerShdw blurRad="38100" dist="38100" dir="2700000" algn="tl">
                    <a:srgbClr val="000000">
                      <a:alpha val="43137"/>
                    </a:srgbClr>
                  </a:outerShdw>
                </a:effectLst>
              </a:rPr>
              <a:t/>
            </a:r>
            <a:br>
              <a:rPr lang="en-US" sz="4100" b="1" dirty="0" smtClean="0">
                <a:solidFill>
                  <a:schemeClr val="bg1"/>
                </a:solidFill>
                <a:effectLst>
                  <a:outerShdw blurRad="38100" dist="38100" dir="2700000" algn="tl">
                    <a:srgbClr val="000000">
                      <a:alpha val="43137"/>
                    </a:srgbClr>
                  </a:outerShdw>
                </a:effectLst>
              </a:rPr>
            </a:br>
            <a:r>
              <a:rPr lang="en-US" sz="4100" b="1" dirty="0" smtClean="0">
                <a:solidFill>
                  <a:schemeClr val="bg1"/>
                </a:solidFill>
                <a:effectLst>
                  <a:outerShdw blurRad="38100" dist="38100" dir="2700000" algn="tl">
                    <a:srgbClr val="000000">
                      <a:alpha val="43137"/>
                    </a:srgbClr>
                  </a:outerShdw>
                </a:effectLst>
              </a:rPr>
              <a:t>being </a:t>
            </a:r>
            <a:r>
              <a:rPr lang="en-US" sz="4100" b="1" dirty="0">
                <a:solidFill>
                  <a:schemeClr val="bg1"/>
                </a:solidFill>
                <a:effectLst>
                  <a:outerShdw blurRad="38100" dist="38100" dir="2700000" algn="tl">
                    <a:srgbClr val="000000">
                      <a:alpha val="43137"/>
                    </a:srgbClr>
                  </a:outerShdw>
                </a:effectLst>
              </a:rPr>
              <a:t>tempted. </a:t>
            </a:r>
            <a:endParaRPr lang="en-US" sz="4100" b="1" dirty="0" smtClean="0">
              <a:solidFill>
                <a:schemeClr val="bg1"/>
              </a:solidFill>
              <a:effectLst>
                <a:outerShdw blurRad="38100" dist="38100" dir="2700000" algn="tl">
                  <a:srgbClr val="000000">
                    <a:alpha val="43137"/>
                  </a:srgbClr>
                </a:outerShdw>
              </a:effectLst>
            </a:endParaRPr>
          </a:p>
          <a:p>
            <a:pPr marL="0" indent="0">
              <a:buNone/>
            </a:pPr>
            <a:endParaRPr lang="en-US" sz="41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402603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Shawn McCracken\Desktop\text-conversations-with-john-get-life.pn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457200" y="152400"/>
            <a:ext cx="8229600" cy="685800"/>
          </a:xfrm>
        </p:spPr>
        <p:txBody>
          <a:bodyPr>
            <a:noAutofit/>
          </a:bodyPr>
          <a:lstStyle/>
          <a:p>
            <a:r>
              <a:rPr lang="en-US" sz="4500" b="1" dirty="0" smtClean="0">
                <a:solidFill>
                  <a:schemeClr val="bg1"/>
                </a:solidFill>
                <a:effectLst>
                  <a:outerShdw blurRad="38100" dist="38100" dir="2700000" algn="tl">
                    <a:srgbClr val="000000">
                      <a:alpha val="43137"/>
                    </a:srgbClr>
                  </a:outerShdw>
                </a:effectLst>
              </a:rPr>
              <a:t>Reasons GOD came in flesh:</a:t>
            </a:r>
            <a:endParaRPr lang="en-US" sz="4500" b="1" dirty="0">
              <a:solidFill>
                <a:schemeClr val="bg1"/>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228600" y="1371600"/>
            <a:ext cx="8763000" cy="5257800"/>
          </a:xfrm>
        </p:spPr>
        <p:txBody>
          <a:bodyPr>
            <a:noAutofit/>
          </a:bodyPr>
          <a:lstStyle/>
          <a:p>
            <a:pPr marL="0" lvl="1" indent="0">
              <a:buNone/>
            </a:pPr>
            <a:r>
              <a:rPr lang="en-US" sz="5800" b="1" dirty="0" smtClean="0">
                <a:solidFill>
                  <a:schemeClr val="bg1"/>
                </a:solidFill>
                <a:effectLst>
                  <a:outerShdw blurRad="38100" dist="38100" dir="2700000" algn="tl">
                    <a:srgbClr val="000000">
                      <a:alpha val="43137"/>
                    </a:srgbClr>
                  </a:outerShdw>
                </a:effectLst>
                <a:sym typeface="Wingdings" pitchFamily="2" charset="2"/>
              </a:rPr>
              <a:t>   </a:t>
            </a:r>
            <a:r>
              <a:rPr lang="en-US" sz="5800" b="1" dirty="0">
                <a:solidFill>
                  <a:schemeClr val="bg1"/>
                </a:solidFill>
                <a:effectLst>
                  <a:outerShdw blurRad="38100" dist="38100" dir="2700000" algn="tl">
                    <a:srgbClr val="000000">
                      <a:alpha val="43137"/>
                    </a:srgbClr>
                  </a:outerShdw>
                </a:effectLst>
                <a:sym typeface="Wingdings" pitchFamily="2" charset="2"/>
              </a:rPr>
              <a:t>John 1:14-18</a:t>
            </a:r>
            <a:endParaRPr lang="en-US" sz="5800" b="1" dirty="0">
              <a:solidFill>
                <a:schemeClr val="bg1"/>
              </a:solidFill>
              <a:effectLst>
                <a:outerShdw blurRad="38100" dist="38100" dir="2700000" algn="tl">
                  <a:srgbClr val="000000">
                    <a:alpha val="43137"/>
                  </a:srgbClr>
                </a:outerShdw>
              </a:effectLst>
            </a:endParaRPr>
          </a:p>
          <a:p>
            <a:pPr marL="0" indent="0">
              <a:buNone/>
            </a:pPr>
            <a:endParaRPr lang="en-US" sz="3000" b="1" dirty="0" smtClean="0">
              <a:solidFill>
                <a:schemeClr val="bg1"/>
              </a:solidFill>
              <a:effectLst>
                <a:outerShdw blurRad="38100" dist="38100" dir="2700000" algn="tl">
                  <a:srgbClr val="000000">
                    <a:alpha val="43137"/>
                  </a:srgbClr>
                </a:outerShdw>
              </a:effectLst>
            </a:endParaRPr>
          </a:p>
          <a:p>
            <a:r>
              <a:rPr lang="en-US" sz="5800" b="1" dirty="0" smtClean="0">
                <a:solidFill>
                  <a:schemeClr val="bg1"/>
                </a:solidFill>
                <a:effectLst>
                  <a:outerShdw blurRad="38100" dist="38100" dir="2700000" algn="tl">
                    <a:srgbClr val="000000">
                      <a:alpha val="43137"/>
                    </a:srgbClr>
                  </a:outerShdw>
                </a:effectLst>
              </a:rPr>
              <a:t>He became human to </a:t>
            </a:r>
            <a:br>
              <a:rPr lang="en-US" sz="5800" b="1" dirty="0" smtClean="0">
                <a:solidFill>
                  <a:schemeClr val="bg1"/>
                </a:solidFill>
                <a:effectLst>
                  <a:outerShdw blurRad="38100" dist="38100" dir="2700000" algn="tl">
                    <a:srgbClr val="000000">
                      <a:alpha val="43137"/>
                    </a:srgbClr>
                  </a:outerShdw>
                </a:effectLst>
              </a:rPr>
            </a:br>
            <a:r>
              <a:rPr lang="en-US" sz="5800" b="1" dirty="0" smtClean="0">
                <a:solidFill>
                  <a:schemeClr val="bg1"/>
                </a:solidFill>
                <a:effectLst>
                  <a:outerShdw blurRad="38100" dist="38100" dir="2700000" algn="tl">
                    <a:srgbClr val="000000">
                      <a:alpha val="43137"/>
                    </a:srgbClr>
                  </a:outerShdw>
                </a:effectLst>
              </a:rPr>
              <a:t>make God known</a:t>
            </a:r>
            <a:endParaRPr lang="en-US" sz="5800" b="1" dirty="0" smtClean="0">
              <a:solidFill>
                <a:schemeClr val="bg1"/>
              </a:solidFill>
              <a:effectLst>
                <a:outerShdw blurRad="38100" dist="38100" dir="2700000" algn="tl">
                  <a:srgbClr val="000000">
                    <a:alpha val="43137"/>
                  </a:srgbClr>
                </a:outerShdw>
              </a:effectLst>
              <a:sym typeface="Wingdings" pitchFamily="2" charset="2"/>
            </a:endParaRPr>
          </a:p>
          <a:p>
            <a:pPr marL="400050" lvl="1" indent="0">
              <a:buNone/>
            </a:pPr>
            <a:endParaRPr lang="en-US" sz="3000" b="1" dirty="0" smtClean="0">
              <a:solidFill>
                <a:schemeClr val="bg1"/>
              </a:solidFill>
              <a:effectLst>
                <a:outerShdw blurRad="38100" dist="38100" dir="2700000" algn="tl">
                  <a:srgbClr val="000000">
                    <a:alpha val="43137"/>
                  </a:srgbClr>
                </a:outerShdw>
              </a:effectLst>
              <a:sym typeface="Wingdings" pitchFamily="2" charset="2"/>
            </a:endParaRPr>
          </a:p>
        </p:txBody>
      </p:sp>
    </p:spTree>
    <p:extLst>
      <p:ext uri="{BB962C8B-B14F-4D97-AF65-F5344CB8AC3E}">
        <p14:creationId xmlns:p14="http://schemas.microsoft.com/office/powerpoint/2010/main" val="2971661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Shawn McCracken\Desktop\text-conversations-with-john-get-life.pn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457200" y="152400"/>
            <a:ext cx="8229600" cy="685800"/>
          </a:xfrm>
        </p:spPr>
        <p:txBody>
          <a:bodyPr>
            <a:noAutofit/>
          </a:bodyPr>
          <a:lstStyle/>
          <a:p>
            <a:r>
              <a:rPr lang="en-US" sz="4500" b="1" u="sng" dirty="0" smtClean="0">
                <a:solidFill>
                  <a:schemeClr val="bg1"/>
                </a:solidFill>
                <a:effectLst>
                  <a:outerShdw blurRad="38100" dist="38100" dir="2700000" algn="tl">
                    <a:srgbClr val="5F5C4F">
                      <a:alpha val="60000"/>
                    </a:srgbClr>
                  </a:outerShdw>
                </a:effectLst>
              </a:rPr>
              <a:t>John 1:14 </a:t>
            </a:r>
            <a:r>
              <a:rPr lang="en-US" sz="3000" b="1" u="sng" dirty="0" smtClean="0">
                <a:solidFill>
                  <a:schemeClr val="bg1"/>
                </a:solidFill>
                <a:effectLst>
                  <a:outerShdw blurRad="38100" dist="38100" dir="2700000" algn="tl">
                    <a:srgbClr val="5F5C4F">
                      <a:alpha val="60000"/>
                    </a:srgbClr>
                  </a:outerShdw>
                </a:effectLst>
              </a:rPr>
              <a:t>(MSG)</a:t>
            </a:r>
            <a:endParaRPr lang="en-US" sz="3000" b="1" u="sng" dirty="0">
              <a:solidFill>
                <a:schemeClr val="bg1"/>
              </a:solidFill>
              <a:effectLst>
                <a:outerShdw blurRad="38100" dist="38100" dir="2700000" algn="tl">
                  <a:srgbClr val="5F5C4F">
                    <a:alpha val="60000"/>
                  </a:srgbClr>
                </a:outerShdw>
              </a:effectLst>
            </a:endParaRPr>
          </a:p>
        </p:txBody>
      </p:sp>
      <p:sp>
        <p:nvSpPr>
          <p:cNvPr id="5" name="Content Placeholder 4"/>
          <p:cNvSpPr>
            <a:spLocks noGrp="1"/>
          </p:cNvSpPr>
          <p:nvPr>
            <p:ph idx="1"/>
          </p:nvPr>
        </p:nvSpPr>
        <p:spPr>
          <a:xfrm>
            <a:off x="0" y="1219200"/>
            <a:ext cx="9067800" cy="5410200"/>
          </a:xfrm>
        </p:spPr>
        <p:txBody>
          <a:bodyPr>
            <a:noAutofit/>
          </a:bodyPr>
          <a:lstStyle/>
          <a:p>
            <a:pPr marL="0" lvl="0" indent="0">
              <a:buNone/>
            </a:pPr>
            <a:r>
              <a:rPr lang="en-US" sz="4200" b="1" dirty="0" smtClean="0">
                <a:solidFill>
                  <a:schemeClr val="bg1"/>
                </a:solidFill>
              </a:rPr>
              <a:t>   </a:t>
            </a:r>
            <a:r>
              <a:rPr lang="en-US" sz="4300" b="1" dirty="0" smtClean="0">
                <a:solidFill>
                  <a:schemeClr val="bg1"/>
                </a:solidFill>
                <a:effectLst>
                  <a:outerShdw blurRad="38100" dist="38100" dir="2700000" algn="tl">
                    <a:srgbClr val="000000">
                      <a:alpha val="43137"/>
                    </a:srgbClr>
                  </a:outerShdw>
                </a:effectLst>
              </a:rPr>
              <a:t>The </a:t>
            </a:r>
            <a:r>
              <a:rPr lang="en-US" sz="4300" b="1" dirty="0">
                <a:solidFill>
                  <a:schemeClr val="bg1"/>
                </a:solidFill>
                <a:effectLst>
                  <a:outerShdw blurRad="38100" dist="38100" dir="2700000" algn="tl">
                    <a:srgbClr val="000000">
                      <a:alpha val="43137"/>
                    </a:srgbClr>
                  </a:outerShdw>
                </a:effectLst>
              </a:rPr>
              <a:t>Word became flesh and blood, </a:t>
            </a:r>
            <a:br>
              <a:rPr lang="en-US" sz="4300" b="1" dirty="0">
                <a:solidFill>
                  <a:schemeClr val="bg1"/>
                </a:solidFill>
                <a:effectLst>
                  <a:outerShdw blurRad="38100" dist="38100" dir="2700000" algn="tl">
                    <a:srgbClr val="000000">
                      <a:alpha val="43137"/>
                    </a:srgbClr>
                  </a:outerShdw>
                </a:effectLst>
              </a:rPr>
            </a:br>
            <a:r>
              <a:rPr lang="en-US" sz="4300" b="1" dirty="0">
                <a:solidFill>
                  <a:schemeClr val="bg1"/>
                </a:solidFill>
                <a:effectLst>
                  <a:outerShdw blurRad="38100" dist="38100" dir="2700000" algn="tl">
                    <a:srgbClr val="000000">
                      <a:alpha val="43137"/>
                    </a:srgbClr>
                  </a:outerShdw>
                </a:effectLst>
              </a:rPr>
              <a:t>      and moved into the neighborhood. </a:t>
            </a:r>
            <a:br>
              <a:rPr lang="en-US" sz="4300" b="1" dirty="0">
                <a:solidFill>
                  <a:schemeClr val="bg1"/>
                </a:solidFill>
                <a:effectLst>
                  <a:outerShdw blurRad="38100" dist="38100" dir="2700000" algn="tl">
                    <a:srgbClr val="000000">
                      <a:alpha val="43137"/>
                    </a:srgbClr>
                  </a:outerShdw>
                </a:effectLst>
              </a:rPr>
            </a:br>
            <a:r>
              <a:rPr lang="en-US" sz="4300" b="1" dirty="0">
                <a:solidFill>
                  <a:schemeClr val="bg1"/>
                </a:solidFill>
                <a:effectLst>
                  <a:outerShdw blurRad="38100" dist="38100" dir="2700000" algn="tl">
                    <a:srgbClr val="000000">
                      <a:alpha val="43137"/>
                    </a:srgbClr>
                  </a:outerShdw>
                </a:effectLst>
              </a:rPr>
              <a:t>   We saw the glory with our own eyes, </a:t>
            </a:r>
            <a:br>
              <a:rPr lang="en-US" sz="4300" b="1" dirty="0">
                <a:solidFill>
                  <a:schemeClr val="bg1"/>
                </a:solidFill>
                <a:effectLst>
                  <a:outerShdw blurRad="38100" dist="38100" dir="2700000" algn="tl">
                    <a:srgbClr val="000000">
                      <a:alpha val="43137"/>
                    </a:srgbClr>
                  </a:outerShdw>
                </a:effectLst>
              </a:rPr>
            </a:br>
            <a:r>
              <a:rPr lang="en-US" sz="4300" b="1" dirty="0">
                <a:solidFill>
                  <a:schemeClr val="bg1"/>
                </a:solidFill>
                <a:effectLst>
                  <a:outerShdw blurRad="38100" dist="38100" dir="2700000" algn="tl">
                    <a:srgbClr val="000000">
                      <a:alpha val="43137"/>
                    </a:srgbClr>
                  </a:outerShdw>
                </a:effectLst>
              </a:rPr>
              <a:t>      the one-of-a-kind glory, </a:t>
            </a:r>
            <a:br>
              <a:rPr lang="en-US" sz="4300" b="1" dirty="0">
                <a:solidFill>
                  <a:schemeClr val="bg1"/>
                </a:solidFill>
                <a:effectLst>
                  <a:outerShdw blurRad="38100" dist="38100" dir="2700000" algn="tl">
                    <a:srgbClr val="000000">
                      <a:alpha val="43137"/>
                    </a:srgbClr>
                  </a:outerShdw>
                </a:effectLst>
              </a:rPr>
            </a:br>
            <a:r>
              <a:rPr lang="en-US" sz="4300" b="1" dirty="0">
                <a:solidFill>
                  <a:schemeClr val="bg1"/>
                </a:solidFill>
                <a:effectLst>
                  <a:outerShdw blurRad="38100" dist="38100" dir="2700000" algn="tl">
                    <a:srgbClr val="000000">
                      <a:alpha val="43137"/>
                    </a:srgbClr>
                  </a:outerShdw>
                </a:effectLst>
              </a:rPr>
              <a:t>      like Father, like Son, </a:t>
            </a:r>
            <a:br>
              <a:rPr lang="en-US" sz="4300" b="1" dirty="0">
                <a:solidFill>
                  <a:schemeClr val="bg1"/>
                </a:solidFill>
                <a:effectLst>
                  <a:outerShdw blurRad="38100" dist="38100" dir="2700000" algn="tl">
                    <a:srgbClr val="000000">
                      <a:alpha val="43137"/>
                    </a:srgbClr>
                  </a:outerShdw>
                </a:effectLst>
              </a:rPr>
            </a:br>
            <a:r>
              <a:rPr lang="en-US" sz="4300" b="1" dirty="0">
                <a:solidFill>
                  <a:schemeClr val="bg1"/>
                </a:solidFill>
                <a:effectLst>
                  <a:outerShdw blurRad="38100" dist="38100" dir="2700000" algn="tl">
                    <a:srgbClr val="000000">
                      <a:alpha val="43137"/>
                    </a:srgbClr>
                  </a:outerShdw>
                </a:effectLst>
              </a:rPr>
              <a:t>   Generous inside and out, </a:t>
            </a:r>
            <a:br>
              <a:rPr lang="en-US" sz="4300" b="1" dirty="0">
                <a:solidFill>
                  <a:schemeClr val="bg1"/>
                </a:solidFill>
                <a:effectLst>
                  <a:outerShdw blurRad="38100" dist="38100" dir="2700000" algn="tl">
                    <a:srgbClr val="000000">
                      <a:alpha val="43137"/>
                    </a:srgbClr>
                  </a:outerShdw>
                </a:effectLst>
              </a:rPr>
            </a:br>
            <a:r>
              <a:rPr lang="en-US" sz="4300" b="1" dirty="0">
                <a:solidFill>
                  <a:schemeClr val="bg1"/>
                </a:solidFill>
                <a:effectLst>
                  <a:outerShdw blurRad="38100" dist="38100" dir="2700000" algn="tl">
                    <a:srgbClr val="000000">
                      <a:alpha val="43137"/>
                    </a:srgbClr>
                  </a:outerShdw>
                </a:effectLst>
              </a:rPr>
              <a:t>      true from start to finish. </a:t>
            </a:r>
            <a:endParaRPr lang="en-US" sz="4300" b="1" dirty="0">
              <a:solidFill>
                <a:schemeClr val="bg1"/>
              </a:solidFill>
              <a:effectLst>
                <a:outerShdw blurRad="38100" dist="38100" dir="2700000" algn="tl">
                  <a:srgbClr val="000000">
                    <a:alpha val="43137"/>
                  </a:srgbClr>
                </a:outerShdw>
              </a:effectLst>
            </a:endParaRPr>
          </a:p>
          <a:p>
            <a:pPr marL="0" lvl="0" indent="0">
              <a:buNone/>
            </a:pPr>
            <a:endParaRPr lang="en-US" sz="3800" b="1" dirty="0">
              <a:solidFill>
                <a:schemeClr val="bg1"/>
              </a:solidFill>
            </a:endParaRPr>
          </a:p>
        </p:txBody>
      </p:sp>
    </p:spTree>
    <p:extLst>
      <p:ext uri="{BB962C8B-B14F-4D97-AF65-F5344CB8AC3E}">
        <p14:creationId xmlns:p14="http://schemas.microsoft.com/office/powerpoint/2010/main" val="11262372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Shawn McCracken\Desktop\text-conversations-with-john-get-life.pn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457200" y="152400"/>
            <a:ext cx="8229600" cy="685800"/>
          </a:xfrm>
        </p:spPr>
        <p:txBody>
          <a:bodyPr>
            <a:noAutofit/>
          </a:bodyPr>
          <a:lstStyle/>
          <a:p>
            <a:r>
              <a:rPr lang="en-US" sz="4500" b="1" dirty="0" smtClean="0">
                <a:solidFill>
                  <a:schemeClr val="bg1"/>
                </a:solidFill>
              </a:rPr>
              <a:t>John’s purpose</a:t>
            </a:r>
            <a:endParaRPr lang="en-US" sz="4500" b="1" dirty="0">
              <a:solidFill>
                <a:schemeClr val="bg1"/>
              </a:solidFill>
            </a:endParaRPr>
          </a:p>
        </p:txBody>
      </p:sp>
      <p:sp>
        <p:nvSpPr>
          <p:cNvPr id="5" name="Content Placeholder 4"/>
          <p:cNvSpPr>
            <a:spLocks noGrp="1"/>
          </p:cNvSpPr>
          <p:nvPr>
            <p:ph idx="1"/>
          </p:nvPr>
        </p:nvSpPr>
        <p:spPr>
          <a:xfrm>
            <a:off x="304800" y="914400"/>
            <a:ext cx="8610600" cy="5715000"/>
          </a:xfrm>
        </p:spPr>
        <p:txBody>
          <a:bodyPr>
            <a:noAutofit/>
          </a:bodyPr>
          <a:lstStyle/>
          <a:p>
            <a:pPr marL="0" lvl="0" indent="0">
              <a:buNone/>
            </a:pPr>
            <a:r>
              <a:rPr lang="en-US" b="1" dirty="0">
                <a:solidFill>
                  <a:schemeClr val="bg1"/>
                </a:solidFill>
              </a:rPr>
              <a:t>T</a:t>
            </a:r>
            <a:r>
              <a:rPr lang="en-US" b="1" dirty="0" smtClean="0">
                <a:solidFill>
                  <a:schemeClr val="bg1"/>
                </a:solidFill>
              </a:rPr>
              <a:t>o combat heresies that had developed in the 60+ years since Christ's ascension, particularly those that denied the divinity of Christ. </a:t>
            </a:r>
          </a:p>
          <a:p>
            <a:r>
              <a:rPr lang="en-US" b="1" u="sng" dirty="0" smtClean="0">
                <a:solidFill>
                  <a:schemeClr val="bg1"/>
                </a:solidFill>
              </a:rPr>
              <a:t>Gnosticism</a:t>
            </a:r>
            <a:r>
              <a:rPr lang="en-US" b="1" dirty="0" smtClean="0">
                <a:solidFill>
                  <a:schemeClr val="bg1"/>
                </a:solidFill>
              </a:rPr>
              <a:t> taught that Jesus was God </a:t>
            </a:r>
            <a:r>
              <a:rPr lang="en-US" b="1" dirty="0" smtClean="0">
                <a:solidFill>
                  <a:schemeClr val="bg1"/>
                </a:solidFill>
              </a:rPr>
              <a:t>only in </a:t>
            </a:r>
            <a:r>
              <a:rPr lang="en-US" b="1" dirty="0" smtClean="0">
                <a:solidFill>
                  <a:schemeClr val="bg1"/>
                </a:solidFill>
              </a:rPr>
              <a:t>the </a:t>
            </a:r>
            <a:r>
              <a:rPr lang="en-US" b="1" i="1" dirty="0" smtClean="0">
                <a:solidFill>
                  <a:schemeClr val="bg1"/>
                </a:solidFill>
              </a:rPr>
              <a:t>appearance</a:t>
            </a:r>
            <a:r>
              <a:rPr lang="en-US" b="1" dirty="0" smtClean="0">
                <a:solidFill>
                  <a:schemeClr val="bg1"/>
                </a:solidFill>
              </a:rPr>
              <a:t> of a man and that the way to salvation was </a:t>
            </a:r>
            <a:r>
              <a:rPr lang="en-US" b="1" i="1" dirty="0" smtClean="0">
                <a:solidFill>
                  <a:schemeClr val="bg1"/>
                </a:solidFill>
              </a:rPr>
              <a:t>knowledge and understanding about God</a:t>
            </a:r>
            <a:r>
              <a:rPr lang="en-US" b="1" dirty="0" smtClean="0">
                <a:solidFill>
                  <a:schemeClr val="bg1"/>
                </a:solidFill>
              </a:rPr>
              <a:t>, not </a:t>
            </a:r>
            <a:r>
              <a:rPr lang="en-US" b="1" i="1" dirty="0" smtClean="0">
                <a:solidFill>
                  <a:schemeClr val="bg1"/>
                </a:solidFill>
              </a:rPr>
              <a:t>faith</a:t>
            </a:r>
            <a:r>
              <a:rPr lang="en-US" b="1" dirty="0" smtClean="0">
                <a:solidFill>
                  <a:schemeClr val="bg1"/>
                </a:solidFill>
              </a:rPr>
              <a:t>. </a:t>
            </a:r>
          </a:p>
          <a:p>
            <a:r>
              <a:rPr lang="en-US" b="1" u="sng" dirty="0" smtClean="0">
                <a:solidFill>
                  <a:schemeClr val="bg1"/>
                </a:solidFill>
              </a:rPr>
              <a:t>Adoptionism</a:t>
            </a:r>
            <a:r>
              <a:rPr lang="en-US" b="1" dirty="0" smtClean="0">
                <a:solidFill>
                  <a:schemeClr val="bg1"/>
                </a:solidFill>
              </a:rPr>
              <a:t> taught that Jesus was only a human who was </a:t>
            </a:r>
            <a:r>
              <a:rPr lang="en-US" b="1" i="1" dirty="0" smtClean="0">
                <a:solidFill>
                  <a:schemeClr val="bg1"/>
                </a:solidFill>
              </a:rPr>
              <a:t>adopted</a:t>
            </a:r>
            <a:r>
              <a:rPr lang="en-US" b="1" dirty="0" smtClean="0">
                <a:solidFill>
                  <a:schemeClr val="bg1"/>
                </a:solidFill>
              </a:rPr>
              <a:t> by God and </a:t>
            </a:r>
            <a:r>
              <a:rPr lang="en-US" b="1" dirty="0" smtClean="0">
                <a:solidFill>
                  <a:schemeClr val="bg1"/>
                </a:solidFill>
              </a:rPr>
              <a:t/>
            </a:r>
            <a:br>
              <a:rPr lang="en-US" b="1" dirty="0" smtClean="0">
                <a:solidFill>
                  <a:schemeClr val="bg1"/>
                </a:solidFill>
              </a:rPr>
            </a:br>
            <a:r>
              <a:rPr lang="en-US" b="1" dirty="0" smtClean="0">
                <a:solidFill>
                  <a:schemeClr val="bg1"/>
                </a:solidFill>
              </a:rPr>
              <a:t>elevated </a:t>
            </a:r>
            <a:r>
              <a:rPr lang="en-US" b="1" dirty="0" smtClean="0">
                <a:solidFill>
                  <a:schemeClr val="bg1"/>
                </a:solidFill>
              </a:rPr>
              <a:t>because of His obedience, not </a:t>
            </a:r>
            <a:r>
              <a:rPr lang="en-US" b="1" dirty="0" smtClean="0">
                <a:solidFill>
                  <a:schemeClr val="bg1"/>
                </a:solidFill>
              </a:rPr>
              <a:t/>
            </a:r>
            <a:br>
              <a:rPr lang="en-US" b="1" dirty="0" smtClean="0">
                <a:solidFill>
                  <a:schemeClr val="bg1"/>
                </a:solidFill>
              </a:rPr>
            </a:br>
            <a:r>
              <a:rPr lang="en-US" b="1" dirty="0" smtClean="0">
                <a:solidFill>
                  <a:schemeClr val="bg1"/>
                </a:solidFill>
              </a:rPr>
              <a:t>the </a:t>
            </a:r>
            <a:r>
              <a:rPr lang="en-US" b="1" dirty="0" smtClean="0">
                <a:solidFill>
                  <a:schemeClr val="bg1"/>
                </a:solidFill>
              </a:rPr>
              <a:t>second person of the Godhead.</a:t>
            </a:r>
          </a:p>
        </p:txBody>
      </p:sp>
    </p:spTree>
    <p:extLst>
      <p:ext uri="{BB962C8B-B14F-4D97-AF65-F5344CB8AC3E}">
        <p14:creationId xmlns:p14="http://schemas.microsoft.com/office/powerpoint/2010/main" val="4003437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hawn McCracken\Desktop\large-text-conversations-with-john-get-life.pn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
          </p:nvPr>
        </p:nvSpPr>
        <p:spPr>
          <a:xfrm>
            <a:off x="228600" y="2133600"/>
            <a:ext cx="8686800" cy="4343400"/>
          </a:xfrm>
        </p:spPr>
        <p:txBody>
          <a:bodyPr>
            <a:noAutofit/>
          </a:bodyPr>
          <a:lstStyle/>
          <a:p>
            <a:pPr marL="0" lvl="0" indent="0" algn="ctr">
              <a:buNone/>
            </a:pPr>
            <a:r>
              <a:rPr lang="en-US" sz="8000" b="1" dirty="0" smtClean="0">
                <a:solidFill>
                  <a:schemeClr val="bg1"/>
                </a:solidFill>
              </a:rPr>
              <a:t>Jesus Moved Into </a:t>
            </a:r>
            <a:br>
              <a:rPr lang="en-US" sz="8000" b="1" dirty="0" smtClean="0">
                <a:solidFill>
                  <a:schemeClr val="bg1"/>
                </a:solidFill>
              </a:rPr>
            </a:br>
            <a:r>
              <a:rPr lang="en-US" sz="8000" b="1" dirty="0" smtClean="0">
                <a:solidFill>
                  <a:schemeClr val="bg1"/>
                </a:solidFill>
              </a:rPr>
              <a:t>the Neighborhood</a:t>
            </a:r>
          </a:p>
          <a:p>
            <a:pPr marL="0" lvl="0" indent="0" algn="ctr">
              <a:buNone/>
            </a:pPr>
            <a:endParaRPr lang="en-US" sz="8000" b="1" dirty="0" smtClean="0">
              <a:solidFill>
                <a:schemeClr val="bg1"/>
              </a:solidFill>
            </a:endParaRPr>
          </a:p>
        </p:txBody>
      </p:sp>
    </p:spTree>
    <p:extLst>
      <p:ext uri="{BB962C8B-B14F-4D97-AF65-F5344CB8AC3E}">
        <p14:creationId xmlns:p14="http://schemas.microsoft.com/office/powerpoint/2010/main" val="34817211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Shawn McCracken\Desktop\text-conversations-with-john-get-life.pn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457200" y="152400"/>
            <a:ext cx="8229600" cy="685800"/>
          </a:xfrm>
        </p:spPr>
        <p:txBody>
          <a:bodyPr>
            <a:noAutofit/>
          </a:bodyPr>
          <a:lstStyle/>
          <a:p>
            <a:r>
              <a:rPr lang="en-US" sz="4500" b="1" dirty="0" smtClean="0">
                <a:solidFill>
                  <a:schemeClr val="bg1"/>
                </a:solidFill>
                <a:effectLst>
                  <a:outerShdw blurRad="38100" dist="38100" dir="2700000" algn="tl">
                    <a:srgbClr val="000000">
                      <a:alpha val="43137"/>
                    </a:srgbClr>
                  </a:outerShdw>
                </a:effectLst>
              </a:rPr>
              <a:t>Reasons GOD came in flesh:</a:t>
            </a:r>
            <a:endParaRPr lang="en-US" sz="4500" b="1" dirty="0">
              <a:solidFill>
                <a:schemeClr val="bg1"/>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381000" y="1600200"/>
            <a:ext cx="8534400" cy="5029200"/>
          </a:xfrm>
        </p:spPr>
        <p:txBody>
          <a:bodyPr>
            <a:noAutofit/>
          </a:bodyPr>
          <a:lstStyle/>
          <a:p>
            <a:r>
              <a:rPr lang="en-US" sz="5800" b="1" dirty="0">
                <a:solidFill>
                  <a:schemeClr val="bg1"/>
                </a:solidFill>
                <a:effectLst>
                  <a:outerShdw blurRad="38100" dist="38100" dir="2700000" algn="tl">
                    <a:srgbClr val="000000">
                      <a:alpha val="43137"/>
                    </a:srgbClr>
                  </a:outerShdw>
                </a:effectLst>
              </a:rPr>
              <a:t>He </a:t>
            </a:r>
            <a:r>
              <a:rPr lang="en-US" sz="5800" b="1" dirty="0" smtClean="0">
                <a:solidFill>
                  <a:schemeClr val="bg1"/>
                </a:solidFill>
                <a:effectLst>
                  <a:outerShdw blurRad="38100" dist="38100" dir="2700000" algn="tl">
                    <a:srgbClr val="000000">
                      <a:alpha val="43137"/>
                    </a:srgbClr>
                  </a:outerShdw>
                </a:effectLst>
              </a:rPr>
              <a:t>became human to </a:t>
            </a:r>
            <a:br>
              <a:rPr lang="en-US" sz="5800" b="1" dirty="0" smtClean="0">
                <a:solidFill>
                  <a:schemeClr val="bg1"/>
                </a:solidFill>
                <a:effectLst>
                  <a:outerShdw blurRad="38100" dist="38100" dir="2700000" algn="tl">
                    <a:srgbClr val="000000">
                      <a:alpha val="43137"/>
                    </a:srgbClr>
                  </a:outerShdw>
                </a:effectLst>
              </a:rPr>
            </a:br>
            <a:r>
              <a:rPr lang="en-US" sz="5800" b="1" dirty="0" smtClean="0">
                <a:solidFill>
                  <a:schemeClr val="bg1"/>
                </a:solidFill>
                <a:effectLst>
                  <a:outerShdw blurRad="38100" dist="38100" dir="2700000" algn="tl">
                    <a:srgbClr val="000000">
                      <a:alpha val="43137"/>
                    </a:srgbClr>
                  </a:outerShdw>
                </a:effectLst>
              </a:rPr>
              <a:t>be </a:t>
            </a:r>
            <a:r>
              <a:rPr lang="en-US" sz="5800" b="1" dirty="0">
                <a:solidFill>
                  <a:schemeClr val="bg1"/>
                </a:solidFill>
                <a:effectLst>
                  <a:outerShdw blurRad="38100" dist="38100" dir="2700000" algn="tl">
                    <a:srgbClr val="000000">
                      <a:alpha val="43137"/>
                    </a:srgbClr>
                  </a:outerShdw>
                </a:effectLst>
              </a:rPr>
              <a:t>our </a:t>
            </a:r>
            <a:r>
              <a:rPr lang="en-US" sz="5800" b="1" dirty="0" smtClean="0">
                <a:solidFill>
                  <a:schemeClr val="bg1"/>
                </a:solidFill>
                <a:effectLst>
                  <a:outerShdw blurRad="38100" dist="38100" dir="2700000" algn="tl">
                    <a:srgbClr val="000000">
                      <a:alpha val="43137"/>
                    </a:srgbClr>
                  </a:outerShdw>
                </a:effectLst>
              </a:rPr>
              <a:t>example of </a:t>
            </a:r>
            <a:r>
              <a:rPr lang="en-US" sz="5800" b="1" dirty="0">
                <a:solidFill>
                  <a:schemeClr val="bg1"/>
                </a:solidFill>
                <a:effectLst>
                  <a:outerShdw blurRad="38100" dist="38100" dir="2700000" algn="tl">
                    <a:srgbClr val="000000">
                      <a:alpha val="43137"/>
                    </a:srgbClr>
                  </a:outerShdw>
                </a:effectLst>
              </a:rPr>
              <a:t>how </a:t>
            </a:r>
            <a:r>
              <a:rPr lang="en-US" sz="5800" b="1" dirty="0" smtClean="0">
                <a:solidFill>
                  <a:schemeClr val="bg1"/>
                </a:solidFill>
                <a:effectLst>
                  <a:outerShdw blurRad="38100" dist="38100" dir="2700000" algn="tl">
                    <a:srgbClr val="000000">
                      <a:alpha val="43137"/>
                    </a:srgbClr>
                  </a:outerShdw>
                </a:effectLst>
              </a:rPr>
              <a:t/>
            </a:r>
            <a:br>
              <a:rPr lang="en-US" sz="5800" b="1" dirty="0" smtClean="0">
                <a:solidFill>
                  <a:schemeClr val="bg1"/>
                </a:solidFill>
                <a:effectLst>
                  <a:outerShdw blurRad="38100" dist="38100" dir="2700000" algn="tl">
                    <a:srgbClr val="000000">
                      <a:alpha val="43137"/>
                    </a:srgbClr>
                  </a:outerShdw>
                </a:effectLst>
              </a:rPr>
            </a:br>
            <a:r>
              <a:rPr lang="en-US" sz="5800" b="1" dirty="0" smtClean="0">
                <a:solidFill>
                  <a:schemeClr val="bg1"/>
                </a:solidFill>
                <a:effectLst>
                  <a:outerShdw blurRad="38100" dist="38100" dir="2700000" algn="tl">
                    <a:srgbClr val="000000">
                      <a:alpha val="43137"/>
                    </a:srgbClr>
                  </a:outerShdw>
                </a:effectLst>
              </a:rPr>
              <a:t>to live</a:t>
            </a:r>
          </a:p>
          <a:p>
            <a:pPr marL="400050" lvl="1" indent="0">
              <a:buNone/>
            </a:pPr>
            <a:endParaRPr lang="en-US" sz="3000" b="1" dirty="0" smtClean="0">
              <a:solidFill>
                <a:schemeClr val="bg1"/>
              </a:solidFill>
              <a:effectLst>
                <a:outerShdw blurRad="38100" dist="38100" dir="2700000" algn="tl">
                  <a:srgbClr val="000000">
                    <a:alpha val="43137"/>
                  </a:srgbClr>
                </a:outerShdw>
              </a:effectLst>
              <a:sym typeface="Wingdings" pitchFamily="2" charset="2"/>
            </a:endParaRPr>
          </a:p>
        </p:txBody>
      </p:sp>
    </p:spTree>
    <p:extLst>
      <p:ext uri="{BB962C8B-B14F-4D97-AF65-F5344CB8AC3E}">
        <p14:creationId xmlns:p14="http://schemas.microsoft.com/office/powerpoint/2010/main" val="39773046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Shawn McCracken\Desktop\text-conversations-with-john-get-life.pn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457200" y="152400"/>
            <a:ext cx="8229600" cy="685800"/>
          </a:xfrm>
        </p:spPr>
        <p:txBody>
          <a:bodyPr>
            <a:noAutofit/>
          </a:bodyPr>
          <a:lstStyle/>
          <a:p>
            <a:r>
              <a:rPr lang="en-US" sz="4500" b="1" u="sng" dirty="0" smtClean="0">
                <a:solidFill>
                  <a:schemeClr val="bg1"/>
                </a:solidFill>
                <a:effectLst>
                  <a:outerShdw blurRad="38100" dist="38100" dir="2700000" algn="tl">
                    <a:srgbClr val="000000">
                      <a:alpha val="43137"/>
                    </a:srgbClr>
                  </a:outerShdw>
                </a:effectLst>
              </a:rPr>
              <a:t>Philippians 2:3-11</a:t>
            </a:r>
            <a:r>
              <a:rPr lang="en-US" sz="4500" b="1" dirty="0" smtClean="0">
                <a:solidFill>
                  <a:schemeClr val="bg1"/>
                </a:solidFill>
                <a:effectLst>
                  <a:outerShdw blurRad="38100" dist="38100" dir="2700000" algn="tl">
                    <a:srgbClr val="000000">
                      <a:alpha val="43137"/>
                    </a:srgbClr>
                  </a:outerShdw>
                </a:effectLst>
              </a:rPr>
              <a:t> </a:t>
            </a:r>
            <a:r>
              <a:rPr lang="en-US" sz="3000" b="1" dirty="0" smtClean="0">
                <a:solidFill>
                  <a:schemeClr val="bg1"/>
                </a:solidFill>
                <a:effectLst>
                  <a:outerShdw blurRad="38100" dist="38100" dir="2700000" algn="tl">
                    <a:srgbClr val="000000">
                      <a:alpha val="43137"/>
                    </a:srgbClr>
                  </a:outerShdw>
                </a:effectLst>
              </a:rPr>
              <a:t>(NIV)</a:t>
            </a:r>
            <a:endParaRPr lang="en-US" sz="3000" b="1" dirty="0">
              <a:solidFill>
                <a:schemeClr val="bg1"/>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381000" y="990600"/>
            <a:ext cx="8686800" cy="5638800"/>
          </a:xfrm>
        </p:spPr>
        <p:txBody>
          <a:bodyPr>
            <a:noAutofit/>
          </a:bodyPr>
          <a:lstStyle/>
          <a:p>
            <a:pPr marL="0" indent="0">
              <a:buNone/>
            </a:pPr>
            <a:r>
              <a:rPr lang="en-US" sz="4400" b="1" baseline="30000" dirty="0">
                <a:solidFill>
                  <a:schemeClr val="bg1"/>
                </a:solidFill>
                <a:effectLst>
                  <a:outerShdw blurRad="38100" dist="38100" dir="2700000" algn="tl">
                    <a:srgbClr val="000000">
                      <a:alpha val="43137"/>
                    </a:srgbClr>
                  </a:outerShdw>
                </a:effectLst>
              </a:rPr>
              <a:t>3</a:t>
            </a:r>
            <a:r>
              <a:rPr lang="en-US" sz="4400" b="1" dirty="0">
                <a:solidFill>
                  <a:schemeClr val="bg1"/>
                </a:solidFill>
                <a:effectLst>
                  <a:outerShdw blurRad="38100" dist="38100" dir="2700000" algn="tl">
                    <a:srgbClr val="000000">
                      <a:alpha val="43137"/>
                    </a:srgbClr>
                  </a:outerShdw>
                </a:effectLst>
              </a:rPr>
              <a:t> Do nothing out of selfish ambition or vain conceit. Rather, in humility value others above yourselves, </a:t>
            </a:r>
            <a:r>
              <a:rPr lang="en-US" sz="4400" b="1" baseline="30000" dirty="0">
                <a:solidFill>
                  <a:schemeClr val="bg1"/>
                </a:solidFill>
                <a:effectLst>
                  <a:outerShdw blurRad="38100" dist="38100" dir="2700000" algn="tl">
                    <a:srgbClr val="000000">
                      <a:alpha val="43137"/>
                    </a:srgbClr>
                  </a:outerShdw>
                </a:effectLst>
              </a:rPr>
              <a:t>4</a:t>
            </a:r>
            <a:r>
              <a:rPr lang="en-US" sz="4400" b="1" dirty="0">
                <a:solidFill>
                  <a:schemeClr val="bg1"/>
                </a:solidFill>
                <a:effectLst>
                  <a:outerShdw blurRad="38100" dist="38100" dir="2700000" algn="tl">
                    <a:srgbClr val="000000">
                      <a:alpha val="43137"/>
                    </a:srgbClr>
                  </a:outerShdw>
                </a:effectLst>
              </a:rPr>
              <a:t> not looking to your own interests but each of you to the interests of the others.  </a:t>
            </a:r>
            <a:r>
              <a:rPr lang="en-US" sz="4400" b="1" baseline="30000" dirty="0">
                <a:solidFill>
                  <a:schemeClr val="bg1"/>
                </a:solidFill>
                <a:effectLst>
                  <a:outerShdw blurRad="38100" dist="38100" dir="2700000" algn="tl">
                    <a:srgbClr val="000000">
                      <a:alpha val="43137"/>
                    </a:srgbClr>
                  </a:outerShdw>
                </a:effectLst>
              </a:rPr>
              <a:t>5</a:t>
            </a:r>
            <a:r>
              <a:rPr lang="en-US" sz="4400" b="1" dirty="0">
                <a:solidFill>
                  <a:schemeClr val="bg1"/>
                </a:solidFill>
                <a:effectLst>
                  <a:outerShdw blurRad="38100" dist="38100" dir="2700000" algn="tl">
                    <a:srgbClr val="000000">
                      <a:alpha val="43137"/>
                    </a:srgbClr>
                  </a:outerShdw>
                </a:effectLst>
              </a:rPr>
              <a:t> In your relationships with one another, have the same </a:t>
            </a:r>
            <a:r>
              <a:rPr lang="en-US" sz="4400" b="1" dirty="0" smtClean="0">
                <a:solidFill>
                  <a:schemeClr val="bg1"/>
                </a:solidFill>
                <a:effectLst>
                  <a:outerShdw blurRad="38100" dist="38100" dir="2700000" algn="tl">
                    <a:srgbClr val="000000">
                      <a:alpha val="43137"/>
                    </a:srgbClr>
                  </a:outerShdw>
                </a:effectLst>
              </a:rPr>
              <a:t/>
            </a:r>
            <a:br>
              <a:rPr lang="en-US" sz="4400" b="1" dirty="0" smtClean="0">
                <a:solidFill>
                  <a:schemeClr val="bg1"/>
                </a:solidFill>
                <a:effectLst>
                  <a:outerShdw blurRad="38100" dist="38100" dir="2700000" algn="tl">
                    <a:srgbClr val="000000">
                      <a:alpha val="43137"/>
                    </a:srgbClr>
                  </a:outerShdw>
                </a:effectLst>
              </a:rPr>
            </a:br>
            <a:r>
              <a:rPr lang="en-US" sz="4400" b="1" dirty="0" smtClean="0">
                <a:solidFill>
                  <a:schemeClr val="bg1"/>
                </a:solidFill>
                <a:effectLst>
                  <a:outerShdw blurRad="38100" dist="38100" dir="2700000" algn="tl">
                    <a:srgbClr val="000000">
                      <a:alpha val="43137"/>
                    </a:srgbClr>
                  </a:outerShdw>
                </a:effectLst>
              </a:rPr>
              <a:t>mindset </a:t>
            </a:r>
            <a:r>
              <a:rPr lang="en-US" sz="4400" b="1" dirty="0">
                <a:solidFill>
                  <a:schemeClr val="bg1"/>
                </a:solidFill>
                <a:effectLst>
                  <a:outerShdw blurRad="38100" dist="38100" dir="2700000" algn="tl">
                    <a:srgbClr val="000000">
                      <a:alpha val="43137"/>
                    </a:srgbClr>
                  </a:outerShdw>
                </a:effectLst>
              </a:rPr>
              <a:t>as Christ Jesus: </a:t>
            </a:r>
          </a:p>
        </p:txBody>
      </p:sp>
    </p:spTree>
    <p:extLst>
      <p:ext uri="{BB962C8B-B14F-4D97-AF65-F5344CB8AC3E}">
        <p14:creationId xmlns:p14="http://schemas.microsoft.com/office/powerpoint/2010/main" val="7450125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Shawn McCracken\Desktop\text-conversations-with-john-get-life.pn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457200" y="152400"/>
            <a:ext cx="8229600" cy="685800"/>
          </a:xfrm>
        </p:spPr>
        <p:txBody>
          <a:bodyPr>
            <a:noAutofit/>
          </a:bodyPr>
          <a:lstStyle/>
          <a:p>
            <a:r>
              <a:rPr lang="en-US" sz="4500" b="1" u="sng" dirty="0" smtClean="0">
                <a:solidFill>
                  <a:schemeClr val="bg1"/>
                </a:solidFill>
                <a:effectLst>
                  <a:outerShdw blurRad="38100" dist="38100" dir="2700000" algn="tl">
                    <a:srgbClr val="000000">
                      <a:alpha val="43137"/>
                    </a:srgbClr>
                  </a:outerShdw>
                </a:effectLst>
              </a:rPr>
              <a:t>Philippians 2:3-11</a:t>
            </a:r>
            <a:r>
              <a:rPr lang="en-US" sz="4500" b="1" dirty="0" smtClean="0">
                <a:solidFill>
                  <a:schemeClr val="bg1"/>
                </a:solidFill>
                <a:effectLst>
                  <a:outerShdw blurRad="38100" dist="38100" dir="2700000" algn="tl">
                    <a:srgbClr val="000000">
                      <a:alpha val="43137"/>
                    </a:srgbClr>
                  </a:outerShdw>
                </a:effectLst>
              </a:rPr>
              <a:t> </a:t>
            </a:r>
            <a:r>
              <a:rPr lang="en-US" sz="3000" b="1" dirty="0" smtClean="0">
                <a:solidFill>
                  <a:schemeClr val="bg1"/>
                </a:solidFill>
                <a:effectLst>
                  <a:outerShdw blurRad="38100" dist="38100" dir="2700000" algn="tl">
                    <a:srgbClr val="000000">
                      <a:alpha val="43137"/>
                    </a:srgbClr>
                  </a:outerShdw>
                </a:effectLst>
              </a:rPr>
              <a:t>(NIV)</a:t>
            </a:r>
            <a:endParaRPr lang="en-US" sz="3000" b="1" dirty="0">
              <a:solidFill>
                <a:schemeClr val="bg1"/>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381000" y="990600"/>
            <a:ext cx="8686800" cy="5638800"/>
          </a:xfrm>
        </p:spPr>
        <p:txBody>
          <a:bodyPr>
            <a:noAutofit/>
          </a:bodyPr>
          <a:lstStyle/>
          <a:p>
            <a:pPr marL="0" indent="0">
              <a:buNone/>
            </a:pPr>
            <a:r>
              <a:rPr lang="en-US" sz="4400" b="1" baseline="30000" dirty="0">
                <a:solidFill>
                  <a:schemeClr val="bg1"/>
                </a:solidFill>
                <a:effectLst>
                  <a:outerShdw blurRad="38100" dist="38100" dir="2700000" algn="tl">
                    <a:srgbClr val="000000">
                      <a:alpha val="43137"/>
                    </a:srgbClr>
                  </a:outerShdw>
                </a:effectLst>
              </a:rPr>
              <a:t>6</a:t>
            </a:r>
            <a:r>
              <a:rPr lang="en-US" sz="4400" b="1" dirty="0">
                <a:solidFill>
                  <a:schemeClr val="bg1"/>
                </a:solidFill>
                <a:effectLst>
                  <a:outerShdw blurRad="38100" dist="38100" dir="2700000" algn="tl">
                    <a:srgbClr val="000000">
                      <a:alpha val="43137"/>
                    </a:srgbClr>
                  </a:outerShdw>
                </a:effectLst>
              </a:rPr>
              <a:t> Who, being in very </a:t>
            </a:r>
            <a:r>
              <a:rPr lang="en-US" sz="4400" b="1" dirty="0" smtClean="0">
                <a:solidFill>
                  <a:schemeClr val="bg1"/>
                </a:solidFill>
                <a:effectLst>
                  <a:outerShdw blurRad="38100" dist="38100" dir="2700000" algn="tl">
                    <a:srgbClr val="000000">
                      <a:alpha val="43137"/>
                    </a:srgbClr>
                  </a:outerShdw>
                </a:effectLst>
              </a:rPr>
              <a:t>nature</a:t>
            </a:r>
            <a:r>
              <a:rPr lang="en-US" sz="4400" b="1" baseline="30000" dirty="0">
                <a:solidFill>
                  <a:schemeClr val="bg1"/>
                </a:solidFill>
                <a:effectLst>
                  <a:outerShdw blurRad="38100" dist="38100" dir="2700000" algn="tl">
                    <a:srgbClr val="000000">
                      <a:alpha val="43137"/>
                    </a:srgbClr>
                  </a:outerShdw>
                </a:effectLst>
              </a:rPr>
              <a:t> </a:t>
            </a:r>
            <a:r>
              <a:rPr lang="en-US" sz="4400" b="1" dirty="0" smtClean="0">
                <a:solidFill>
                  <a:schemeClr val="bg1"/>
                </a:solidFill>
                <a:effectLst>
                  <a:outerShdw blurRad="38100" dist="38100" dir="2700000" algn="tl">
                    <a:srgbClr val="000000">
                      <a:alpha val="43137"/>
                    </a:srgbClr>
                  </a:outerShdw>
                </a:effectLst>
              </a:rPr>
              <a:t>God</a:t>
            </a:r>
            <a:r>
              <a:rPr lang="en-US" sz="4400" b="1" dirty="0">
                <a:solidFill>
                  <a:schemeClr val="bg1"/>
                </a:solidFill>
                <a:effectLst>
                  <a:outerShdw blurRad="38100" dist="38100" dir="2700000" algn="tl">
                    <a:srgbClr val="000000">
                      <a:alpha val="43137"/>
                    </a:srgbClr>
                  </a:outerShdw>
                </a:effectLst>
              </a:rPr>
              <a:t>, </a:t>
            </a:r>
            <a:br>
              <a:rPr lang="en-US" sz="4400" b="1" dirty="0">
                <a:solidFill>
                  <a:schemeClr val="bg1"/>
                </a:solidFill>
                <a:effectLst>
                  <a:outerShdw blurRad="38100" dist="38100" dir="2700000" algn="tl">
                    <a:srgbClr val="000000">
                      <a:alpha val="43137"/>
                    </a:srgbClr>
                  </a:outerShdw>
                </a:effectLst>
              </a:rPr>
            </a:br>
            <a:r>
              <a:rPr lang="en-US" sz="4400" b="1" dirty="0">
                <a:solidFill>
                  <a:schemeClr val="bg1"/>
                </a:solidFill>
                <a:effectLst>
                  <a:outerShdw blurRad="38100" dist="38100" dir="2700000" algn="tl">
                    <a:srgbClr val="000000">
                      <a:alpha val="43137"/>
                    </a:srgbClr>
                  </a:outerShdw>
                </a:effectLst>
              </a:rPr>
              <a:t>   did not consider equality with God something to be used to his own advantage; </a:t>
            </a:r>
            <a:br>
              <a:rPr lang="en-US" sz="4400" b="1" dirty="0">
                <a:solidFill>
                  <a:schemeClr val="bg1"/>
                </a:solidFill>
                <a:effectLst>
                  <a:outerShdw blurRad="38100" dist="38100" dir="2700000" algn="tl">
                    <a:srgbClr val="000000">
                      <a:alpha val="43137"/>
                    </a:srgbClr>
                  </a:outerShdw>
                </a:effectLst>
              </a:rPr>
            </a:br>
            <a:r>
              <a:rPr lang="en-US" sz="4400" b="1" baseline="30000" dirty="0">
                <a:solidFill>
                  <a:schemeClr val="bg1"/>
                </a:solidFill>
                <a:effectLst>
                  <a:outerShdw blurRad="38100" dist="38100" dir="2700000" algn="tl">
                    <a:srgbClr val="000000">
                      <a:alpha val="43137"/>
                    </a:srgbClr>
                  </a:outerShdw>
                </a:effectLst>
              </a:rPr>
              <a:t>7</a:t>
            </a:r>
            <a:r>
              <a:rPr lang="en-US" sz="4400" b="1" dirty="0">
                <a:solidFill>
                  <a:schemeClr val="bg1"/>
                </a:solidFill>
                <a:effectLst>
                  <a:outerShdw blurRad="38100" dist="38100" dir="2700000" algn="tl">
                    <a:srgbClr val="000000">
                      <a:alpha val="43137"/>
                    </a:srgbClr>
                  </a:outerShdw>
                </a:effectLst>
              </a:rPr>
              <a:t> rather, he made himself nothing </a:t>
            </a:r>
            <a:br>
              <a:rPr lang="en-US" sz="4400" b="1" dirty="0">
                <a:solidFill>
                  <a:schemeClr val="bg1"/>
                </a:solidFill>
                <a:effectLst>
                  <a:outerShdw blurRad="38100" dist="38100" dir="2700000" algn="tl">
                    <a:srgbClr val="000000">
                      <a:alpha val="43137"/>
                    </a:srgbClr>
                  </a:outerShdw>
                </a:effectLst>
              </a:rPr>
            </a:br>
            <a:r>
              <a:rPr lang="en-US" sz="4400" b="1" dirty="0">
                <a:solidFill>
                  <a:schemeClr val="bg1"/>
                </a:solidFill>
                <a:effectLst>
                  <a:outerShdw blurRad="38100" dist="38100" dir="2700000" algn="tl">
                    <a:srgbClr val="000000">
                      <a:alpha val="43137"/>
                    </a:srgbClr>
                  </a:outerShdw>
                </a:effectLst>
              </a:rPr>
              <a:t>   by taking the very </a:t>
            </a:r>
            <a:r>
              <a:rPr lang="en-US" sz="4400" b="1" dirty="0" smtClean="0">
                <a:solidFill>
                  <a:schemeClr val="bg1"/>
                </a:solidFill>
                <a:effectLst>
                  <a:outerShdw blurRad="38100" dist="38100" dir="2700000" algn="tl">
                    <a:srgbClr val="000000">
                      <a:alpha val="43137"/>
                    </a:srgbClr>
                  </a:outerShdw>
                </a:effectLst>
              </a:rPr>
              <a:t>nature</a:t>
            </a:r>
            <a:r>
              <a:rPr lang="en-US" sz="4400" b="1" baseline="30000" dirty="0">
                <a:solidFill>
                  <a:schemeClr val="bg1"/>
                </a:solidFill>
                <a:effectLst>
                  <a:outerShdw blurRad="38100" dist="38100" dir="2700000" algn="tl">
                    <a:srgbClr val="000000">
                      <a:alpha val="43137"/>
                    </a:srgbClr>
                  </a:outerShdw>
                </a:effectLst>
              </a:rPr>
              <a:t> </a:t>
            </a:r>
            <a:r>
              <a:rPr lang="en-US" sz="4400" b="1" dirty="0" smtClean="0">
                <a:solidFill>
                  <a:schemeClr val="bg1"/>
                </a:solidFill>
                <a:effectLst>
                  <a:outerShdw blurRad="38100" dist="38100" dir="2700000" algn="tl">
                    <a:srgbClr val="000000">
                      <a:alpha val="43137"/>
                    </a:srgbClr>
                  </a:outerShdw>
                </a:effectLst>
              </a:rPr>
              <a:t>of </a:t>
            </a:r>
            <a:r>
              <a:rPr lang="en-US" sz="4400" b="1" dirty="0">
                <a:solidFill>
                  <a:schemeClr val="bg1"/>
                </a:solidFill>
                <a:effectLst>
                  <a:outerShdw blurRad="38100" dist="38100" dir="2700000" algn="tl">
                    <a:srgbClr val="000000">
                      <a:alpha val="43137"/>
                    </a:srgbClr>
                  </a:outerShdw>
                </a:effectLst>
              </a:rPr>
              <a:t>a servant, </a:t>
            </a:r>
            <a:r>
              <a:rPr lang="en-US" sz="4400" b="1" dirty="0" smtClean="0">
                <a:solidFill>
                  <a:schemeClr val="bg1"/>
                </a:solidFill>
                <a:effectLst>
                  <a:outerShdw blurRad="38100" dist="38100" dir="2700000" algn="tl">
                    <a:srgbClr val="000000">
                      <a:alpha val="43137"/>
                    </a:srgbClr>
                  </a:outerShdw>
                </a:effectLst>
              </a:rPr>
              <a:t>being </a:t>
            </a:r>
            <a:r>
              <a:rPr lang="en-US" sz="4400" b="1" dirty="0">
                <a:solidFill>
                  <a:schemeClr val="bg1"/>
                </a:solidFill>
                <a:effectLst>
                  <a:outerShdw blurRad="38100" dist="38100" dir="2700000" algn="tl">
                    <a:srgbClr val="000000">
                      <a:alpha val="43137"/>
                    </a:srgbClr>
                  </a:outerShdw>
                </a:effectLst>
              </a:rPr>
              <a:t>made in human likeness. </a:t>
            </a:r>
            <a:endParaRPr lang="en-US" sz="4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8695470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Shawn McCracken\Desktop\text-conversations-with-john-get-life.pn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457200" y="152400"/>
            <a:ext cx="8229600" cy="685800"/>
          </a:xfrm>
        </p:spPr>
        <p:txBody>
          <a:bodyPr>
            <a:noAutofit/>
          </a:bodyPr>
          <a:lstStyle/>
          <a:p>
            <a:r>
              <a:rPr lang="en-US" sz="4500" b="1" u="sng" dirty="0" smtClean="0">
                <a:solidFill>
                  <a:schemeClr val="bg1"/>
                </a:solidFill>
                <a:effectLst>
                  <a:outerShdw blurRad="38100" dist="38100" dir="2700000" algn="tl">
                    <a:srgbClr val="000000">
                      <a:alpha val="43137"/>
                    </a:srgbClr>
                  </a:outerShdw>
                </a:effectLst>
              </a:rPr>
              <a:t>Philippians 2:3-11</a:t>
            </a:r>
            <a:r>
              <a:rPr lang="en-US" sz="4500" b="1" dirty="0" smtClean="0">
                <a:solidFill>
                  <a:schemeClr val="bg1"/>
                </a:solidFill>
                <a:effectLst>
                  <a:outerShdw blurRad="38100" dist="38100" dir="2700000" algn="tl">
                    <a:srgbClr val="000000">
                      <a:alpha val="43137"/>
                    </a:srgbClr>
                  </a:outerShdw>
                </a:effectLst>
              </a:rPr>
              <a:t> </a:t>
            </a:r>
            <a:r>
              <a:rPr lang="en-US" sz="3000" b="1" dirty="0" smtClean="0">
                <a:solidFill>
                  <a:schemeClr val="bg1"/>
                </a:solidFill>
                <a:effectLst>
                  <a:outerShdw blurRad="38100" dist="38100" dir="2700000" algn="tl">
                    <a:srgbClr val="000000">
                      <a:alpha val="43137"/>
                    </a:srgbClr>
                  </a:outerShdw>
                </a:effectLst>
              </a:rPr>
              <a:t>(NIV)</a:t>
            </a:r>
            <a:endParaRPr lang="en-US" sz="3000" b="1" dirty="0">
              <a:solidFill>
                <a:schemeClr val="bg1"/>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381000" y="990600"/>
            <a:ext cx="8686800" cy="5638800"/>
          </a:xfrm>
        </p:spPr>
        <p:txBody>
          <a:bodyPr>
            <a:noAutofit/>
          </a:bodyPr>
          <a:lstStyle/>
          <a:p>
            <a:pPr marL="0" indent="0">
              <a:buNone/>
            </a:pPr>
            <a:r>
              <a:rPr lang="en-US" sz="4400" b="1" baseline="30000" dirty="0">
                <a:solidFill>
                  <a:schemeClr val="bg1"/>
                </a:solidFill>
                <a:effectLst>
                  <a:outerShdw blurRad="38100" dist="38100" dir="2700000" algn="tl">
                    <a:srgbClr val="000000">
                      <a:alpha val="43137"/>
                    </a:srgbClr>
                  </a:outerShdw>
                </a:effectLst>
              </a:rPr>
              <a:t>8</a:t>
            </a:r>
            <a:r>
              <a:rPr lang="en-US" sz="4400" b="1" dirty="0">
                <a:solidFill>
                  <a:schemeClr val="bg1"/>
                </a:solidFill>
                <a:effectLst>
                  <a:outerShdw blurRad="38100" dist="38100" dir="2700000" algn="tl">
                    <a:srgbClr val="000000">
                      <a:alpha val="43137"/>
                    </a:srgbClr>
                  </a:outerShdw>
                </a:effectLst>
              </a:rPr>
              <a:t> And being found in appearance as a man, </a:t>
            </a:r>
            <a:r>
              <a:rPr lang="en-US" sz="4400" b="1" dirty="0" smtClean="0">
                <a:solidFill>
                  <a:schemeClr val="bg1"/>
                </a:solidFill>
                <a:effectLst>
                  <a:outerShdw blurRad="38100" dist="38100" dir="2700000" algn="tl">
                    <a:srgbClr val="000000">
                      <a:alpha val="43137"/>
                    </a:srgbClr>
                  </a:outerShdw>
                </a:effectLst>
              </a:rPr>
              <a:t>he </a:t>
            </a:r>
            <a:r>
              <a:rPr lang="en-US" sz="4400" b="1" dirty="0">
                <a:solidFill>
                  <a:schemeClr val="bg1"/>
                </a:solidFill>
                <a:effectLst>
                  <a:outerShdw blurRad="38100" dist="38100" dir="2700000" algn="tl">
                    <a:srgbClr val="000000">
                      <a:alpha val="43137"/>
                    </a:srgbClr>
                  </a:outerShdw>
                </a:effectLst>
              </a:rPr>
              <a:t>humbled himself </a:t>
            </a:r>
            <a:br>
              <a:rPr lang="en-US" sz="4400" b="1" dirty="0">
                <a:solidFill>
                  <a:schemeClr val="bg1"/>
                </a:solidFill>
                <a:effectLst>
                  <a:outerShdw blurRad="38100" dist="38100" dir="2700000" algn="tl">
                    <a:srgbClr val="000000">
                      <a:alpha val="43137"/>
                    </a:srgbClr>
                  </a:outerShdw>
                </a:effectLst>
              </a:rPr>
            </a:br>
            <a:r>
              <a:rPr lang="en-US" sz="4400" b="1" dirty="0">
                <a:solidFill>
                  <a:schemeClr val="bg1"/>
                </a:solidFill>
                <a:effectLst>
                  <a:outerShdw blurRad="38100" dist="38100" dir="2700000" algn="tl">
                    <a:srgbClr val="000000">
                      <a:alpha val="43137"/>
                    </a:srgbClr>
                  </a:outerShdw>
                </a:effectLst>
              </a:rPr>
              <a:t>   by becoming obedient to death— </a:t>
            </a:r>
            <a:br>
              <a:rPr lang="en-US" sz="4400" b="1" dirty="0">
                <a:solidFill>
                  <a:schemeClr val="bg1"/>
                </a:solidFill>
                <a:effectLst>
                  <a:outerShdw blurRad="38100" dist="38100" dir="2700000" algn="tl">
                    <a:srgbClr val="000000">
                      <a:alpha val="43137"/>
                    </a:srgbClr>
                  </a:outerShdw>
                </a:effectLst>
              </a:rPr>
            </a:br>
            <a:r>
              <a:rPr lang="en-US" sz="4400" b="1" dirty="0">
                <a:solidFill>
                  <a:schemeClr val="bg1"/>
                </a:solidFill>
                <a:effectLst>
                  <a:outerShdw blurRad="38100" dist="38100" dir="2700000" algn="tl">
                    <a:srgbClr val="000000">
                      <a:alpha val="43137"/>
                    </a:srgbClr>
                  </a:outerShdw>
                </a:effectLst>
              </a:rPr>
              <a:t>      even death on a cross! </a:t>
            </a:r>
          </a:p>
          <a:p>
            <a:pPr marL="0" indent="0">
              <a:buNone/>
            </a:pPr>
            <a:r>
              <a:rPr lang="en-US" sz="4400" b="1" dirty="0">
                <a:solidFill>
                  <a:schemeClr val="bg1"/>
                </a:solidFill>
                <a:effectLst>
                  <a:outerShdw blurRad="38100" dist="38100" dir="2700000" algn="tl">
                    <a:srgbClr val="000000">
                      <a:alpha val="43137"/>
                    </a:srgbClr>
                  </a:outerShdw>
                </a:effectLst>
              </a:rPr>
              <a:t> </a:t>
            </a:r>
            <a:r>
              <a:rPr lang="en-US" sz="4400" b="1" baseline="30000" dirty="0">
                <a:solidFill>
                  <a:schemeClr val="bg1"/>
                </a:solidFill>
                <a:effectLst>
                  <a:outerShdw blurRad="38100" dist="38100" dir="2700000" algn="tl">
                    <a:srgbClr val="000000">
                      <a:alpha val="43137"/>
                    </a:srgbClr>
                  </a:outerShdw>
                </a:effectLst>
              </a:rPr>
              <a:t>9</a:t>
            </a:r>
            <a:r>
              <a:rPr lang="en-US" sz="4400" b="1" dirty="0">
                <a:solidFill>
                  <a:schemeClr val="bg1"/>
                </a:solidFill>
                <a:effectLst>
                  <a:outerShdw blurRad="38100" dist="38100" dir="2700000" algn="tl">
                    <a:srgbClr val="000000">
                      <a:alpha val="43137"/>
                    </a:srgbClr>
                  </a:outerShdw>
                </a:effectLst>
              </a:rPr>
              <a:t> Therefore God exalted him to the highest place </a:t>
            </a:r>
            <a:br>
              <a:rPr lang="en-US" sz="4400" b="1" dirty="0">
                <a:solidFill>
                  <a:schemeClr val="bg1"/>
                </a:solidFill>
                <a:effectLst>
                  <a:outerShdw blurRad="38100" dist="38100" dir="2700000" algn="tl">
                    <a:srgbClr val="000000">
                      <a:alpha val="43137"/>
                    </a:srgbClr>
                  </a:outerShdw>
                </a:effectLst>
              </a:rPr>
            </a:br>
            <a:r>
              <a:rPr lang="en-US" sz="4400" b="1" dirty="0">
                <a:solidFill>
                  <a:schemeClr val="bg1"/>
                </a:solidFill>
                <a:effectLst>
                  <a:outerShdw blurRad="38100" dist="38100" dir="2700000" algn="tl">
                    <a:srgbClr val="000000">
                      <a:alpha val="43137"/>
                    </a:srgbClr>
                  </a:outerShdw>
                </a:effectLst>
              </a:rPr>
              <a:t>   and gave him the name that </a:t>
            </a:r>
            <a:r>
              <a:rPr lang="en-US" sz="4400" b="1" dirty="0" smtClean="0">
                <a:solidFill>
                  <a:schemeClr val="bg1"/>
                </a:solidFill>
                <a:effectLst>
                  <a:outerShdw blurRad="38100" dist="38100" dir="2700000" algn="tl">
                    <a:srgbClr val="000000">
                      <a:alpha val="43137"/>
                    </a:srgbClr>
                  </a:outerShdw>
                </a:effectLst>
              </a:rPr>
              <a:t/>
            </a:r>
            <a:br>
              <a:rPr lang="en-US" sz="4400" b="1" dirty="0" smtClean="0">
                <a:solidFill>
                  <a:schemeClr val="bg1"/>
                </a:solidFill>
                <a:effectLst>
                  <a:outerShdw blurRad="38100" dist="38100" dir="2700000" algn="tl">
                    <a:srgbClr val="000000">
                      <a:alpha val="43137"/>
                    </a:srgbClr>
                  </a:outerShdw>
                </a:effectLst>
              </a:rPr>
            </a:br>
            <a:r>
              <a:rPr lang="en-US" sz="4400" b="1" dirty="0" smtClean="0">
                <a:solidFill>
                  <a:schemeClr val="bg1"/>
                </a:solidFill>
                <a:effectLst>
                  <a:outerShdw blurRad="38100" dist="38100" dir="2700000" algn="tl">
                    <a:srgbClr val="000000">
                      <a:alpha val="43137"/>
                    </a:srgbClr>
                  </a:outerShdw>
                </a:effectLst>
              </a:rPr>
              <a:t>is </a:t>
            </a:r>
            <a:r>
              <a:rPr lang="en-US" sz="4400" b="1" dirty="0">
                <a:solidFill>
                  <a:schemeClr val="bg1"/>
                </a:solidFill>
                <a:effectLst>
                  <a:outerShdw blurRad="38100" dist="38100" dir="2700000" algn="tl">
                    <a:srgbClr val="000000">
                      <a:alpha val="43137"/>
                    </a:srgbClr>
                  </a:outerShdw>
                </a:effectLst>
              </a:rPr>
              <a:t>above every name</a:t>
            </a:r>
            <a:r>
              <a:rPr lang="en-US" sz="4400" b="1" dirty="0" smtClean="0">
                <a:solidFill>
                  <a:schemeClr val="bg1"/>
                </a:solidFill>
                <a:effectLst>
                  <a:outerShdw blurRad="38100" dist="38100" dir="2700000" algn="tl">
                    <a:srgbClr val="000000">
                      <a:alpha val="43137"/>
                    </a:srgbClr>
                  </a:outerShdw>
                </a:effectLst>
              </a:rPr>
              <a:t>,</a:t>
            </a:r>
            <a:endParaRPr lang="en-US" sz="4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2243831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Shawn McCracken\Desktop\text-conversations-with-john-get-life.pn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457200" y="152400"/>
            <a:ext cx="8229600" cy="685800"/>
          </a:xfrm>
        </p:spPr>
        <p:txBody>
          <a:bodyPr>
            <a:noAutofit/>
          </a:bodyPr>
          <a:lstStyle/>
          <a:p>
            <a:r>
              <a:rPr lang="en-US" sz="4500" b="1" u="sng" dirty="0" smtClean="0">
                <a:solidFill>
                  <a:schemeClr val="bg1"/>
                </a:solidFill>
                <a:effectLst>
                  <a:outerShdw blurRad="38100" dist="38100" dir="2700000" algn="tl">
                    <a:srgbClr val="000000">
                      <a:alpha val="43137"/>
                    </a:srgbClr>
                  </a:outerShdw>
                </a:effectLst>
              </a:rPr>
              <a:t>Philippians 2:3-11</a:t>
            </a:r>
            <a:r>
              <a:rPr lang="en-US" sz="4500" b="1" dirty="0" smtClean="0">
                <a:solidFill>
                  <a:schemeClr val="bg1"/>
                </a:solidFill>
                <a:effectLst>
                  <a:outerShdw blurRad="38100" dist="38100" dir="2700000" algn="tl">
                    <a:srgbClr val="000000">
                      <a:alpha val="43137"/>
                    </a:srgbClr>
                  </a:outerShdw>
                </a:effectLst>
              </a:rPr>
              <a:t> </a:t>
            </a:r>
            <a:r>
              <a:rPr lang="en-US" sz="3000" b="1" dirty="0" smtClean="0">
                <a:solidFill>
                  <a:schemeClr val="bg1"/>
                </a:solidFill>
                <a:effectLst>
                  <a:outerShdw blurRad="38100" dist="38100" dir="2700000" algn="tl">
                    <a:srgbClr val="000000">
                      <a:alpha val="43137"/>
                    </a:srgbClr>
                  </a:outerShdw>
                </a:effectLst>
              </a:rPr>
              <a:t>(NIV)</a:t>
            </a:r>
            <a:endParaRPr lang="en-US" sz="3000" b="1" dirty="0">
              <a:solidFill>
                <a:schemeClr val="bg1"/>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381000" y="990600"/>
            <a:ext cx="8686800" cy="5638800"/>
          </a:xfrm>
        </p:spPr>
        <p:txBody>
          <a:bodyPr>
            <a:noAutofit/>
          </a:bodyPr>
          <a:lstStyle/>
          <a:p>
            <a:pPr marL="0" indent="0">
              <a:buNone/>
            </a:pPr>
            <a:r>
              <a:rPr lang="en-US" sz="4400" b="1" baseline="30000" dirty="0">
                <a:solidFill>
                  <a:schemeClr val="bg1"/>
                </a:solidFill>
                <a:effectLst>
                  <a:outerShdw blurRad="38100" dist="38100" dir="2700000" algn="tl">
                    <a:srgbClr val="000000">
                      <a:alpha val="43137"/>
                    </a:srgbClr>
                  </a:outerShdw>
                </a:effectLst>
              </a:rPr>
              <a:t>10</a:t>
            </a:r>
            <a:r>
              <a:rPr lang="en-US" sz="4400" b="1" dirty="0">
                <a:solidFill>
                  <a:schemeClr val="bg1"/>
                </a:solidFill>
                <a:effectLst>
                  <a:outerShdw blurRad="38100" dist="38100" dir="2700000" algn="tl">
                    <a:srgbClr val="000000">
                      <a:alpha val="43137"/>
                    </a:srgbClr>
                  </a:outerShdw>
                </a:effectLst>
              </a:rPr>
              <a:t> that at the name of Jesus every knee should bow, </a:t>
            </a:r>
            <a:br>
              <a:rPr lang="en-US" sz="4400" b="1" dirty="0">
                <a:solidFill>
                  <a:schemeClr val="bg1"/>
                </a:solidFill>
                <a:effectLst>
                  <a:outerShdw blurRad="38100" dist="38100" dir="2700000" algn="tl">
                    <a:srgbClr val="000000">
                      <a:alpha val="43137"/>
                    </a:srgbClr>
                  </a:outerShdw>
                </a:effectLst>
              </a:rPr>
            </a:br>
            <a:r>
              <a:rPr lang="en-US" sz="4400" b="1" dirty="0">
                <a:solidFill>
                  <a:schemeClr val="bg1"/>
                </a:solidFill>
                <a:effectLst>
                  <a:outerShdw blurRad="38100" dist="38100" dir="2700000" algn="tl">
                    <a:srgbClr val="000000">
                      <a:alpha val="43137"/>
                    </a:srgbClr>
                  </a:outerShdw>
                </a:effectLst>
              </a:rPr>
              <a:t>   in heaven and on earth and under the earth, </a:t>
            </a:r>
            <a:br>
              <a:rPr lang="en-US" sz="4400" b="1" dirty="0">
                <a:solidFill>
                  <a:schemeClr val="bg1"/>
                </a:solidFill>
                <a:effectLst>
                  <a:outerShdw blurRad="38100" dist="38100" dir="2700000" algn="tl">
                    <a:srgbClr val="000000">
                      <a:alpha val="43137"/>
                    </a:srgbClr>
                  </a:outerShdw>
                </a:effectLst>
              </a:rPr>
            </a:br>
            <a:r>
              <a:rPr lang="en-US" sz="4400" b="1" baseline="30000" dirty="0">
                <a:solidFill>
                  <a:schemeClr val="bg1"/>
                </a:solidFill>
                <a:effectLst>
                  <a:outerShdw blurRad="38100" dist="38100" dir="2700000" algn="tl">
                    <a:srgbClr val="000000">
                      <a:alpha val="43137"/>
                    </a:srgbClr>
                  </a:outerShdw>
                </a:effectLst>
              </a:rPr>
              <a:t>11</a:t>
            </a:r>
            <a:r>
              <a:rPr lang="en-US" sz="4400" b="1" dirty="0">
                <a:solidFill>
                  <a:schemeClr val="bg1"/>
                </a:solidFill>
                <a:effectLst>
                  <a:outerShdw blurRad="38100" dist="38100" dir="2700000" algn="tl">
                    <a:srgbClr val="000000">
                      <a:alpha val="43137"/>
                    </a:srgbClr>
                  </a:outerShdw>
                </a:effectLst>
              </a:rPr>
              <a:t> and every tongue acknowledge that Jesus Christ is Lord, </a:t>
            </a:r>
            <a:br>
              <a:rPr lang="en-US" sz="4400" b="1" dirty="0">
                <a:solidFill>
                  <a:schemeClr val="bg1"/>
                </a:solidFill>
                <a:effectLst>
                  <a:outerShdw blurRad="38100" dist="38100" dir="2700000" algn="tl">
                    <a:srgbClr val="000000">
                      <a:alpha val="43137"/>
                    </a:srgbClr>
                  </a:outerShdw>
                </a:effectLst>
              </a:rPr>
            </a:br>
            <a:r>
              <a:rPr lang="en-US" sz="4400" b="1" dirty="0">
                <a:solidFill>
                  <a:schemeClr val="bg1"/>
                </a:solidFill>
                <a:effectLst>
                  <a:outerShdw blurRad="38100" dist="38100" dir="2700000" algn="tl">
                    <a:srgbClr val="000000">
                      <a:alpha val="43137"/>
                    </a:srgbClr>
                  </a:outerShdw>
                </a:effectLst>
              </a:rPr>
              <a:t>   to the glory of God the Father. </a:t>
            </a:r>
          </a:p>
          <a:p>
            <a:pPr marL="0" indent="0">
              <a:buNone/>
            </a:pPr>
            <a:r>
              <a:rPr lang="en-US" sz="4400" dirty="0">
                <a:effectLst>
                  <a:outerShdw blurRad="38100" dist="38100" dir="2700000" algn="tl">
                    <a:srgbClr val="000000">
                      <a:alpha val="43137"/>
                    </a:srgbClr>
                  </a:outerShdw>
                </a:effectLst>
              </a:rPr>
              <a:t/>
            </a:r>
            <a:br>
              <a:rPr lang="en-US" sz="4400" dirty="0">
                <a:effectLst>
                  <a:outerShdw blurRad="38100" dist="38100" dir="2700000" algn="tl">
                    <a:srgbClr val="000000">
                      <a:alpha val="43137"/>
                    </a:srgbClr>
                  </a:outerShdw>
                </a:effectLst>
              </a:rPr>
            </a:br>
            <a:endParaRPr lang="en-US" sz="4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406796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4096</TotalTime>
  <Words>465</Words>
  <Application>Microsoft Office PowerPoint</Application>
  <PresentationFormat>On-screen Show (4:3)</PresentationFormat>
  <Paragraphs>37</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John 1:14 (MSG)</vt:lpstr>
      <vt:lpstr>John’s purpose</vt:lpstr>
      <vt:lpstr>PowerPoint Presentation</vt:lpstr>
      <vt:lpstr>Reasons GOD came in flesh:</vt:lpstr>
      <vt:lpstr>Philippians 2:3-11 (NIV)</vt:lpstr>
      <vt:lpstr>Philippians 2:3-11 (NIV)</vt:lpstr>
      <vt:lpstr>Philippians 2:3-11 (NIV)</vt:lpstr>
      <vt:lpstr>Philippians 2:3-11 (NIV)</vt:lpstr>
      <vt:lpstr>Reasons GOD came in flesh:</vt:lpstr>
      <vt:lpstr>Hebrews 2:9 (NIV)</vt:lpstr>
      <vt:lpstr>Reasons GOD came in flesh:</vt:lpstr>
      <vt:lpstr>1 Timothy 2:5-6 (NLT)</vt:lpstr>
      <vt:lpstr>Reasons GOD came in flesh:</vt:lpstr>
      <vt:lpstr>Hebrews 2:14-18 (NIV)</vt:lpstr>
      <vt:lpstr>Hebrews 2:14-18 (NIV)</vt:lpstr>
      <vt:lpstr>Reasons GOD came in flesh:</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Shawn McCracken</dc:creator>
  <cp:lastModifiedBy>Shawn McCracken</cp:lastModifiedBy>
  <cp:revision>51</cp:revision>
  <dcterms:created xsi:type="dcterms:W3CDTF">2011-12-15T15:57:33Z</dcterms:created>
  <dcterms:modified xsi:type="dcterms:W3CDTF">2011-12-25T10:34:57Z</dcterms:modified>
</cp:coreProperties>
</file>