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86" r:id="rId4"/>
    <p:sldId id="265" r:id="rId5"/>
    <p:sldId id="271" r:id="rId6"/>
    <p:sldId id="290" r:id="rId7"/>
    <p:sldId id="266" r:id="rId8"/>
    <p:sldId id="267" r:id="rId9"/>
    <p:sldId id="274" r:id="rId10"/>
    <p:sldId id="273" r:id="rId11"/>
    <p:sldId id="278" r:id="rId12"/>
    <p:sldId id="280" r:id="rId13"/>
    <p:sldId id="277" r:id="rId14"/>
    <p:sldId id="281" r:id="rId15"/>
    <p:sldId id="276" r:id="rId16"/>
    <p:sldId id="282" r:id="rId17"/>
    <p:sldId id="275" r:id="rId18"/>
    <p:sldId id="283" r:id="rId19"/>
    <p:sldId id="279" r:id="rId20"/>
    <p:sldId id="284" r:id="rId21"/>
    <p:sldId id="285" r:id="rId22"/>
    <p:sldId id="272" r:id="rId23"/>
    <p:sldId id="289" r:id="rId24"/>
    <p:sldId id="288" r:id="rId25"/>
    <p:sldId id="287" r:id="rId26"/>
    <p:sldId id="268"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6" autoAdjust="0"/>
    <p:restoredTop sz="94660"/>
  </p:normalViewPr>
  <p:slideViewPr>
    <p:cSldViewPr>
      <p:cViewPr varScale="1">
        <p:scale>
          <a:sx n="111" d="100"/>
          <a:sy n="111" d="100"/>
        </p:scale>
        <p:origin x="-199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0789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6308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7179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8368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16274-212D-4E4D-B888-9E88535344BA}"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69612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16274-212D-4E4D-B888-9E88535344BA}"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1314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16274-212D-4E4D-B888-9E88535344BA}" type="datetimeFigureOut">
              <a:rPr lang="en-US" smtClean="0"/>
              <a:t>12/8/13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482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16274-212D-4E4D-B888-9E88535344BA}" type="datetimeFigureOut">
              <a:rPr lang="en-US" smtClean="0"/>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5791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16274-212D-4E4D-B888-9E88535344BA}" type="datetimeFigureOut">
              <a:rPr lang="en-US" smtClean="0"/>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9778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387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373861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16274-212D-4E4D-B888-9E88535344BA}" type="datetimeFigureOut">
              <a:rPr lang="en-US" smtClean="0"/>
              <a:t>12/8/13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ADB4-0B6C-4072-BD6D-6E3EA7A382A7}" type="slidenum">
              <a:rPr lang="en-US" smtClean="0"/>
              <a:t>‹#›</a:t>
            </a:fld>
            <a:endParaRPr lang="en-US"/>
          </a:p>
        </p:txBody>
      </p:sp>
    </p:spTree>
    <p:extLst>
      <p:ext uri="{BB962C8B-B14F-4D97-AF65-F5344CB8AC3E}">
        <p14:creationId xmlns:p14="http://schemas.microsoft.com/office/powerpoint/2010/main" val="141495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28" name="Picture 4" descr="C:\Users\swiens\AppData\Local\Microsoft\Windows\Temporary Internet Files\Content.IE5\I0V78POZ\dglxasset[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68384" y="533400"/>
            <a:ext cx="19812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8"/>
          <p:cNvSpPr txBox="1">
            <a:spLocks/>
          </p:cNvSpPr>
          <p:nvPr/>
        </p:nvSpPr>
        <p:spPr>
          <a:xfrm>
            <a:off x="457200" y="525780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as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Tree>
    <p:extLst>
      <p:ext uri="{BB962C8B-B14F-4D97-AF65-F5344CB8AC3E}">
        <p14:creationId xmlns:p14="http://schemas.microsoft.com/office/powerpoint/2010/main" val="377606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6000" fill="hold"/>
                                        <p:tgtEl>
                                          <p:spTgt spid="1028"/>
                                        </p:tgtEl>
                                        <p:attrNameLst>
                                          <p:attrName>ppt_x</p:attrName>
                                        </p:attrNameLst>
                                      </p:cBhvr>
                                      <p:tavLst>
                                        <p:tav tm="0">
                                          <p:val>
                                            <p:strVal val="0-#ppt_w/2"/>
                                          </p:val>
                                        </p:tav>
                                        <p:tav tm="100000">
                                          <p:val>
                                            <p:strVal val="#ppt_x"/>
                                          </p:val>
                                        </p:tav>
                                      </p:tavLst>
                                    </p:anim>
                                    <p:anim calcmode="lin" valueType="num">
                                      <p:cBhvr additive="base">
                                        <p:cTn id="8" dur="60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1524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as Our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38800374"/>
              </p:ext>
            </p:extLst>
          </p:nvPr>
        </p:nvGraphicFramePr>
        <p:xfrm>
          <a:off x="762000" y="1447800"/>
          <a:ext cx="7772400" cy="637032"/>
        </p:xfrm>
        <a:graphic>
          <a:graphicData uri="http://schemas.openxmlformats.org/drawingml/2006/table">
            <a:tbl>
              <a:tblPr firstRow="1" firstCol="1" bandRow="1">
                <a:tableStyleId>{5C22544A-7EE6-4342-B048-85BDC9FD1C3A}</a:tableStyleId>
              </a:tblPr>
              <a:tblGrid>
                <a:gridCol w="3733800"/>
                <a:gridCol w="4038600"/>
              </a:tblGrid>
              <a:tr h="484679">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Levitical</a:t>
                      </a:r>
                      <a:r>
                        <a:rPr lang="en-US" sz="3200" baseline="0" dirty="0" smtClean="0">
                          <a:ln w="15875">
                            <a:solidFill>
                              <a:schemeClr val="tx1"/>
                            </a:solidFill>
                          </a:ln>
                          <a:solidFill>
                            <a:srgbClr val="FFFF00"/>
                          </a:solidFill>
                          <a:effectLst/>
                        </a:rPr>
                        <a:t> High Priests</a:t>
                      </a:r>
                      <a:endParaRPr lang="en-US" sz="3200" dirty="0">
                        <a:ln w="15875">
                          <a:solidFill>
                            <a:schemeClr val="tx1"/>
                          </a:solidFill>
                        </a:ln>
                        <a:solidFill>
                          <a:srgbClr val="FFFF00"/>
                        </a:solidFill>
                        <a:effectLst/>
                        <a:latin typeface="+mn-lt"/>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Jesus</a:t>
                      </a:r>
                      <a:r>
                        <a:rPr lang="en-US" sz="3200" baseline="0" dirty="0" smtClean="0">
                          <a:ln w="15875">
                            <a:solidFill>
                              <a:schemeClr val="tx1"/>
                            </a:solidFill>
                          </a:ln>
                          <a:solidFill>
                            <a:srgbClr val="FFFF00"/>
                          </a:solidFill>
                          <a:effectLst/>
                        </a:rPr>
                        <a:t> as High Priest</a:t>
                      </a:r>
                      <a:endParaRPr lang="en-US" sz="3200" dirty="0">
                        <a:solidFill>
                          <a:srgbClr val="FFFF00"/>
                        </a:solidFill>
                        <a:effectLst/>
                        <a:latin typeface="Calibri"/>
                        <a:ea typeface="Calibri"/>
                        <a:cs typeface="Times New Roman"/>
                      </a:endParaRPr>
                    </a:p>
                  </a:txBody>
                  <a:tcPr marL="38100" marR="38100" marT="38100" marB="38100">
                    <a:noFill/>
                  </a:tcPr>
                </a:tc>
              </a:tr>
            </a:tbl>
          </a:graphicData>
        </a:graphic>
      </p:graphicFrame>
      <p:pic>
        <p:nvPicPr>
          <p:cNvPr id="8"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631122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1524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as Our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02544836"/>
              </p:ext>
            </p:extLst>
          </p:nvPr>
        </p:nvGraphicFramePr>
        <p:xfrm>
          <a:off x="762000" y="1447800"/>
          <a:ext cx="7772400" cy="1274064"/>
        </p:xfrm>
        <a:graphic>
          <a:graphicData uri="http://schemas.openxmlformats.org/drawingml/2006/table">
            <a:tbl>
              <a:tblPr firstRow="1" firstCol="1" bandRow="1">
                <a:tableStyleId>{5C22544A-7EE6-4342-B048-85BDC9FD1C3A}</a:tableStyleId>
              </a:tblPr>
              <a:tblGrid>
                <a:gridCol w="3733800"/>
                <a:gridCol w="4038600"/>
              </a:tblGrid>
              <a:tr h="484679">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Levitical</a:t>
                      </a:r>
                      <a:r>
                        <a:rPr lang="en-US" sz="3200" baseline="0" dirty="0" smtClean="0">
                          <a:ln w="15875">
                            <a:solidFill>
                              <a:schemeClr val="tx1"/>
                            </a:solidFill>
                          </a:ln>
                          <a:solidFill>
                            <a:srgbClr val="FFFF00"/>
                          </a:solidFill>
                          <a:effectLst/>
                        </a:rPr>
                        <a:t> High Priests</a:t>
                      </a:r>
                      <a:endParaRPr lang="en-US" sz="3200" dirty="0">
                        <a:ln w="15875">
                          <a:solidFill>
                            <a:schemeClr val="tx1"/>
                          </a:solidFill>
                        </a:ln>
                        <a:solidFill>
                          <a:srgbClr val="FFFF00"/>
                        </a:solidFill>
                        <a:effectLst/>
                        <a:latin typeface="+mn-lt"/>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Jesus</a:t>
                      </a:r>
                      <a:r>
                        <a:rPr lang="en-US" sz="3200" baseline="0" dirty="0" smtClean="0">
                          <a:ln w="15875">
                            <a:solidFill>
                              <a:schemeClr val="tx1"/>
                            </a:solidFill>
                          </a:ln>
                          <a:solidFill>
                            <a:srgbClr val="FFFF00"/>
                          </a:solidFill>
                          <a:effectLst/>
                        </a:rPr>
                        <a:t> as High Priest</a:t>
                      </a:r>
                      <a:endParaRPr lang="en-US" sz="3200" dirty="0">
                        <a:solidFill>
                          <a:srgbClr val="FFFF00"/>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smtClean="0">
                          <a:ln w="15875">
                            <a:solidFill>
                              <a:schemeClr val="tx1"/>
                            </a:solidFill>
                          </a:ln>
                          <a:solidFill>
                            <a:schemeClr val="accent5">
                              <a:lumMod val="60000"/>
                              <a:lumOff val="40000"/>
                            </a:schemeClr>
                          </a:solidFill>
                          <a:effectLst/>
                        </a:rPr>
                        <a:t>Many Priests</a:t>
                      </a:r>
                      <a:endParaRPr lang="en-US" sz="3200" dirty="0">
                        <a:ln w="15875">
                          <a:solidFill>
                            <a:schemeClr val="tx1"/>
                          </a:solidFill>
                        </a:ln>
                        <a:solidFill>
                          <a:schemeClr val="accent5">
                            <a:lumMod val="60000"/>
                            <a:lumOff val="40000"/>
                          </a:schemeClr>
                        </a:solidFill>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accent5">
                              <a:lumMod val="60000"/>
                              <a:lumOff val="40000"/>
                            </a:schemeClr>
                          </a:solidFill>
                          <a:effectLst/>
                        </a:rPr>
                        <a:t>Only One Priest</a:t>
                      </a:r>
                      <a:endParaRPr lang="en-US" sz="3200" b="1" dirty="0">
                        <a:ln w="15875">
                          <a:solidFill>
                            <a:schemeClr val="tx1"/>
                          </a:solidFill>
                        </a:ln>
                        <a:solidFill>
                          <a:schemeClr val="accent5">
                            <a:lumMod val="60000"/>
                            <a:lumOff val="40000"/>
                          </a:schemeClr>
                        </a:solidFill>
                        <a:effectLst/>
                        <a:latin typeface="Calibri"/>
                        <a:ea typeface="Calibri"/>
                        <a:cs typeface="Times New Roman"/>
                      </a:endParaRPr>
                    </a:p>
                  </a:txBody>
                  <a:tcPr marL="38100" marR="38100" marT="38100" marB="38100">
                    <a:noFill/>
                  </a:tcPr>
                </a:tc>
              </a:tr>
            </a:tbl>
          </a:graphicData>
        </a:graphic>
      </p:graphicFrame>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3928232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7:23-24</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1143000"/>
            <a:ext cx="8458200" cy="5410200"/>
          </a:xfrm>
        </p:spPr>
        <p:txBody>
          <a:bodyPr>
            <a:noAutofit/>
          </a:bodyPr>
          <a:lstStyle/>
          <a:p>
            <a:pPr marL="0" indent="0">
              <a:buNone/>
            </a:pPr>
            <a:r>
              <a:rPr lang="en-US" sz="3600" b="1" i="1" baseline="30000" dirty="0">
                <a:ln w="15875">
                  <a:solidFill>
                    <a:schemeClr val="tx1"/>
                  </a:solidFill>
                </a:ln>
                <a:solidFill>
                  <a:schemeClr val="bg1"/>
                </a:solidFill>
              </a:rPr>
              <a:t>23 </a:t>
            </a:r>
            <a:r>
              <a:rPr lang="en-US" sz="3600" b="1" i="1" dirty="0">
                <a:ln w="15875">
                  <a:solidFill>
                    <a:schemeClr val="tx1"/>
                  </a:solidFill>
                </a:ln>
                <a:solidFill>
                  <a:schemeClr val="bg1"/>
                </a:solidFill>
              </a:rPr>
              <a:t>Now there have been </a:t>
            </a:r>
            <a:r>
              <a:rPr lang="en-US" sz="3600" b="1" i="1" dirty="0">
                <a:ln w="15875">
                  <a:solidFill>
                    <a:schemeClr val="tx1"/>
                  </a:solidFill>
                </a:ln>
                <a:solidFill>
                  <a:srgbClr val="FFFF00"/>
                </a:solidFill>
              </a:rPr>
              <a:t>many of those priests</a:t>
            </a:r>
            <a:r>
              <a:rPr lang="en-US" sz="3600" b="1" i="1" dirty="0">
                <a:ln w="15875">
                  <a:solidFill>
                    <a:schemeClr val="tx1"/>
                  </a:solidFill>
                </a:ln>
                <a:solidFill>
                  <a:schemeClr val="bg1"/>
                </a:solidFill>
              </a:rPr>
              <a:t>, since death prevented them from continuing in office; </a:t>
            </a:r>
            <a:r>
              <a:rPr lang="en-US" sz="3600" b="1" i="1" baseline="30000" dirty="0">
                <a:ln w="15875">
                  <a:solidFill>
                    <a:schemeClr val="tx1"/>
                  </a:solidFill>
                </a:ln>
                <a:solidFill>
                  <a:schemeClr val="bg1"/>
                </a:solidFill>
              </a:rPr>
              <a:t>24 </a:t>
            </a:r>
            <a:r>
              <a:rPr lang="en-US" sz="3600" b="1" i="1" dirty="0">
                <a:ln w="15875">
                  <a:solidFill>
                    <a:schemeClr val="tx1"/>
                  </a:solidFill>
                </a:ln>
                <a:solidFill>
                  <a:schemeClr val="bg1"/>
                </a:solidFill>
              </a:rPr>
              <a:t>but because Jesus lives forever, he has a permanent priesthood. </a:t>
            </a:r>
            <a:endParaRPr lang="en-US" sz="3600" b="1" i="1" dirty="0">
              <a:ln w="15875">
                <a:solidFill>
                  <a:schemeClr val="tx1"/>
                </a:solidFill>
              </a:ln>
              <a:solidFill>
                <a:schemeClr val="bg1"/>
              </a:solidFill>
              <a:effectLst/>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663291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1524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as Our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23315550"/>
              </p:ext>
            </p:extLst>
          </p:nvPr>
        </p:nvGraphicFramePr>
        <p:xfrm>
          <a:off x="762000" y="1447800"/>
          <a:ext cx="7772400" cy="1911096"/>
        </p:xfrm>
        <a:graphic>
          <a:graphicData uri="http://schemas.openxmlformats.org/drawingml/2006/table">
            <a:tbl>
              <a:tblPr firstRow="1" firstCol="1" bandRow="1">
                <a:tableStyleId>{5C22544A-7EE6-4342-B048-85BDC9FD1C3A}</a:tableStyleId>
              </a:tblPr>
              <a:tblGrid>
                <a:gridCol w="3733800"/>
                <a:gridCol w="4038600"/>
              </a:tblGrid>
              <a:tr h="484679">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Levitical</a:t>
                      </a:r>
                      <a:r>
                        <a:rPr lang="en-US" sz="3200" baseline="0" dirty="0" smtClean="0">
                          <a:ln w="15875">
                            <a:solidFill>
                              <a:schemeClr val="tx1"/>
                            </a:solidFill>
                          </a:ln>
                          <a:solidFill>
                            <a:srgbClr val="FFFF00"/>
                          </a:solidFill>
                          <a:effectLst/>
                        </a:rPr>
                        <a:t> High Priests</a:t>
                      </a:r>
                      <a:endParaRPr lang="en-US" sz="3200" dirty="0">
                        <a:ln w="15875">
                          <a:solidFill>
                            <a:schemeClr val="tx1"/>
                          </a:solidFill>
                        </a:ln>
                        <a:solidFill>
                          <a:srgbClr val="FFFF00"/>
                        </a:solidFill>
                        <a:effectLst/>
                        <a:latin typeface="+mn-lt"/>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Jesus</a:t>
                      </a:r>
                      <a:r>
                        <a:rPr lang="en-US" sz="3200" baseline="0" dirty="0" smtClean="0">
                          <a:ln w="15875">
                            <a:solidFill>
                              <a:schemeClr val="tx1"/>
                            </a:solidFill>
                          </a:ln>
                          <a:solidFill>
                            <a:srgbClr val="FFFF00"/>
                          </a:solidFill>
                          <a:effectLst/>
                        </a:rPr>
                        <a:t> as High Priest</a:t>
                      </a:r>
                      <a:endParaRPr lang="en-US" sz="3200" dirty="0">
                        <a:solidFill>
                          <a:srgbClr val="FFFF00"/>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solidFill>
                            <a:schemeClr val="bg1"/>
                          </a:solidFill>
                          <a:effectLst/>
                        </a:rPr>
                        <a:t>Many Priests</a:t>
                      </a:r>
                      <a:endParaRPr lang="en-US" sz="3200" dirty="0">
                        <a:ln w="15875">
                          <a:solidFill>
                            <a:schemeClr val="tx1"/>
                          </a:solidFill>
                        </a:ln>
                        <a:solidFill>
                          <a:schemeClr val="bg1"/>
                        </a:solidFill>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Only One Priest</a:t>
                      </a:r>
                      <a:endParaRPr lang="en-US" sz="3200" b="1" dirty="0">
                        <a:ln w="15875">
                          <a:solidFill>
                            <a:schemeClr val="tx1"/>
                          </a:solidFill>
                        </a:ln>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solidFill>
                            <a:schemeClr val="accent5">
                              <a:lumMod val="60000"/>
                              <a:lumOff val="40000"/>
                            </a:schemeClr>
                          </a:solidFill>
                          <a:effectLst/>
                        </a:rPr>
                        <a:t>Temporary</a:t>
                      </a:r>
                      <a:endParaRPr lang="en-US" sz="3200" dirty="0">
                        <a:ln w="15875">
                          <a:solidFill>
                            <a:schemeClr val="tx1"/>
                          </a:solidFill>
                        </a:ln>
                        <a:solidFill>
                          <a:schemeClr val="accent5">
                            <a:lumMod val="60000"/>
                            <a:lumOff val="40000"/>
                          </a:schemeClr>
                        </a:solidFill>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accent5">
                              <a:lumMod val="60000"/>
                              <a:lumOff val="40000"/>
                            </a:schemeClr>
                          </a:solidFill>
                          <a:effectLst/>
                        </a:rPr>
                        <a:t>Permanent</a:t>
                      </a:r>
                      <a:r>
                        <a:rPr lang="en-US" sz="3200" b="1" baseline="0" dirty="0" smtClean="0">
                          <a:ln w="15875">
                            <a:solidFill>
                              <a:schemeClr val="tx1"/>
                            </a:solidFill>
                          </a:ln>
                          <a:solidFill>
                            <a:schemeClr val="accent5">
                              <a:lumMod val="60000"/>
                              <a:lumOff val="40000"/>
                            </a:schemeClr>
                          </a:solidFill>
                          <a:effectLst/>
                        </a:rPr>
                        <a:t> -</a:t>
                      </a:r>
                      <a:r>
                        <a:rPr lang="en-US" sz="3200" b="1" dirty="0" smtClean="0">
                          <a:ln w="15875">
                            <a:solidFill>
                              <a:schemeClr val="tx1"/>
                            </a:solidFill>
                          </a:ln>
                          <a:solidFill>
                            <a:schemeClr val="accent5">
                              <a:lumMod val="60000"/>
                              <a:lumOff val="40000"/>
                            </a:schemeClr>
                          </a:solidFill>
                          <a:effectLst/>
                        </a:rPr>
                        <a:t> Eternal</a:t>
                      </a:r>
                      <a:endParaRPr lang="en-US" sz="3200" b="1" dirty="0">
                        <a:ln w="15875">
                          <a:solidFill>
                            <a:schemeClr val="tx1"/>
                          </a:solidFill>
                        </a:ln>
                        <a:solidFill>
                          <a:schemeClr val="accent5">
                            <a:lumMod val="60000"/>
                            <a:lumOff val="40000"/>
                          </a:schemeClr>
                        </a:solidFill>
                        <a:effectLst/>
                        <a:latin typeface="Calibri"/>
                        <a:ea typeface="Calibri"/>
                        <a:cs typeface="Times New Roman"/>
                      </a:endParaRPr>
                    </a:p>
                  </a:txBody>
                  <a:tcPr marL="38100" marR="38100" marT="38100" marB="38100">
                    <a:noFill/>
                  </a:tcPr>
                </a:tc>
              </a:tr>
            </a:tbl>
          </a:graphicData>
        </a:graphic>
      </p:graphicFrame>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594616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9:12</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1143000"/>
            <a:ext cx="8458200" cy="5410200"/>
          </a:xfrm>
        </p:spPr>
        <p:txBody>
          <a:bodyPr>
            <a:noAutofit/>
          </a:bodyPr>
          <a:lstStyle/>
          <a:p>
            <a:pPr marL="0" indent="0">
              <a:buNone/>
            </a:pPr>
            <a:r>
              <a:rPr lang="en-US" sz="3600" b="1" i="1" dirty="0" smtClean="0">
                <a:ln w="15875">
                  <a:solidFill>
                    <a:schemeClr val="tx1"/>
                  </a:solidFill>
                </a:ln>
                <a:solidFill>
                  <a:schemeClr val="bg1"/>
                </a:solidFill>
              </a:rPr>
              <a:t>“He </a:t>
            </a:r>
            <a:r>
              <a:rPr lang="en-US" sz="3600" b="1" i="1" dirty="0">
                <a:ln w="15875">
                  <a:solidFill>
                    <a:schemeClr val="tx1"/>
                  </a:solidFill>
                </a:ln>
                <a:solidFill>
                  <a:schemeClr val="bg1"/>
                </a:solidFill>
              </a:rPr>
              <a:t>did not enter by means of the blood of goats and calves; but he entered the Most Holy Place once for all by his own blood, having obtained </a:t>
            </a:r>
            <a:r>
              <a:rPr lang="en-US" sz="3600" b="1" i="1" dirty="0">
                <a:ln w="15875">
                  <a:solidFill>
                    <a:schemeClr val="tx1"/>
                  </a:solidFill>
                </a:ln>
                <a:solidFill>
                  <a:srgbClr val="FFFF00"/>
                </a:solidFill>
              </a:rPr>
              <a:t>eternal redemption</a:t>
            </a:r>
            <a:r>
              <a:rPr lang="en-US" sz="3600" b="1" i="1" dirty="0" smtClean="0">
                <a:ln w="15875">
                  <a:solidFill>
                    <a:schemeClr val="tx1"/>
                  </a:solidFill>
                </a:ln>
                <a:solidFill>
                  <a:schemeClr val="bg1"/>
                </a:solidFill>
              </a:rPr>
              <a:t>.” </a:t>
            </a:r>
            <a:endParaRPr lang="en-US" sz="3600" b="1" i="1" dirty="0">
              <a:ln w="15875">
                <a:solidFill>
                  <a:schemeClr val="tx1"/>
                </a:solidFill>
              </a:ln>
              <a:solidFill>
                <a:schemeClr val="bg1"/>
              </a:solidFill>
              <a:effectLst/>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59606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1524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as Our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86185085"/>
              </p:ext>
            </p:extLst>
          </p:nvPr>
        </p:nvGraphicFramePr>
        <p:xfrm>
          <a:off x="762000" y="1447800"/>
          <a:ext cx="7772400" cy="2548128"/>
        </p:xfrm>
        <a:graphic>
          <a:graphicData uri="http://schemas.openxmlformats.org/drawingml/2006/table">
            <a:tbl>
              <a:tblPr firstRow="1" firstCol="1" bandRow="1">
                <a:tableStyleId>{5C22544A-7EE6-4342-B048-85BDC9FD1C3A}</a:tableStyleId>
              </a:tblPr>
              <a:tblGrid>
                <a:gridCol w="3733800"/>
                <a:gridCol w="4038600"/>
              </a:tblGrid>
              <a:tr h="484679">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Levitical</a:t>
                      </a:r>
                      <a:r>
                        <a:rPr lang="en-US" sz="3200" baseline="0" dirty="0" smtClean="0">
                          <a:ln w="15875">
                            <a:solidFill>
                              <a:schemeClr val="tx1"/>
                            </a:solidFill>
                          </a:ln>
                          <a:solidFill>
                            <a:srgbClr val="FFFF00"/>
                          </a:solidFill>
                          <a:effectLst/>
                        </a:rPr>
                        <a:t> High Priests</a:t>
                      </a:r>
                      <a:endParaRPr lang="en-US" sz="3200" dirty="0">
                        <a:ln w="15875">
                          <a:solidFill>
                            <a:schemeClr val="tx1"/>
                          </a:solidFill>
                        </a:ln>
                        <a:solidFill>
                          <a:srgbClr val="FFFF00"/>
                        </a:solidFill>
                        <a:effectLst/>
                        <a:latin typeface="+mn-lt"/>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Jesus</a:t>
                      </a:r>
                      <a:r>
                        <a:rPr lang="en-US" sz="3200" baseline="0" dirty="0" smtClean="0">
                          <a:ln w="15875">
                            <a:solidFill>
                              <a:schemeClr val="tx1"/>
                            </a:solidFill>
                          </a:ln>
                          <a:solidFill>
                            <a:srgbClr val="FFFF00"/>
                          </a:solidFill>
                          <a:effectLst/>
                        </a:rPr>
                        <a:t> as High Priest</a:t>
                      </a:r>
                      <a:endParaRPr lang="en-US" sz="3200" dirty="0">
                        <a:solidFill>
                          <a:srgbClr val="FFFF00"/>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Many Priests</a:t>
                      </a:r>
                      <a:endParaRPr lang="en-US" sz="3200" dirty="0">
                        <a:ln w="15875">
                          <a:solidFill>
                            <a:schemeClr val="tx1"/>
                          </a:solidFill>
                        </a:ln>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Only One Priest</a:t>
                      </a:r>
                      <a:endParaRPr lang="en-US" sz="3200" b="1" dirty="0">
                        <a:ln w="15875">
                          <a:solidFill>
                            <a:schemeClr val="tx1"/>
                          </a:solidFill>
                        </a:ln>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Temporary</a:t>
                      </a:r>
                      <a:endParaRPr lang="en-US" sz="3200" dirty="0">
                        <a:ln w="15875">
                          <a:solidFill>
                            <a:schemeClr val="tx1"/>
                          </a:solidFill>
                        </a:ln>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Permanent</a:t>
                      </a:r>
                      <a:r>
                        <a:rPr lang="en-US" sz="3200" b="1" dirty="0">
                          <a:ln w="15875">
                            <a:solidFill>
                              <a:schemeClr val="tx1"/>
                            </a:solidFill>
                          </a:ln>
                          <a:solidFill>
                            <a:schemeClr val="bg1"/>
                          </a:solidFill>
                          <a:effectLst/>
                        </a:rPr>
                        <a:t>, eternal</a:t>
                      </a:r>
                      <a:endParaRPr lang="en-US" sz="3200" b="1" dirty="0">
                        <a:ln w="15875">
                          <a:solidFill>
                            <a:schemeClr val="tx1"/>
                          </a:solidFill>
                        </a:ln>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solidFill>
                            <a:schemeClr val="accent1">
                              <a:lumMod val="60000"/>
                              <a:lumOff val="40000"/>
                            </a:schemeClr>
                          </a:solidFill>
                          <a:effectLst/>
                        </a:rPr>
                        <a:t>Sacrificed Daily</a:t>
                      </a:r>
                      <a:endParaRPr lang="en-US" sz="3200" dirty="0">
                        <a:solidFill>
                          <a:schemeClr val="accent1">
                            <a:lumMod val="60000"/>
                            <a:lumOff val="40000"/>
                          </a:schemeClr>
                        </a:solidFill>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accent1">
                              <a:lumMod val="60000"/>
                              <a:lumOff val="40000"/>
                            </a:schemeClr>
                          </a:solidFill>
                          <a:effectLst/>
                        </a:rPr>
                        <a:t>Sacrificed</a:t>
                      </a:r>
                      <a:r>
                        <a:rPr lang="en-US" sz="3200" b="1" baseline="0" dirty="0" smtClean="0">
                          <a:ln w="15875">
                            <a:solidFill>
                              <a:schemeClr val="tx1"/>
                            </a:solidFill>
                          </a:ln>
                          <a:solidFill>
                            <a:schemeClr val="accent1">
                              <a:lumMod val="60000"/>
                              <a:lumOff val="40000"/>
                            </a:schemeClr>
                          </a:solidFill>
                          <a:effectLst/>
                        </a:rPr>
                        <a:t> Once for All</a:t>
                      </a:r>
                      <a:endParaRPr lang="en-US" sz="3200" b="1" dirty="0">
                        <a:solidFill>
                          <a:schemeClr val="accent1">
                            <a:lumMod val="60000"/>
                            <a:lumOff val="40000"/>
                          </a:schemeClr>
                        </a:solidFill>
                        <a:effectLst/>
                        <a:latin typeface="Calibri"/>
                        <a:ea typeface="Calibri"/>
                        <a:cs typeface="Times New Roman"/>
                      </a:endParaRPr>
                    </a:p>
                  </a:txBody>
                  <a:tcPr marL="38100" marR="38100" marT="38100" marB="38100">
                    <a:noFill/>
                  </a:tcPr>
                </a:tc>
              </a:tr>
            </a:tbl>
          </a:graphicData>
        </a:graphic>
      </p:graphicFrame>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2942561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7:27</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1143000"/>
            <a:ext cx="8458200" cy="5410200"/>
          </a:xfrm>
        </p:spPr>
        <p:txBody>
          <a:bodyPr>
            <a:noAutofit/>
          </a:bodyPr>
          <a:lstStyle/>
          <a:p>
            <a:pPr marL="0" indent="0">
              <a:buNone/>
            </a:pPr>
            <a:r>
              <a:rPr lang="en-US" sz="3600" b="1" i="1" baseline="30000" dirty="0" smtClean="0">
                <a:ln w="15875">
                  <a:solidFill>
                    <a:schemeClr val="tx1"/>
                  </a:solidFill>
                </a:ln>
                <a:solidFill>
                  <a:schemeClr val="bg1"/>
                </a:solidFill>
              </a:rPr>
              <a:t>“</a:t>
            </a:r>
            <a:r>
              <a:rPr lang="en-US" sz="3600" b="1" i="1" dirty="0" smtClean="0">
                <a:ln w="15875">
                  <a:solidFill>
                    <a:schemeClr val="tx1"/>
                  </a:solidFill>
                </a:ln>
                <a:solidFill>
                  <a:schemeClr val="bg1"/>
                </a:solidFill>
              </a:rPr>
              <a:t>Unlike </a:t>
            </a:r>
            <a:r>
              <a:rPr lang="en-US" sz="3600" b="1" i="1" dirty="0">
                <a:ln w="15875">
                  <a:solidFill>
                    <a:schemeClr val="tx1"/>
                  </a:solidFill>
                </a:ln>
                <a:solidFill>
                  <a:schemeClr val="bg1"/>
                </a:solidFill>
              </a:rPr>
              <a:t>the other high priests, he does not need to offer sacrifices day after day, first for his own sins, and then for the sins of the people. He sacrificed for their sins </a:t>
            </a:r>
            <a:r>
              <a:rPr lang="en-US" sz="3600" b="1" i="1" dirty="0">
                <a:ln w="15875">
                  <a:solidFill>
                    <a:schemeClr val="tx1"/>
                  </a:solidFill>
                </a:ln>
                <a:solidFill>
                  <a:srgbClr val="FFFF00"/>
                </a:solidFill>
              </a:rPr>
              <a:t>once for all </a:t>
            </a:r>
            <a:r>
              <a:rPr lang="en-US" sz="3600" b="1" i="1" dirty="0">
                <a:ln w="15875">
                  <a:solidFill>
                    <a:schemeClr val="tx1"/>
                  </a:solidFill>
                </a:ln>
                <a:solidFill>
                  <a:schemeClr val="bg1"/>
                </a:solidFill>
              </a:rPr>
              <a:t>when he offered himself</a:t>
            </a:r>
            <a:r>
              <a:rPr lang="en-US" sz="3600" b="1" i="1" dirty="0" smtClean="0">
                <a:ln w="15875">
                  <a:solidFill>
                    <a:schemeClr val="tx1"/>
                  </a:solidFill>
                </a:ln>
                <a:solidFill>
                  <a:schemeClr val="bg1"/>
                </a:solidFill>
              </a:rPr>
              <a:t>.” </a:t>
            </a:r>
            <a:endParaRPr lang="en-US" sz="3600" b="1" i="1" dirty="0">
              <a:ln w="15875">
                <a:solidFill>
                  <a:schemeClr val="tx1"/>
                </a:solidFill>
              </a:ln>
              <a:solidFill>
                <a:schemeClr val="bg1"/>
              </a:solidFill>
              <a:effectLst/>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354510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1524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as Our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28788145"/>
              </p:ext>
            </p:extLst>
          </p:nvPr>
        </p:nvGraphicFramePr>
        <p:xfrm>
          <a:off x="762000" y="1447800"/>
          <a:ext cx="7772400" cy="3185160"/>
        </p:xfrm>
        <a:graphic>
          <a:graphicData uri="http://schemas.openxmlformats.org/drawingml/2006/table">
            <a:tbl>
              <a:tblPr firstRow="1" firstCol="1" bandRow="1">
                <a:tableStyleId>{5C22544A-7EE6-4342-B048-85BDC9FD1C3A}</a:tableStyleId>
              </a:tblPr>
              <a:tblGrid>
                <a:gridCol w="3733800"/>
                <a:gridCol w="4038600"/>
              </a:tblGrid>
              <a:tr h="484679">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Levitical</a:t>
                      </a:r>
                      <a:r>
                        <a:rPr lang="en-US" sz="3200" baseline="0" dirty="0" smtClean="0">
                          <a:ln w="15875">
                            <a:solidFill>
                              <a:schemeClr val="tx1"/>
                            </a:solidFill>
                          </a:ln>
                          <a:solidFill>
                            <a:srgbClr val="FFFF00"/>
                          </a:solidFill>
                          <a:effectLst/>
                        </a:rPr>
                        <a:t> High Priests</a:t>
                      </a:r>
                      <a:endParaRPr lang="en-US" sz="3200" dirty="0">
                        <a:ln w="15875">
                          <a:solidFill>
                            <a:schemeClr val="tx1"/>
                          </a:solidFill>
                        </a:ln>
                        <a:solidFill>
                          <a:srgbClr val="FFFF00"/>
                        </a:solidFill>
                        <a:effectLst/>
                        <a:latin typeface="+mn-lt"/>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Jesus</a:t>
                      </a:r>
                      <a:r>
                        <a:rPr lang="en-US" sz="3200" baseline="0" dirty="0" smtClean="0">
                          <a:ln w="15875">
                            <a:solidFill>
                              <a:schemeClr val="tx1"/>
                            </a:solidFill>
                          </a:ln>
                          <a:solidFill>
                            <a:srgbClr val="FFFF00"/>
                          </a:solidFill>
                          <a:effectLst/>
                        </a:rPr>
                        <a:t> as High Priest</a:t>
                      </a:r>
                      <a:endParaRPr lang="en-US" sz="3200" dirty="0">
                        <a:solidFill>
                          <a:srgbClr val="FFFF00"/>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Many Priests</a:t>
                      </a:r>
                      <a:endParaRPr lang="en-US" sz="3200" dirty="0">
                        <a:ln w="15875">
                          <a:solidFill>
                            <a:schemeClr val="tx1"/>
                          </a:solidFill>
                        </a:ln>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Only One Priest</a:t>
                      </a:r>
                      <a:endParaRPr lang="en-US" sz="3200" b="1" dirty="0">
                        <a:ln w="15875">
                          <a:solidFill>
                            <a:schemeClr val="tx1"/>
                          </a:solidFill>
                        </a:ln>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Temporary</a:t>
                      </a:r>
                      <a:endParaRPr lang="en-US" sz="3200" dirty="0">
                        <a:ln w="15875">
                          <a:solidFill>
                            <a:schemeClr val="tx1"/>
                          </a:solidFill>
                        </a:ln>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Permanent</a:t>
                      </a:r>
                      <a:r>
                        <a:rPr lang="en-US" sz="3200" b="1" dirty="0">
                          <a:ln w="15875">
                            <a:solidFill>
                              <a:schemeClr val="tx1"/>
                            </a:solidFill>
                          </a:ln>
                          <a:solidFill>
                            <a:schemeClr val="bg1"/>
                          </a:solidFill>
                          <a:effectLst/>
                        </a:rPr>
                        <a:t>, eternal</a:t>
                      </a:r>
                      <a:endParaRPr lang="en-US" sz="3200" b="1" dirty="0">
                        <a:ln w="15875">
                          <a:solidFill>
                            <a:schemeClr val="tx1"/>
                          </a:solidFill>
                        </a:ln>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Sacrificed Daily</a:t>
                      </a:r>
                      <a:endParaRPr lang="en-US" sz="3200" dirty="0">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Sacrificed</a:t>
                      </a:r>
                      <a:r>
                        <a:rPr lang="en-US" sz="3200" b="1" baseline="0" dirty="0" smtClean="0">
                          <a:ln w="15875">
                            <a:solidFill>
                              <a:schemeClr val="tx1"/>
                            </a:solidFill>
                          </a:ln>
                          <a:solidFill>
                            <a:schemeClr val="bg1"/>
                          </a:solidFill>
                          <a:effectLst/>
                        </a:rPr>
                        <a:t> Once for All</a:t>
                      </a:r>
                      <a:endParaRPr lang="en-US" sz="3200" b="1" dirty="0">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b="1" dirty="0" smtClean="0">
                          <a:ln w="15875">
                            <a:solidFill>
                              <a:schemeClr val="tx1"/>
                            </a:solidFill>
                          </a:ln>
                          <a:solidFill>
                            <a:schemeClr val="accent1">
                              <a:lumMod val="60000"/>
                              <a:lumOff val="40000"/>
                            </a:schemeClr>
                          </a:solidFill>
                          <a:effectLst/>
                        </a:rPr>
                        <a:t>Priests were S</a:t>
                      </a:r>
                      <a:r>
                        <a:rPr lang="en-US" sz="3200" b="1" baseline="0" dirty="0" smtClean="0">
                          <a:ln w="15875">
                            <a:solidFill>
                              <a:schemeClr val="tx1"/>
                            </a:solidFill>
                          </a:ln>
                          <a:solidFill>
                            <a:schemeClr val="accent1">
                              <a:lumMod val="60000"/>
                              <a:lumOff val="40000"/>
                            </a:schemeClr>
                          </a:solidFill>
                          <a:effectLst/>
                        </a:rPr>
                        <a:t>inners</a:t>
                      </a:r>
                      <a:endParaRPr lang="en-US" sz="3200" dirty="0">
                        <a:solidFill>
                          <a:schemeClr val="accent1">
                            <a:lumMod val="60000"/>
                            <a:lumOff val="40000"/>
                          </a:schemeClr>
                        </a:solidFill>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baseline="0" dirty="0" smtClean="0">
                          <a:ln w="15875">
                            <a:solidFill>
                              <a:schemeClr val="tx1"/>
                            </a:solidFill>
                          </a:ln>
                          <a:solidFill>
                            <a:schemeClr val="accent1">
                              <a:lumMod val="60000"/>
                              <a:lumOff val="40000"/>
                            </a:schemeClr>
                          </a:solidFill>
                          <a:effectLst/>
                        </a:rPr>
                        <a:t>Blameless</a:t>
                      </a:r>
                      <a:endParaRPr lang="en-US" sz="3200" b="1" dirty="0">
                        <a:solidFill>
                          <a:schemeClr val="accent1">
                            <a:lumMod val="60000"/>
                            <a:lumOff val="40000"/>
                          </a:schemeClr>
                        </a:solidFill>
                        <a:effectLst/>
                        <a:latin typeface="Calibri"/>
                        <a:ea typeface="Calibri"/>
                        <a:cs typeface="Times New Roman"/>
                      </a:endParaRPr>
                    </a:p>
                  </a:txBody>
                  <a:tcPr marL="38100" marR="38100" marT="38100" marB="38100">
                    <a:noFill/>
                  </a:tcPr>
                </a:tc>
              </a:tr>
            </a:tbl>
          </a:graphicData>
        </a:graphic>
      </p:graphicFrame>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41112111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7:26,28</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1143000"/>
            <a:ext cx="8458200" cy="5410200"/>
          </a:xfrm>
        </p:spPr>
        <p:txBody>
          <a:bodyPr>
            <a:noAutofit/>
          </a:bodyPr>
          <a:lstStyle/>
          <a:p>
            <a:pPr marL="0" indent="0">
              <a:buNone/>
            </a:pPr>
            <a:r>
              <a:rPr lang="en-US" sz="3600" b="1" i="1" baseline="30000" dirty="0">
                <a:ln w="15875">
                  <a:solidFill>
                    <a:schemeClr val="tx1"/>
                  </a:solidFill>
                </a:ln>
                <a:solidFill>
                  <a:schemeClr val="bg1"/>
                </a:solidFill>
              </a:rPr>
              <a:t>26 </a:t>
            </a:r>
            <a:r>
              <a:rPr lang="en-US" sz="3600" b="1" i="1" dirty="0">
                <a:ln w="15875">
                  <a:solidFill>
                    <a:schemeClr val="tx1"/>
                  </a:solidFill>
                </a:ln>
                <a:solidFill>
                  <a:schemeClr val="bg1"/>
                </a:solidFill>
              </a:rPr>
              <a:t>Such a high priest meets our need—one who is holy, </a:t>
            </a:r>
            <a:r>
              <a:rPr lang="en-US" sz="3600" b="1" i="1" dirty="0">
                <a:ln w="15875">
                  <a:solidFill>
                    <a:schemeClr val="tx1"/>
                  </a:solidFill>
                </a:ln>
                <a:solidFill>
                  <a:srgbClr val="FFFF00"/>
                </a:solidFill>
              </a:rPr>
              <a:t>blameless</a:t>
            </a:r>
            <a:r>
              <a:rPr lang="en-US" sz="3600" b="1" i="1" dirty="0">
                <a:ln w="15875">
                  <a:solidFill>
                    <a:schemeClr val="tx1"/>
                  </a:solidFill>
                </a:ln>
                <a:solidFill>
                  <a:schemeClr val="bg1"/>
                </a:solidFill>
              </a:rPr>
              <a:t>, pure, set apart from sinners, exalted above the heavens. </a:t>
            </a:r>
            <a:endParaRPr lang="en-US" sz="3600" b="1" i="1" dirty="0" smtClean="0">
              <a:ln w="15875">
                <a:solidFill>
                  <a:schemeClr val="tx1"/>
                </a:solidFill>
              </a:ln>
              <a:solidFill>
                <a:schemeClr val="bg1"/>
              </a:solidFill>
            </a:endParaRPr>
          </a:p>
          <a:p>
            <a:pPr marL="0" indent="0">
              <a:buNone/>
            </a:pPr>
            <a:r>
              <a:rPr lang="en-US" sz="3600" b="1" i="1" baseline="30000" dirty="0" smtClean="0">
                <a:ln w="15875">
                  <a:solidFill>
                    <a:schemeClr val="tx1"/>
                  </a:solidFill>
                </a:ln>
                <a:solidFill>
                  <a:schemeClr val="bg1"/>
                </a:solidFill>
              </a:rPr>
              <a:t>28 </a:t>
            </a:r>
            <a:r>
              <a:rPr lang="en-US" sz="3600" b="1" i="1" dirty="0">
                <a:ln w="15875">
                  <a:solidFill>
                    <a:schemeClr val="tx1"/>
                  </a:solidFill>
                </a:ln>
                <a:solidFill>
                  <a:schemeClr val="bg1"/>
                </a:solidFill>
              </a:rPr>
              <a:t>For the law appoints as high priests men who are weak; but the oath, which came after the law, appointed the Son, </a:t>
            </a:r>
            <a:r>
              <a:rPr lang="en-US" sz="3600" b="1" i="1" dirty="0">
                <a:ln w="15875">
                  <a:solidFill>
                    <a:schemeClr val="tx1"/>
                  </a:solidFill>
                </a:ln>
                <a:solidFill>
                  <a:srgbClr val="FFFF00"/>
                </a:solidFill>
              </a:rPr>
              <a:t>who has been made perfect forever.</a:t>
            </a:r>
            <a:r>
              <a:rPr lang="en-US" sz="3600" b="1" i="1" dirty="0">
                <a:ln w="15875">
                  <a:solidFill>
                    <a:schemeClr val="tx1"/>
                  </a:solidFill>
                </a:ln>
                <a:solidFill>
                  <a:schemeClr val="bg1"/>
                </a:solidFill>
              </a:rPr>
              <a:t> </a:t>
            </a: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882568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1524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as Our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59276331"/>
              </p:ext>
            </p:extLst>
          </p:nvPr>
        </p:nvGraphicFramePr>
        <p:xfrm>
          <a:off x="762000" y="1447800"/>
          <a:ext cx="7772400" cy="4383024"/>
        </p:xfrm>
        <a:graphic>
          <a:graphicData uri="http://schemas.openxmlformats.org/drawingml/2006/table">
            <a:tbl>
              <a:tblPr firstRow="1" firstCol="1" bandRow="1">
                <a:tableStyleId>{5C22544A-7EE6-4342-B048-85BDC9FD1C3A}</a:tableStyleId>
              </a:tblPr>
              <a:tblGrid>
                <a:gridCol w="3733800"/>
                <a:gridCol w="4038600"/>
              </a:tblGrid>
              <a:tr h="484679">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Levitical</a:t>
                      </a:r>
                      <a:r>
                        <a:rPr lang="en-US" sz="3200" baseline="0" dirty="0" smtClean="0">
                          <a:ln w="15875">
                            <a:solidFill>
                              <a:schemeClr val="tx1"/>
                            </a:solidFill>
                          </a:ln>
                          <a:solidFill>
                            <a:srgbClr val="FFFF00"/>
                          </a:solidFill>
                          <a:effectLst/>
                        </a:rPr>
                        <a:t> High Priests</a:t>
                      </a:r>
                      <a:endParaRPr lang="en-US" sz="3200" dirty="0">
                        <a:ln w="15875">
                          <a:solidFill>
                            <a:schemeClr val="tx1"/>
                          </a:solidFill>
                        </a:ln>
                        <a:solidFill>
                          <a:srgbClr val="FFFF00"/>
                        </a:solidFill>
                        <a:effectLst/>
                        <a:latin typeface="+mn-lt"/>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dirty="0" smtClean="0">
                          <a:ln w="15875">
                            <a:solidFill>
                              <a:schemeClr val="tx1"/>
                            </a:solidFill>
                          </a:ln>
                          <a:solidFill>
                            <a:srgbClr val="FFFF00"/>
                          </a:solidFill>
                          <a:effectLst/>
                        </a:rPr>
                        <a:t>Jesus</a:t>
                      </a:r>
                      <a:r>
                        <a:rPr lang="en-US" sz="3200" baseline="0" dirty="0" smtClean="0">
                          <a:ln w="15875">
                            <a:solidFill>
                              <a:schemeClr val="tx1"/>
                            </a:solidFill>
                          </a:ln>
                          <a:solidFill>
                            <a:srgbClr val="FFFF00"/>
                          </a:solidFill>
                          <a:effectLst/>
                        </a:rPr>
                        <a:t> as High Priest</a:t>
                      </a:r>
                      <a:endParaRPr lang="en-US" sz="3200" dirty="0">
                        <a:solidFill>
                          <a:srgbClr val="FFFF00"/>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Many Priests</a:t>
                      </a:r>
                      <a:endParaRPr lang="en-US" sz="3200" dirty="0">
                        <a:ln w="15875">
                          <a:solidFill>
                            <a:schemeClr val="tx1"/>
                          </a:solidFill>
                        </a:ln>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Only One Priest</a:t>
                      </a:r>
                      <a:endParaRPr lang="en-US" sz="3200" b="1" dirty="0">
                        <a:ln w="15875">
                          <a:solidFill>
                            <a:schemeClr val="tx1"/>
                          </a:solidFill>
                        </a:ln>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Temporary</a:t>
                      </a:r>
                      <a:endParaRPr lang="en-US" sz="3200" dirty="0">
                        <a:ln w="15875">
                          <a:solidFill>
                            <a:schemeClr val="tx1"/>
                          </a:solidFill>
                        </a:ln>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Permanent</a:t>
                      </a:r>
                      <a:r>
                        <a:rPr lang="en-US" sz="3200" b="1" dirty="0">
                          <a:ln w="15875">
                            <a:solidFill>
                              <a:schemeClr val="tx1"/>
                            </a:solidFill>
                          </a:ln>
                          <a:solidFill>
                            <a:schemeClr val="bg1"/>
                          </a:solidFill>
                          <a:effectLst/>
                        </a:rPr>
                        <a:t>, eternal</a:t>
                      </a:r>
                      <a:endParaRPr lang="en-US" sz="3200" b="1" dirty="0">
                        <a:ln w="15875">
                          <a:solidFill>
                            <a:schemeClr val="tx1"/>
                          </a:solidFill>
                        </a:ln>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dirty="0" smtClean="0">
                          <a:ln w="15875">
                            <a:solidFill>
                              <a:schemeClr val="tx1"/>
                            </a:solidFill>
                          </a:ln>
                          <a:effectLst/>
                        </a:rPr>
                        <a:t>Sacrificed Daily</a:t>
                      </a:r>
                      <a:endParaRPr lang="en-US" sz="3200" dirty="0">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Sacrificed</a:t>
                      </a:r>
                      <a:r>
                        <a:rPr lang="en-US" sz="3200" b="1" baseline="0" dirty="0" smtClean="0">
                          <a:ln w="15875">
                            <a:solidFill>
                              <a:schemeClr val="tx1"/>
                            </a:solidFill>
                          </a:ln>
                          <a:solidFill>
                            <a:schemeClr val="bg1"/>
                          </a:solidFill>
                          <a:effectLst/>
                        </a:rPr>
                        <a:t> Once for All</a:t>
                      </a:r>
                      <a:endParaRPr lang="en-US" sz="3200" b="1" dirty="0">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b="1" dirty="0" smtClean="0">
                          <a:ln w="15875">
                            <a:solidFill>
                              <a:schemeClr val="tx1"/>
                            </a:solidFill>
                          </a:ln>
                          <a:solidFill>
                            <a:schemeClr val="bg1"/>
                          </a:solidFill>
                          <a:effectLst/>
                        </a:rPr>
                        <a:t>Priests were S</a:t>
                      </a:r>
                      <a:r>
                        <a:rPr lang="en-US" sz="3200" b="1" baseline="0" dirty="0" smtClean="0">
                          <a:ln w="15875">
                            <a:solidFill>
                              <a:schemeClr val="tx1"/>
                            </a:solidFill>
                          </a:ln>
                          <a:solidFill>
                            <a:schemeClr val="bg1"/>
                          </a:solidFill>
                          <a:effectLst/>
                        </a:rPr>
                        <a:t>inners</a:t>
                      </a:r>
                      <a:endParaRPr lang="en-US" sz="3200" dirty="0">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baseline="0" dirty="0" smtClean="0">
                          <a:ln w="15875">
                            <a:solidFill>
                              <a:schemeClr val="tx1"/>
                            </a:solidFill>
                          </a:ln>
                          <a:solidFill>
                            <a:schemeClr val="bg1"/>
                          </a:solidFill>
                          <a:effectLst/>
                        </a:rPr>
                        <a:t>Blameless</a:t>
                      </a:r>
                      <a:endParaRPr lang="en-US" sz="3200" b="1" dirty="0">
                        <a:solidFill>
                          <a:schemeClr val="bg1"/>
                        </a:solidFill>
                        <a:effectLst/>
                        <a:latin typeface="Calibri"/>
                        <a:ea typeface="Calibri"/>
                        <a:cs typeface="Times New Roman"/>
                      </a:endParaRPr>
                    </a:p>
                  </a:txBody>
                  <a:tcPr marL="38100" marR="38100" marT="38100" marB="38100">
                    <a:noFill/>
                  </a:tcPr>
                </a:tc>
              </a:tr>
              <a:tr h="484679">
                <a:tc>
                  <a:txBody>
                    <a:bodyPr/>
                    <a:lstStyle/>
                    <a:p>
                      <a:pPr marL="0" marR="0">
                        <a:lnSpc>
                          <a:spcPct val="115000"/>
                        </a:lnSpc>
                        <a:spcBef>
                          <a:spcPts val="0"/>
                        </a:spcBef>
                        <a:spcAft>
                          <a:spcPts val="0"/>
                        </a:spcAft>
                      </a:pPr>
                      <a:r>
                        <a:rPr lang="en-US" sz="3200" b="1" baseline="0" dirty="0" smtClean="0">
                          <a:ln w="15875">
                            <a:solidFill>
                              <a:schemeClr val="tx1"/>
                            </a:solidFill>
                          </a:ln>
                          <a:solidFill>
                            <a:schemeClr val="accent1">
                              <a:lumMod val="60000"/>
                              <a:lumOff val="40000"/>
                            </a:schemeClr>
                          </a:solidFill>
                          <a:effectLst/>
                        </a:rPr>
                        <a:t>Animal Sacrifice for Sin</a:t>
                      </a:r>
                      <a:endParaRPr lang="en-US" sz="3200" dirty="0">
                        <a:solidFill>
                          <a:schemeClr val="accent1">
                            <a:lumMod val="60000"/>
                            <a:lumOff val="40000"/>
                          </a:schemeClr>
                        </a:solidFill>
                        <a:effectLst/>
                        <a:latin typeface="Calibri"/>
                        <a:ea typeface="Calibri"/>
                        <a:cs typeface="Times New Roman"/>
                      </a:endParaRPr>
                    </a:p>
                  </a:txBody>
                  <a:tcPr marL="38100" marR="38100" marT="38100" marB="38100">
                    <a:noFill/>
                  </a:tcPr>
                </a:tc>
                <a:tc>
                  <a:txBody>
                    <a:bodyPr/>
                    <a:lstStyle/>
                    <a:p>
                      <a:pPr marL="0" marR="0">
                        <a:lnSpc>
                          <a:spcPct val="115000"/>
                        </a:lnSpc>
                        <a:spcBef>
                          <a:spcPts val="0"/>
                        </a:spcBef>
                        <a:spcAft>
                          <a:spcPts val="0"/>
                        </a:spcAft>
                      </a:pPr>
                      <a:r>
                        <a:rPr lang="en-US" sz="3200" b="1" baseline="0" dirty="0" smtClean="0">
                          <a:ln w="15875">
                            <a:solidFill>
                              <a:schemeClr val="tx1"/>
                            </a:solidFill>
                          </a:ln>
                          <a:solidFill>
                            <a:schemeClr val="accent1">
                              <a:lumMod val="60000"/>
                              <a:lumOff val="40000"/>
                            </a:schemeClr>
                          </a:solidFill>
                          <a:effectLst/>
                        </a:rPr>
                        <a:t>Sacrificed Himself for Sins of the World</a:t>
                      </a:r>
                      <a:endParaRPr lang="en-US" sz="3200" b="1" dirty="0">
                        <a:solidFill>
                          <a:schemeClr val="accent1">
                            <a:lumMod val="60000"/>
                            <a:lumOff val="40000"/>
                          </a:schemeClr>
                        </a:solidFill>
                        <a:effectLst/>
                        <a:latin typeface="Calibri"/>
                        <a:ea typeface="Calibri"/>
                        <a:cs typeface="Times New Roman"/>
                      </a:endParaRPr>
                    </a:p>
                  </a:txBody>
                  <a:tcPr marL="38100" marR="38100" marT="38100" marB="38100">
                    <a:noFill/>
                  </a:tcPr>
                </a:tc>
              </a:tr>
            </a:tbl>
          </a:graphicData>
        </a:graphic>
      </p:graphicFrame>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210065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2:16-17a</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1143000"/>
            <a:ext cx="8458200" cy="5410200"/>
          </a:xfrm>
        </p:spPr>
        <p:txBody>
          <a:bodyPr>
            <a:noAutofit/>
          </a:bodyPr>
          <a:lstStyle/>
          <a:p>
            <a:pPr marL="0" indent="0">
              <a:lnSpc>
                <a:spcPct val="90000"/>
              </a:lnSpc>
              <a:spcBef>
                <a:spcPts val="0"/>
              </a:spcBef>
              <a:buNone/>
            </a:pPr>
            <a:r>
              <a:rPr lang="en-US" sz="3600" b="1" i="1" baseline="30000" dirty="0" smtClean="0">
                <a:ln>
                  <a:solidFill>
                    <a:schemeClr val="tx1"/>
                  </a:solidFill>
                </a:ln>
                <a:solidFill>
                  <a:schemeClr val="bg1"/>
                </a:solidFill>
              </a:rPr>
              <a:t>16 </a:t>
            </a:r>
            <a:r>
              <a:rPr lang="en-US" sz="3600" b="1" i="1" dirty="0" smtClean="0">
                <a:ln>
                  <a:solidFill>
                    <a:schemeClr val="tx1"/>
                  </a:solidFill>
                </a:ln>
                <a:solidFill>
                  <a:schemeClr val="bg1"/>
                </a:solidFill>
              </a:rPr>
              <a:t>We </a:t>
            </a:r>
            <a:r>
              <a:rPr lang="en-US" sz="3600" b="1" i="1" dirty="0">
                <a:ln>
                  <a:solidFill>
                    <a:schemeClr val="tx1"/>
                  </a:solidFill>
                </a:ln>
                <a:solidFill>
                  <a:schemeClr val="bg1"/>
                </a:solidFill>
              </a:rPr>
              <a:t>also know that the Son did not come to help angels; he came to help the descendants of Abraham. </a:t>
            </a:r>
            <a:r>
              <a:rPr lang="en-US" sz="3600" b="1" i="1" baseline="30000" dirty="0">
                <a:ln>
                  <a:solidFill>
                    <a:schemeClr val="tx1"/>
                  </a:solidFill>
                </a:ln>
                <a:solidFill>
                  <a:schemeClr val="bg1"/>
                </a:solidFill>
              </a:rPr>
              <a:t>17 </a:t>
            </a:r>
            <a:r>
              <a:rPr lang="en-US" sz="3600" b="1" i="1" dirty="0">
                <a:ln>
                  <a:solidFill>
                    <a:schemeClr val="tx1"/>
                  </a:solidFill>
                </a:ln>
                <a:solidFill>
                  <a:schemeClr val="bg1"/>
                </a:solidFill>
              </a:rPr>
              <a:t>Therefore, it was necessary for him to be made in every respect like us, his brothers and sisters,﻿ so that he could be our merciful and faithful High Priest before God.</a:t>
            </a:r>
            <a:endParaRPr lang="en-US" sz="3600" b="1" i="1" dirty="0">
              <a:ln>
                <a:solidFill>
                  <a:schemeClr val="tx1"/>
                </a:solidFill>
              </a:ln>
              <a:solidFill>
                <a:schemeClr val="bg1"/>
              </a:solidFill>
              <a:effectLst>
                <a:glow rad="88900">
                  <a:schemeClr val="accent1">
                    <a:lumMod val="50000"/>
                  </a:schemeClr>
                </a:glow>
              </a:effectLst>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023073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8382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9:11-14 </a:t>
            </a:r>
            <a:r>
              <a:rPr lang="en-US" sz="28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(NLT)</a:t>
            </a:r>
            <a:endParaRPr lang="en-US" sz="28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52400" y="990600"/>
            <a:ext cx="8763000" cy="5562600"/>
          </a:xfrm>
        </p:spPr>
        <p:txBody>
          <a:bodyPr>
            <a:noAutofit/>
          </a:bodyPr>
          <a:lstStyle/>
          <a:p>
            <a:pPr marL="0" indent="0">
              <a:buNone/>
            </a:pPr>
            <a:r>
              <a:rPr lang="en-US" sz="3600" b="1" i="1" baseline="30000" dirty="0">
                <a:ln w="15875">
                  <a:solidFill>
                    <a:schemeClr val="tx1"/>
                  </a:solidFill>
                </a:ln>
                <a:solidFill>
                  <a:schemeClr val="bg1"/>
                </a:solidFill>
              </a:rPr>
              <a:t>11 </a:t>
            </a:r>
            <a:r>
              <a:rPr lang="en-US" sz="3600" b="1" i="1" dirty="0">
                <a:ln w="15875">
                  <a:solidFill>
                    <a:schemeClr val="tx1"/>
                  </a:solidFill>
                </a:ln>
                <a:solidFill>
                  <a:schemeClr val="bg1"/>
                </a:solidFill>
              </a:rPr>
              <a:t>So Christ has now become the High Priest over all the good things that have come.﻿</a:t>
            </a:r>
            <a:r>
              <a:rPr lang="en-US" sz="3600" b="1" i="1" baseline="30000" dirty="0">
                <a:ln w="15875">
                  <a:solidFill>
                    <a:schemeClr val="tx1"/>
                  </a:solidFill>
                </a:ln>
                <a:solidFill>
                  <a:schemeClr val="bg1"/>
                </a:solidFill>
              </a:rPr>
              <a:t> </a:t>
            </a:r>
            <a:r>
              <a:rPr lang="en-US" sz="3600" b="1" i="1" dirty="0" smtClean="0">
                <a:ln w="15875">
                  <a:solidFill>
                    <a:schemeClr val="tx1"/>
                  </a:solidFill>
                </a:ln>
                <a:solidFill>
                  <a:schemeClr val="bg1"/>
                </a:solidFill>
              </a:rPr>
              <a:t>He </a:t>
            </a:r>
            <a:r>
              <a:rPr lang="en-US" sz="3600" b="1" i="1" dirty="0">
                <a:ln w="15875">
                  <a:solidFill>
                    <a:schemeClr val="tx1"/>
                  </a:solidFill>
                </a:ln>
                <a:solidFill>
                  <a:schemeClr val="bg1"/>
                </a:solidFill>
              </a:rPr>
              <a:t>has entered that greater, more perfect Tabernacle in heaven, which was not made by human hands and is not part of this created world. </a:t>
            </a:r>
            <a:r>
              <a:rPr lang="en-US" sz="3600" b="1" i="1" baseline="30000" dirty="0">
                <a:ln w="15875">
                  <a:solidFill>
                    <a:schemeClr val="tx1"/>
                  </a:solidFill>
                </a:ln>
                <a:solidFill>
                  <a:schemeClr val="bg1"/>
                </a:solidFill>
              </a:rPr>
              <a:t>12 </a:t>
            </a:r>
            <a:r>
              <a:rPr lang="en-US" sz="3600" b="1" i="1" dirty="0">
                <a:ln w="15875">
                  <a:solidFill>
                    <a:schemeClr val="tx1"/>
                  </a:solidFill>
                </a:ln>
                <a:solidFill>
                  <a:schemeClr val="bg1"/>
                </a:solidFill>
              </a:rPr>
              <a:t>With his own blood—not the blood of goats and calves—he entered the Most Holy Place once for all time and secured our redemption forever</a:t>
            </a:r>
            <a:r>
              <a:rPr lang="en-US" sz="3600" b="1" i="1" dirty="0" smtClean="0">
                <a:ln w="15875">
                  <a:solidFill>
                    <a:schemeClr val="tx1"/>
                  </a:solidFill>
                </a:ln>
                <a:solidFill>
                  <a:schemeClr val="bg1"/>
                </a:solidFill>
              </a:rPr>
              <a:t>.</a:t>
            </a:r>
            <a:endParaRPr lang="en-US" sz="3600" b="1" i="1" dirty="0">
              <a:ln w="15875">
                <a:solidFill>
                  <a:schemeClr val="tx1"/>
                </a:solidFill>
              </a:ln>
              <a:solidFill>
                <a:schemeClr val="bg1"/>
              </a:solidFill>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105643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8382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9:11-14 </a:t>
            </a:r>
            <a:r>
              <a:rPr lang="en-US" sz="28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(NLT)</a:t>
            </a:r>
            <a:endParaRPr lang="en-US" sz="28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52400" y="990600"/>
            <a:ext cx="8763000" cy="5562600"/>
          </a:xfrm>
        </p:spPr>
        <p:txBody>
          <a:bodyPr>
            <a:noAutofit/>
          </a:bodyPr>
          <a:lstStyle/>
          <a:p>
            <a:pPr marL="0" indent="0">
              <a:buNone/>
            </a:pPr>
            <a:r>
              <a:rPr lang="en-US" sz="3600" b="1" i="1" baseline="30000" dirty="0" smtClean="0">
                <a:ln w="15875">
                  <a:solidFill>
                    <a:schemeClr val="tx1"/>
                  </a:solidFill>
                </a:ln>
                <a:solidFill>
                  <a:schemeClr val="bg1"/>
                </a:solidFill>
              </a:rPr>
              <a:t>13</a:t>
            </a:r>
            <a:r>
              <a:rPr lang="en-US" sz="3600" b="1" i="1" baseline="30000" dirty="0">
                <a:ln w="15875">
                  <a:solidFill>
                    <a:schemeClr val="tx1"/>
                  </a:solidFill>
                </a:ln>
                <a:solidFill>
                  <a:schemeClr val="bg1"/>
                </a:solidFill>
              </a:rPr>
              <a:t> </a:t>
            </a:r>
            <a:r>
              <a:rPr lang="en-US" sz="3600" b="1" i="1" dirty="0">
                <a:ln w="15875">
                  <a:solidFill>
                    <a:schemeClr val="tx1"/>
                  </a:solidFill>
                </a:ln>
                <a:solidFill>
                  <a:schemeClr val="bg1"/>
                </a:solidFill>
              </a:rPr>
              <a:t>Under the old system, the blood of goats and bulls and the ashes of a young cow could cleanse people’s bodies from ceremonial impurity. </a:t>
            </a:r>
            <a:r>
              <a:rPr lang="en-US" sz="3600" b="1" i="1" baseline="30000" dirty="0">
                <a:ln w="15875">
                  <a:solidFill>
                    <a:schemeClr val="tx1"/>
                  </a:solidFill>
                </a:ln>
                <a:solidFill>
                  <a:schemeClr val="bg1"/>
                </a:solidFill>
              </a:rPr>
              <a:t>14 </a:t>
            </a:r>
            <a:r>
              <a:rPr lang="en-US" sz="3600" b="1" i="1" dirty="0">
                <a:ln w="15875">
                  <a:solidFill>
                    <a:schemeClr val="tx1"/>
                  </a:solidFill>
                </a:ln>
                <a:solidFill>
                  <a:schemeClr val="bg1"/>
                </a:solidFill>
              </a:rPr>
              <a:t>Just think how much more the blood of Christ will purify our consciences from sinful deeds﻿</a:t>
            </a:r>
            <a:r>
              <a:rPr lang="en-US" sz="3600" b="1" i="1" dirty="0" smtClean="0">
                <a:ln w="15875">
                  <a:solidFill>
                    <a:schemeClr val="tx1"/>
                  </a:solidFill>
                </a:ln>
                <a:solidFill>
                  <a:schemeClr val="bg1"/>
                </a:solidFill>
              </a:rPr>
              <a:t> </a:t>
            </a:r>
            <a:r>
              <a:rPr lang="en-US" sz="3600" b="1" i="1" dirty="0">
                <a:ln w="15875">
                  <a:solidFill>
                    <a:schemeClr val="tx1"/>
                  </a:solidFill>
                </a:ln>
                <a:solidFill>
                  <a:schemeClr val="bg1"/>
                </a:solidFill>
              </a:rPr>
              <a:t>so that we can worship the living God. </a:t>
            </a:r>
            <a:r>
              <a:rPr lang="en-US" sz="3600" b="1" i="1" dirty="0">
                <a:ln w="15875">
                  <a:solidFill>
                    <a:schemeClr val="tx1"/>
                  </a:solidFill>
                </a:ln>
                <a:solidFill>
                  <a:srgbClr val="FFFF00"/>
                </a:solidFill>
              </a:rPr>
              <a:t>For by the power of the eternal Spirit, Christ offered himself to God as a </a:t>
            </a:r>
            <a:r>
              <a:rPr lang="en-US" sz="3600" b="1" i="1" u="sng" dirty="0">
                <a:ln w="15875">
                  <a:solidFill>
                    <a:schemeClr val="tx1"/>
                  </a:solidFill>
                </a:ln>
                <a:solidFill>
                  <a:srgbClr val="FFFF00"/>
                </a:solidFill>
              </a:rPr>
              <a:t>perfect sacrifice </a:t>
            </a:r>
            <a:r>
              <a:rPr lang="en-US" sz="3600" b="1" i="1" dirty="0">
                <a:ln w="15875">
                  <a:solidFill>
                    <a:schemeClr val="tx1"/>
                  </a:solidFill>
                </a:ln>
                <a:solidFill>
                  <a:srgbClr val="FFFF00"/>
                </a:solidFill>
              </a:rPr>
              <a:t>for our sins. </a:t>
            </a:r>
          </a:p>
          <a:p>
            <a:pPr marL="0" indent="0">
              <a:lnSpc>
                <a:spcPct val="90000"/>
              </a:lnSpc>
              <a:spcBef>
                <a:spcPts val="0"/>
              </a:spcBef>
              <a:buNone/>
            </a:pPr>
            <a:endParaRPr lang="en-US" sz="3600" b="1" dirty="0">
              <a:ln>
                <a:solidFill>
                  <a:schemeClr val="tx1"/>
                </a:solidFill>
              </a:ln>
              <a:solidFill>
                <a:schemeClr val="bg1"/>
              </a:solidFill>
              <a:effectLst>
                <a:glow rad="88900">
                  <a:schemeClr val="accent1">
                    <a:lumMod val="50000"/>
                  </a:schemeClr>
                </a:glow>
              </a:effectLst>
              <a:ea typeface="GungsuhChe" panose="02030609000101010101" pitchFamily="49" charset="-127"/>
            </a:endParaRPr>
          </a:p>
        </p:txBody>
      </p:sp>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167799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36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52400" y="-152400"/>
            <a:ext cx="8763000" cy="914400"/>
          </a:xfrm>
        </p:spPr>
        <p:txBody>
          <a:bodyPr>
            <a:normAutofit fontScale="90000"/>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 Clothing of the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0"/>
            <a:ext cx="4343400" cy="384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4953000" y="2057400"/>
            <a:ext cx="4038600" cy="1143000"/>
          </a:xfrm>
          <a:prstGeom prst="borderCallout1">
            <a:avLst>
              <a:gd name="adj1" fmla="val 18750"/>
              <a:gd name="adj2" fmla="val -8333"/>
              <a:gd name="adj3" fmla="val 99466"/>
              <a:gd name="adj4" fmla="val -43016"/>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smtClean="0">
                <a:solidFill>
                  <a:schemeClr val="tx1"/>
                </a:solidFill>
              </a:rPr>
              <a:t>Ephod</a:t>
            </a:r>
            <a:endParaRPr lang="en-US" sz="4000" dirty="0">
              <a:solidFill>
                <a:schemeClr val="tx1"/>
              </a:solidFill>
            </a:endParaRPr>
          </a:p>
          <a:p>
            <a:pPr algn="ctr"/>
            <a:r>
              <a:rPr lang="en-US" sz="2400" b="1" dirty="0" smtClean="0">
                <a:solidFill>
                  <a:schemeClr val="tx1"/>
                </a:solidFill>
              </a:rPr>
              <a:t>(Exodus 39:2-7)</a:t>
            </a:r>
          </a:p>
        </p:txBody>
      </p:sp>
    </p:spTree>
    <p:extLst>
      <p:ext uri="{BB962C8B-B14F-4D97-AF65-F5344CB8AC3E}">
        <p14:creationId xmlns:p14="http://schemas.microsoft.com/office/powerpoint/2010/main" val="161836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8382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1 Peter 2:21-24 </a:t>
            </a:r>
            <a:r>
              <a:rPr lang="en-US" sz="28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(NLT)</a:t>
            </a:r>
            <a:endParaRPr lang="en-US" sz="28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52400" y="990600"/>
            <a:ext cx="8763000" cy="5562600"/>
          </a:xfrm>
        </p:spPr>
        <p:txBody>
          <a:bodyPr>
            <a:noAutofit/>
          </a:bodyPr>
          <a:lstStyle/>
          <a:p>
            <a:pPr marL="0" indent="0">
              <a:buNone/>
            </a:pPr>
            <a:r>
              <a:rPr lang="en-US" b="1" baseline="30000" dirty="0">
                <a:ln w="15875">
                  <a:solidFill>
                    <a:schemeClr val="accent1">
                      <a:shade val="50000"/>
                    </a:schemeClr>
                  </a:solidFill>
                </a:ln>
                <a:solidFill>
                  <a:schemeClr val="bg1"/>
                </a:solidFill>
              </a:rPr>
              <a:t>21 </a:t>
            </a:r>
            <a:r>
              <a:rPr lang="en-US" b="1" dirty="0">
                <a:ln w="15875">
                  <a:solidFill>
                    <a:schemeClr val="accent1">
                      <a:shade val="50000"/>
                    </a:schemeClr>
                  </a:solidFill>
                </a:ln>
                <a:solidFill>
                  <a:schemeClr val="bg1"/>
                </a:solidFill>
              </a:rPr>
              <a:t>To this you were called, because Christ suffered for you, leaving you an example, that you should follow in his steps. </a:t>
            </a:r>
            <a:r>
              <a:rPr lang="en-US" b="1" baseline="30000" dirty="0" smtClean="0">
                <a:ln w="15875">
                  <a:solidFill>
                    <a:schemeClr val="accent1">
                      <a:shade val="50000"/>
                    </a:schemeClr>
                  </a:solidFill>
                </a:ln>
                <a:solidFill>
                  <a:schemeClr val="bg1"/>
                </a:solidFill>
              </a:rPr>
              <a:t>22</a:t>
            </a:r>
            <a:r>
              <a:rPr lang="en-US" b="1" dirty="0" smtClean="0">
                <a:ln w="15875">
                  <a:solidFill>
                    <a:schemeClr val="accent1">
                      <a:shade val="50000"/>
                    </a:schemeClr>
                  </a:solidFill>
                </a:ln>
                <a:solidFill>
                  <a:schemeClr val="bg1"/>
                </a:solidFill>
              </a:rPr>
              <a:t> “He </a:t>
            </a:r>
            <a:r>
              <a:rPr lang="en-US" b="1" dirty="0">
                <a:ln w="15875">
                  <a:solidFill>
                    <a:schemeClr val="accent1">
                      <a:shade val="50000"/>
                    </a:schemeClr>
                  </a:solidFill>
                </a:ln>
                <a:solidFill>
                  <a:schemeClr val="bg1"/>
                </a:solidFill>
              </a:rPr>
              <a:t>committed no sin, </a:t>
            </a:r>
            <a:r>
              <a:rPr lang="en-US" b="1" dirty="0" smtClean="0">
                <a:ln w="15875">
                  <a:solidFill>
                    <a:schemeClr val="accent1">
                      <a:shade val="50000"/>
                    </a:schemeClr>
                  </a:solidFill>
                </a:ln>
                <a:solidFill>
                  <a:schemeClr val="bg1"/>
                </a:solidFill>
              </a:rPr>
              <a:t>and </a:t>
            </a:r>
            <a:r>
              <a:rPr lang="en-US" b="1" dirty="0">
                <a:ln w="15875">
                  <a:solidFill>
                    <a:schemeClr val="accent1">
                      <a:shade val="50000"/>
                    </a:schemeClr>
                  </a:solidFill>
                </a:ln>
                <a:solidFill>
                  <a:schemeClr val="bg1"/>
                </a:solidFill>
              </a:rPr>
              <a:t>no deceit was found in his mouth.”﻿</a:t>
            </a:r>
            <a:r>
              <a:rPr lang="en-US" b="1" baseline="30000" dirty="0" smtClean="0">
                <a:ln w="15875">
                  <a:solidFill>
                    <a:schemeClr val="accent1">
                      <a:shade val="50000"/>
                    </a:schemeClr>
                  </a:solidFill>
                </a:ln>
                <a:solidFill>
                  <a:schemeClr val="bg1"/>
                </a:solidFill>
              </a:rPr>
              <a:t>23 </a:t>
            </a:r>
            <a:r>
              <a:rPr lang="en-US" b="1" dirty="0">
                <a:ln w="15875">
                  <a:solidFill>
                    <a:schemeClr val="accent1">
                      <a:shade val="50000"/>
                    </a:schemeClr>
                  </a:solidFill>
                </a:ln>
                <a:solidFill>
                  <a:schemeClr val="bg1"/>
                </a:solidFill>
              </a:rPr>
              <a:t>When they hurled their insults at him, he did not retaliate; when he suffered, he made no threats. Instead, he entrusted himself to him who judges justly. </a:t>
            </a:r>
            <a:r>
              <a:rPr lang="en-US" b="1" baseline="30000" dirty="0">
                <a:ln w="15875">
                  <a:solidFill>
                    <a:schemeClr val="accent1">
                      <a:shade val="50000"/>
                    </a:schemeClr>
                  </a:solidFill>
                </a:ln>
                <a:solidFill>
                  <a:srgbClr val="FFFF00"/>
                </a:solidFill>
              </a:rPr>
              <a:t>24 </a:t>
            </a:r>
            <a:r>
              <a:rPr lang="en-US" b="1" dirty="0">
                <a:ln w="15875">
                  <a:solidFill>
                    <a:schemeClr val="accent1">
                      <a:shade val="50000"/>
                    </a:schemeClr>
                  </a:solidFill>
                </a:ln>
                <a:solidFill>
                  <a:srgbClr val="FFFF00"/>
                </a:solidFill>
              </a:rPr>
              <a:t>He himself bore our sins in his body on the tree, so that we might die to sins and live for righteousness</a:t>
            </a:r>
            <a:r>
              <a:rPr lang="en-US" b="1" dirty="0">
                <a:ln w="15875">
                  <a:solidFill>
                    <a:schemeClr val="accent1">
                      <a:shade val="50000"/>
                    </a:schemeClr>
                  </a:solidFill>
                </a:ln>
                <a:solidFill>
                  <a:schemeClr val="bg1"/>
                </a:solidFill>
              </a:rPr>
              <a:t>; by his wounds you have </a:t>
            </a:r>
            <a:endParaRPr lang="en-US" b="1" dirty="0" smtClean="0">
              <a:ln w="15875">
                <a:solidFill>
                  <a:schemeClr val="accent1">
                    <a:shade val="50000"/>
                  </a:schemeClr>
                </a:solidFill>
              </a:ln>
              <a:solidFill>
                <a:schemeClr val="bg1"/>
              </a:solidFill>
            </a:endParaRPr>
          </a:p>
          <a:p>
            <a:pPr marL="0" indent="0">
              <a:buNone/>
            </a:pPr>
            <a:r>
              <a:rPr lang="en-US" b="1" dirty="0" smtClean="0">
                <a:ln w="15875">
                  <a:solidFill>
                    <a:schemeClr val="accent1">
                      <a:shade val="50000"/>
                    </a:schemeClr>
                  </a:solidFill>
                </a:ln>
                <a:solidFill>
                  <a:schemeClr val="bg1"/>
                </a:solidFill>
              </a:rPr>
              <a:t>been </a:t>
            </a:r>
            <a:r>
              <a:rPr lang="en-US" b="1" dirty="0">
                <a:ln w="15875">
                  <a:solidFill>
                    <a:schemeClr val="accent1">
                      <a:shade val="50000"/>
                    </a:schemeClr>
                  </a:solidFill>
                </a:ln>
                <a:solidFill>
                  <a:schemeClr val="bg1"/>
                </a:solidFill>
              </a:rPr>
              <a:t>healed. </a:t>
            </a:r>
          </a:p>
          <a:p>
            <a:pPr marL="0" indent="0">
              <a:lnSpc>
                <a:spcPct val="90000"/>
              </a:lnSpc>
              <a:spcBef>
                <a:spcPts val="0"/>
              </a:spcBef>
              <a:buNone/>
            </a:pPr>
            <a:endParaRPr lang="en-US" b="1" dirty="0">
              <a:ln w="15875">
                <a:solidFill>
                  <a:schemeClr val="accent1">
                    <a:shade val="50000"/>
                  </a:schemeClr>
                </a:solidFill>
              </a:ln>
              <a:solidFill>
                <a:schemeClr val="bg1"/>
              </a:solidFill>
              <a:effectLst>
                <a:glow rad="88900">
                  <a:schemeClr val="accent1">
                    <a:lumMod val="50000"/>
                  </a:schemeClr>
                </a:glow>
              </a:effectLst>
              <a:ea typeface="GungsuhChe" panose="02030609000101010101" pitchFamily="49" charset="-127"/>
            </a:endParaRPr>
          </a:p>
        </p:txBody>
      </p:sp>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41939053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
        <p:nvSpPr>
          <p:cNvPr id="6" name="Content Placeholder 9"/>
          <p:cNvSpPr txBox="1">
            <a:spLocks/>
          </p:cNvSpPr>
          <p:nvPr/>
        </p:nvSpPr>
        <p:spPr>
          <a:xfrm>
            <a:off x="457200" y="533400"/>
            <a:ext cx="8458200"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200"/>
              </a:spcBef>
              <a:spcAft>
                <a:spcPts val="1200"/>
              </a:spcAft>
              <a:buNone/>
            </a:pPr>
            <a:r>
              <a:rPr lang="en-US" sz="6000" b="1" baseline="30000" dirty="0" smtClean="0">
                <a:ln w="15875">
                  <a:solidFill>
                    <a:schemeClr val="tx1"/>
                  </a:solidFill>
                </a:ln>
                <a:solidFill>
                  <a:schemeClr val="bg1"/>
                </a:solidFill>
              </a:rPr>
              <a:t>1 </a:t>
            </a:r>
            <a:r>
              <a:rPr lang="en-US" sz="6000" b="1" baseline="30000" dirty="0">
                <a:ln w="15875">
                  <a:solidFill>
                    <a:schemeClr val="tx1"/>
                  </a:solidFill>
                </a:ln>
                <a:solidFill>
                  <a:schemeClr val="bg1"/>
                </a:solidFill>
              </a:rPr>
              <a:t>John 2:2</a:t>
            </a:r>
          </a:p>
          <a:p>
            <a:pPr marL="0" indent="0" algn="ctr">
              <a:spcBef>
                <a:spcPts val="1200"/>
              </a:spcBef>
              <a:spcAft>
                <a:spcPts val="1200"/>
              </a:spcAft>
              <a:buNone/>
            </a:pPr>
            <a:r>
              <a:rPr lang="en-US" sz="6000" b="1" baseline="30000" dirty="0">
                <a:ln w="15875">
                  <a:solidFill>
                    <a:schemeClr val="tx1"/>
                  </a:solidFill>
                </a:ln>
                <a:solidFill>
                  <a:schemeClr val="bg1"/>
                </a:solidFill>
              </a:rPr>
              <a:t>1 Timothy </a:t>
            </a:r>
            <a:r>
              <a:rPr lang="en-US" sz="6000" b="1" baseline="30000" dirty="0" smtClean="0">
                <a:ln w="15875">
                  <a:solidFill>
                    <a:schemeClr val="tx1"/>
                  </a:solidFill>
                </a:ln>
                <a:solidFill>
                  <a:schemeClr val="bg1"/>
                </a:solidFill>
              </a:rPr>
              <a:t>2:5-6</a:t>
            </a:r>
          </a:p>
          <a:p>
            <a:pPr marL="0" indent="0" algn="ctr">
              <a:spcBef>
                <a:spcPts val="1200"/>
              </a:spcBef>
              <a:spcAft>
                <a:spcPts val="1200"/>
              </a:spcAft>
              <a:buNone/>
            </a:pPr>
            <a:r>
              <a:rPr lang="en-US" sz="6000" b="1" baseline="30000" dirty="0" smtClean="0">
                <a:ln w="15875">
                  <a:solidFill>
                    <a:schemeClr val="tx1"/>
                  </a:solidFill>
                </a:ln>
                <a:solidFill>
                  <a:schemeClr val="bg1"/>
                </a:solidFill>
              </a:rPr>
              <a:t>John 1:29</a:t>
            </a:r>
          </a:p>
          <a:p>
            <a:pPr marL="0" indent="0" algn="ctr">
              <a:spcBef>
                <a:spcPts val="1200"/>
              </a:spcBef>
              <a:spcAft>
                <a:spcPts val="1200"/>
              </a:spcAft>
              <a:buNone/>
            </a:pPr>
            <a:r>
              <a:rPr lang="en-US" sz="6000" b="1" baseline="30000" dirty="0" smtClean="0">
                <a:ln w="15875">
                  <a:solidFill>
                    <a:schemeClr val="tx1"/>
                  </a:solidFill>
                </a:ln>
                <a:solidFill>
                  <a:schemeClr val="bg1"/>
                </a:solidFill>
              </a:rPr>
              <a:t>Ephesians 5:1-2</a:t>
            </a:r>
          </a:p>
          <a:p>
            <a:pPr marL="0" indent="0" algn="ctr">
              <a:spcBef>
                <a:spcPts val="1200"/>
              </a:spcBef>
              <a:spcAft>
                <a:spcPts val="1200"/>
              </a:spcAft>
              <a:buNone/>
            </a:pPr>
            <a:r>
              <a:rPr lang="en-US" sz="6000" b="1" baseline="30000" dirty="0" smtClean="0">
                <a:ln w="15875">
                  <a:solidFill>
                    <a:schemeClr val="tx1"/>
                  </a:solidFill>
                </a:ln>
                <a:solidFill>
                  <a:schemeClr val="bg1"/>
                </a:solidFill>
              </a:rPr>
              <a:t>Galatians 1:4</a:t>
            </a:r>
          </a:p>
          <a:p>
            <a:pPr marL="0" indent="0" algn="ctr">
              <a:spcBef>
                <a:spcPts val="1200"/>
              </a:spcBef>
              <a:spcAft>
                <a:spcPts val="1200"/>
              </a:spcAft>
              <a:buNone/>
            </a:pPr>
            <a:r>
              <a:rPr lang="en-US" sz="6000" b="1" baseline="30000" dirty="0" smtClean="0">
                <a:ln w="15875">
                  <a:solidFill>
                    <a:schemeClr val="tx1"/>
                  </a:solidFill>
                </a:ln>
                <a:solidFill>
                  <a:schemeClr val="bg1"/>
                </a:solidFill>
              </a:rPr>
              <a:t>1 Peter 3:18</a:t>
            </a:r>
          </a:p>
          <a:p>
            <a:pPr marL="0" indent="0" algn="ctr">
              <a:spcBef>
                <a:spcPts val="1200"/>
              </a:spcBef>
              <a:spcAft>
                <a:spcPts val="1200"/>
              </a:spcAft>
              <a:buNone/>
            </a:pPr>
            <a:r>
              <a:rPr lang="en-US" sz="6000" b="1" baseline="30000" dirty="0" smtClean="0">
                <a:ln w="15875">
                  <a:solidFill>
                    <a:schemeClr val="tx1"/>
                  </a:solidFill>
                </a:ln>
                <a:solidFill>
                  <a:schemeClr val="bg1"/>
                </a:solidFill>
              </a:rPr>
              <a:t>2 Corinthians 5:21</a:t>
            </a:r>
          </a:p>
          <a:p>
            <a:pPr marL="0" indent="0">
              <a:spcBef>
                <a:spcPts val="600"/>
              </a:spcBef>
              <a:buNone/>
            </a:pPr>
            <a:endParaRPr lang="en-US" sz="4400" b="1" dirty="0">
              <a:ln w="15875">
                <a:solidFill>
                  <a:schemeClr val="tx1"/>
                </a:solidFill>
              </a:ln>
              <a:solidFill>
                <a:srgbClr val="FFFF00"/>
              </a:solidFill>
            </a:endParaRPr>
          </a:p>
          <a:p>
            <a:pPr marL="0" indent="0">
              <a:buFont typeface="Arial" panose="020B0604020202020204" pitchFamily="34" charset="0"/>
              <a:buNone/>
            </a:pPr>
            <a:endParaRPr lang="en-US" sz="3600" b="1" i="1" dirty="0">
              <a:ln w="15875">
                <a:solidFill>
                  <a:schemeClr val="tx1"/>
                </a:solidFill>
              </a:ln>
              <a:solidFill>
                <a:schemeClr val="bg1"/>
              </a:solidFill>
            </a:endParaRPr>
          </a:p>
        </p:txBody>
      </p:sp>
    </p:spTree>
    <p:extLst>
      <p:ext uri="{BB962C8B-B14F-4D97-AF65-F5344CB8AC3E}">
        <p14:creationId xmlns:p14="http://schemas.microsoft.com/office/powerpoint/2010/main" val="10752046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0472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25021" y="-3411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52400" y="-152400"/>
            <a:ext cx="8763000" cy="914400"/>
          </a:xfrm>
        </p:spPr>
        <p:txBody>
          <a:bodyPr>
            <a:normAutofit fontScale="90000"/>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 Clothing of the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14400"/>
            <a:ext cx="431785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4800600" y="914400"/>
            <a:ext cx="4038600" cy="4572000"/>
          </a:xfrm>
          <a:prstGeom prst="borderCallout1">
            <a:avLst>
              <a:gd name="adj1" fmla="val 18750"/>
              <a:gd name="adj2" fmla="val -8333"/>
              <a:gd name="adj3" fmla="val 39070"/>
              <a:gd name="adj4" fmla="val -28587"/>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err="1" smtClean="0">
                <a:solidFill>
                  <a:schemeClr val="tx1"/>
                </a:solidFill>
              </a:rPr>
              <a:t>Breastpiece</a:t>
            </a:r>
            <a:endParaRPr lang="en-US" sz="2800" dirty="0">
              <a:solidFill>
                <a:schemeClr val="tx1"/>
              </a:solidFill>
            </a:endParaRPr>
          </a:p>
          <a:p>
            <a:pPr algn="ctr"/>
            <a:r>
              <a:rPr lang="en-US" sz="2800" dirty="0" smtClean="0">
                <a:solidFill>
                  <a:schemeClr val="tx1"/>
                </a:solidFill>
              </a:rPr>
              <a:t>(Exodus 39:8-21)</a:t>
            </a:r>
          </a:p>
          <a:p>
            <a:pPr marL="285750" indent="-285750">
              <a:buFont typeface="Arial" panose="020B0604020202020204" pitchFamily="34" charset="0"/>
              <a:buChar char="•"/>
            </a:pPr>
            <a:r>
              <a:rPr lang="en-US" sz="2800" dirty="0" smtClean="0">
                <a:solidFill>
                  <a:schemeClr val="tx1"/>
                </a:solidFill>
              </a:rPr>
              <a:t>One piece of material folded as a sling-pouch</a:t>
            </a:r>
          </a:p>
          <a:p>
            <a:pPr marL="285750" indent="-285750">
              <a:buFont typeface="Arial" panose="020B0604020202020204" pitchFamily="34" charset="0"/>
              <a:buChar char="•"/>
            </a:pPr>
            <a:r>
              <a:rPr lang="en-US" sz="2800" dirty="0" smtClean="0">
                <a:solidFill>
                  <a:schemeClr val="tx1"/>
                </a:solidFill>
              </a:rPr>
              <a:t>12 precious stones, each containing the name of one of the twelve tribes</a:t>
            </a:r>
          </a:p>
          <a:p>
            <a:pPr marL="285750" indent="-285750">
              <a:buFont typeface="Arial" panose="020B0604020202020204" pitchFamily="34" charset="0"/>
              <a:buChar char="•"/>
            </a:pPr>
            <a:r>
              <a:rPr lang="en-US" sz="2800" dirty="0" smtClean="0">
                <a:solidFill>
                  <a:schemeClr val="tx1"/>
                </a:solidFill>
              </a:rPr>
              <a:t>Made of the same material as the Ephod</a:t>
            </a:r>
          </a:p>
          <a:p>
            <a:pPr marL="285750" indent="-28575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938993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52400" y="-152400"/>
            <a:ext cx="8763000" cy="914400"/>
          </a:xfrm>
        </p:spPr>
        <p:txBody>
          <a:bodyPr>
            <a:normAutofit fontScale="90000"/>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 Clothing of the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90600"/>
            <a:ext cx="427306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4953000" y="914400"/>
            <a:ext cx="4038600" cy="4114800"/>
          </a:xfrm>
          <a:prstGeom prst="borderCallout1">
            <a:avLst>
              <a:gd name="adj1" fmla="val 18750"/>
              <a:gd name="adj2" fmla="val -8333"/>
              <a:gd name="adj3" fmla="val 55409"/>
              <a:gd name="adj4" fmla="val -39565"/>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rPr>
              <a:t>Bells</a:t>
            </a:r>
            <a:endParaRPr lang="en-US" sz="2800" dirty="0">
              <a:solidFill>
                <a:schemeClr val="tx1"/>
              </a:solidFill>
            </a:endParaRPr>
          </a:p>
          <a:p>
            <a:pPr algn="ctr"/>
            <a:r>
              <a:rPr lang="en-US" sz="2800" dirty="0" smtClean="0">
                <a:solidFill>
                  <a:schemeClr val="tx1"/>
                </a:solidFill>
              </a:rPr>
              <a:t>(Exodus 39:25-26)</a:t>
            </a:r>
          </a:p>
          <a:p>
            <a:pPr marL="285750" indent="-285750">
              <a:buFont typeface="Arial" panose="020B0604020202020204" pitchFamily="34" charset="0"/>
              <a:buChar char="•"/>
            </a:pPr>
            <a:r>
              <a:rPr lang="en-US" sz="2800" dirty="0" smtClean="0">
                <a:solidFill>
                  <a:schemeClr val="tx1"/>
                </a:solidFill>
              </a:rPr>
              <a:t>Made of pure gold</a:t>
            </a:r>
          </a:p>
          <a:p>
            <a:pPr marL="285750" indent="-285750">
              <a:buFont typeface="Arial" panose="020B0604020202020204" pitchFamily="34" charset="0"/>
              <a:buChar char="•"/>
            </a:pPr>
            <a:r>
              <a:rPr lang="en-US" sz="2800" dirty="0" smtClean="0">
                <a:solidFill>
                  <a:schemeClr val="tx1"/>
                </a:solidFill>
              </a:rPr>
              <a:t>Alternated between the pomegranates made of fine yarn</a:t>
            </a:r>
          </a:p>
          <a:p>
            <a:pPr marL="285750" indent="-285750">
              <a:buFont typeface="Arial" panose="020B0604020202020204" pitchFamily="34" charset="0"/>
              <a:buChar char="•"/>
            </a:pPr>
            <a:r>
              <a:rPr lang="en-US" sz="2800" dirty="0" smtClean="0">
                <a:solidFill>
                  <a:schemeClr val="tx1"/>
                </a:solidFill>
              </a:rPr>
              <a:t>Jingled as the priest walked and carried out his duties</a:t>
            </a:r>
          </a:p>
          <a:p>
            <a:pPr marL="285750" indent="-28575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2311931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Four Part Christmas Series</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609600" y="1219200"/>
            <a:ext cx="8229600" cy="4602163"/>
          </a:xfrm>
        </p:spPr>
        <p:txBody>
          <a:bodyPr>
            <a:normAutofit/>
          </a:bodyPr>
          <a:lstStyle/>
          <a:p>
            <a:pPr marL="514350" indent="-514350">
              <a:buFont typeface="+mj-lt"/>
              <a:buAutoNum type="arabicParenR"/>
            </a:pPr>
            <a:r>
              <a:rPr lang="en-US" sz="4000" b="1" dirty="0" smtClean="0">
                <a:solidFill>
                  <a:schemeClr val="accent2">
                    <a:lumMod val="60000"/>
                    <a:lumOff val="40000"/>
                  </a:schemeClr>
                </a:solidFill>
                <a:effectLst>
                  <a:glow rad="88900">
                    <a:schemeClr val="accent1">
                      <a:lumMod val="50000"/>
                    </a:schemeClr>
                  </a:glow>
                </a:effectLst>
                <a:ea typeface="GungsuhChe" panose="02030609000101010101" pitchFamily="49" charset="-127"/>
              </a:rPr>
              <a:t>Jesus as Prophet</a:t>
            </a:r>
          </a:p>
          <a:p>
            <a:pPr marL="514350" indent="-514350">
              <a:buFont typeface="+mj-lt"/>
              <a:buAutoNum type="arabicParenR"/>
            </a:pPr>
            <a:r>
              <a:rPr lang="en-US" sz="4000" b="1" dirty="0" smtClean="0">
                <a:solidFill>
                  <a:schemeClr val="bg1"/>
                </a:solidFill>
                <a:effectLst>
                  <a:glow rad="88900">
                    <a:schemeClr val="accent1">
                      <a:lumMod val="50000"/>
                    </a:schemeClr>
                  </a:glow>
                </a:effectLst>
                <a:ea typeface="GungsuhChe" panose="02030609000101010101" pitchFamily="49" charset="-127"/>
              </a:rPr>
              <a:t>Jesus as Priest </a:t>
            </a:r>
          </a:p>
          <a:p>
            <a:pPr marL="514350" indent="-514350">
              <a:buFont typeface="+mj-lt"/>
              <a:buAutoNum type="arabicParenR"/>
            </a:pPr>
            <a:r>
              <a:rPr lang="en-US" sz="4000" b="1" dirty="0" smtClean="0">
                <a:solidFill>
                  <a:schemeClr val="accent2">
                    <a:lumMod val="60000"/>
                    <a:lumOff val="40000"/>
                  </a:schemeClr>
                </a:solidFill>
                <a:effectLst>
                  <a:glow rad="88900">
                    <a:schemeClr val="accent1">
                      <a:lumMod val="50000"/>
                    </a:schemeClr>
                  </a:glow>
                </a:effectLst>
                <a:ea typeface="GungsuhChe" panose="02030609000101010101" pitchFamily="49" charset="-127"/>
              </a:rPr>
              <a:t>Jesus as King </a:t>
            </a:r>
          </a:p>
          <a:p>
            <a:pPr marL="514350" indent="-514350">
              <a:buFont typeface="+mj-lt"/>
              <a:buAutoNum type="arabicParenR"/>
            </a:pPr>
            <a:r>
              <a:rPr lang="en-US" sz="4000" b="1" dirty="0" smtClean="0">
                <a:solidFill>
                  <a:schemeClr val="accent2">
                    <a:lumMod val="60000"/>
                    <a:lumOff val="40000"/>
                  </a:schemeClr>
                </a:solidFill>
                <a:effectLst>
                  <a:glow rad="88900">
                    <a:schemeClr val="accent1">
                      <a:lumMod val="50000"/>
                    </a:schemeClr>
                  </a:glow>
                </a:effectLst>
                <a:ea typeface="GungsuhChe" panose="02030609000101010101" pitchFamily="49" charset="-127"/>
              </a:rPr>
              <a:t>Jesus is Incarnated God</a:t>
            </a:r>
            <a:endParaRPr lang="en-US" sz="4000" b="1" dirty="0">
              <a:solidFill>
                <a:schemeClr val="accent2">
                  <a:lumMod val="60000"/>
                  <a:lumOff val="40000"/>
                </a:schemeClr>
              </a:solidFill>
              <a:effectLst>
                <a:glow rad="88900">
                  <a:schemeClr val="accent1">
                    <a:lumMod val="50000"/>
                  </a:schemeClr>
                </a:glow>
              </a:effectLst>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217056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 Price of Sin</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2510" y="914400"/>
            <a:ext cx="9144000" cy="5943600"/>
          </a:xfrm>
        </p:spPr>
        <p:txBody>
          <a:bodyPr>
            <a:noAutofit/>
          </a:bodyPr>
          <a:lstStyle/>
          <a:p>
            <a:pPr>
              <a:lnSpc>
                <a:spcPct val="90000"/>
              </a:lnSpc>
              <a:spcBef>
                <a:spcPts val="0"/>
              </a:spcBef>
              <a:spcAft>
                <a:spcPts val="1200"/>
              </a:spcAft>
            </a:pPr>
            <a:r>
              <a:rPr lang="en-US" sz="3600" b="1" dirty="0" smtClean="0">
                <a:ln w="15875">
                  <a:solidFill>
                    <a:schemeClr val="tx1"/>
                  </a:solidFill>
                </a:ln>
                <a:solidFill>
                  <a:schemeClr val="bg1"/>
                </a:solidFill>
              </a:rPr>
              <a:t>Fall of man – Sin Entered the World</a:t>
            </a:r>
          </a:p>
          <a:p>
            <a:pPr lvl="1">
              <a:lnSpc>
                <a:spcPct val="90000"/>
              </a:lnSpc>
              <a:spcBef>
                <a:spcPts val="0"/>
              </a:spcBef>
              <a:spcAft>
                <a:spcPts val="1200"/>
              </a:spcAft>
            </a:pPr>
            <a:r>
              <a:rPr lang="en-US" b="1" dirty="0" smtClean="0">
                <a:ln w="15875">
                  <a:solidFill>
                    <a:schemeClr val="tx1"/>
                  </a:solidFill>
                </a:ln>
                <a:solidFill>
                  <a:srgbClr val="FFFF00"/>
                </a:solidFill>
              </a:rPr>
              <a:t>Romans 5:12 </a:t>
            </a:r>
            <a:r>
              <a:rPr lang="en-US" b="1" dirty="0" smtClean="0">
                <a:ln w="15875">
                  <a:solidFill>
                    <a:schemeClr val="tx1"/>
                  </a:solidFill>
                </a:ln>
                <a:solidFill>
                  <a:schemeClr val="bg1"/>
                </a:solidFill>
              </a:rPr>
              <a:t>– “</a:t>
            </a:r>
            <a:r>
              <a:rPr lang="en-US" b="1" i="1" dirty="0" smtClean="0">
                <a:ln w="15875">
                  <a:solidFill>
                    <a:schemeClr val="tx1"/>
                  </a:solidFill>
                </a:ln>
                <a:solidFill>
                  <a:schemeClr val="bg1"/>
                </a:solidFill>
              </a:rPr>
              <a:t>When </a:t>
            </a:r>
            <a:r>
              <a:rPr lang="en-US" b="1" i="1" dirty="0">
                <a:ln w="15875">
                  <a:solidFill>
                    <a:schemeClr val="tx1"/>
                  </a:solidFill>
                </a:ln>
                <a:solidFill>
                  <a:schemeClr val="bg1"/>
                </a:solidFill>
              </a:rPr>
              <a:t>Adam sinned, sin entered the world. Adam’s sin brought death, so death spread to everyone, for everyone sinned</a:t>
            </a:r>
            <a:r>
              <a:rPr lang="en-US" b="1" i="1" dirty="0" smtClean="0">
                <a:ln w="15875">
                  <a:solidFill>
                    <a:schemeClr val="tx1"/>
                  </a:solidFill>
                </a:ln>
                <a:solidFill>
                  <a:schemeClr val="bg1"/>
                </a:solidFill>
              </a:rPr>
              <a:t>.” </a:t>
            </a:r>
          </a:p>
          <a:p>
            <a:pPr>
              <a:lnSpc>
                <a:spcPct val="90000"/>
              </a:lnSpc>
              <a:spcBef>
                <a:spcPts val="0"/>
              </a:spcBef>
              <a:spcAft>
                <a:spcPts val="1200"/>
              </a:spcAft>
            </a:pPr>
            <a:r>
              <a:rPr lang="en-US" sz="3600" b="1" dirty="0" smtClean="0">
                <a:ln w="15875">
                  <a:solidFill>
                    <a:schemeClr val="tx1"/>
                  </a:solidFill>
                </a:ln>
                <a:solidFill>
                  <a:schemeClr val="bg1"/>
                </a:solidFill>
              </a:rPr>
              <a:t>Consequences of Sin</a:t>
            </a:r>
          </a:p>
          <a:p>
            <a:pPr lvl="1">
              <a:lnSpc>
                <a:spcPct val="90000"/>
              </a:lnSpc>
              <a:spcBef>
                <a:spcPts val="0"/>
              </a:spcBef>
              <a:spcAft>
                <a:spcPts val="1200"/>
              </a:spcAft>
            </a:pPr>
            <a:r>
              <a:rPr lang="en-US" b="1" dirty="0" smtClean="0">
                <a:ln w="15875">
                  <a:solidFill>
                    <a:schemeClr val="tx1"/>
                  </a:solidFill>
                </a:ln>
                <a:solidFill>
                  <a:srgbClr val="FFFF00"/>
                </a:solidFill>
              </a:rPr>
              <a:t>Romans 6:23 </a:t>
            </a:r>
            <a:r>
              <a:rPr lang="en-US" b="1" dirty="0" smtClean="0">
                <a:ln w="15875">
                  <a:solidFill>
                    <a:schemeClr val="tx1"/>
                  </a:solidFill>
                </a:ln>
                <a:solidFill>
                  <a:schemeClr val="bg1"/>
                </a:solidFill>
              </a:rPr>
              <a:t>– </a:t>
            </a:r>
            <a:r>
              <a:rPr lang="en-US" b="1" i="1" dirty="0" smtClean="0">
                <a:ln w="15875">
                  <a:solidFill>
                    <a:schemeClr val="tx1"/>
                  </a:solidFill>
                </a:ln>
                <a:solidFill>
                  <a:schemeClr val="bg1"/>
                </a:solidFill>
              </a:rPr>
              <a:t>“For the wages of sin is death…”</a:t>
            </a:r>
          </a:p>
          <a:p>
            <a:pPr lvl="1">
              <a:lnSpc>
                <a:spcPct val="90000"/>
              </a:lnSpc>
              <a:spcBef>
                <a:spcPts val="0"/>
              </a:spcBef>
              <a:spcAft>
                <a:spcPts val="1200"/>
              </a:spcAft>
            </a:pPr>
            <a:r>
              <a:rPr lang="en-US" b="1" dirty="0" smtClean="0">
                <a:ln w="15875">
                  <a:solidFill>
                    <a:schemeClr val="tx1"/>
                  </a:solidFill>
                </a:ln>
                <a:solidFill>
                  <a:srgbClr val="FFFF00"/>
                </a:solidFill>
              </a:rPr>
              <a:t>Hebrews </a:t>
            </a:r>
            <a:r>
              <a:rPr lang="en-US" b="1" dirty="0">
                <a:ln w="15875">
                  <a:solidFill>
                    <a:schemeClr val="tx1"/>
                  </a:solidFill>
                </a:ln>
                <a:solidFill>
                  <a:srgbClr val="FFFF00"/>
                </a:solidFill>
              </a:rPr>
              <a:t>9:22</a:t>
            </a:r>
            <a:r>
              <a:rPr lang="en-US" dirty="0">
                <a:ln w="15875">
                  <a:solidFill>
                    <a:schemeClr val="tx1"/>
                  </a:solidFill>
                </a:ln>
                <a:solidFill>
                  <a:srgbClr val="FFFF00"/>
                </a:solidFill>
              </a:rPr>
              <a:t> </a:t>
            </a:r>
            <a:r>
              <a:rPr lang="en-US" dirty="0">
                <a:ln w="15875">
                  <a:solidFill>
                    <a:schemeClr val="tx1"/>
                  </a:solidFill>
                </a:ln>
                <a:solidFill>
                  <a:schemeClr val="bg1"/>
                </a:solidFill>
              </a:rPr>
              <a:t>– </a:t>
            </a:r>
            <a:r>
              <a:rPr lang="en-US" b="1" i="1" dirty="0">
                <a:ln w="15875">
                  <a:solidFill>
                    <a:schemeClr val="tx1"/>
                  </a:solidFill>
                </a:ln>
                <a:solidFill>
                  <a:schemeClr val="bg1"/>
                </a:solidFill>
              </a:rPr>
              <a:t>“In fact, the law requires that nearly everything be cleansed with blood, and without the shedding of blood there is no forgiveness</a:t>
            </a:r>
            <a:r>
              <a:rPr lang="en-US" b="1" i="1" dirty="0" smtClean="0">
                <a:ln w="15875">
                  <a:solidFill>
                    <a:schemeClr val="tx1"/>
                  </a:solidFill>
                </a:ln>
                <a:solidFill>
                  <a:schemeClr val="bg1"/>
                </a:solidFill>
              </a:rPr>
              <a:t>.</a:t>
            </a:r>
          </a:p>
          <a:p>
            <a:pPr>
              <a:lnSpc>
                <a:spcPct val="90000"/>
              </a:lnSpc>
              <a:spcBef>
                <a:spcPts val="0"/>
              </a:spcBef>
              <a:spcAft>
                <a:spcPts val="1200"/>
              </a:spcAft>
            </a:pPr>
            <a:r>
              <a:rPr lang="en-US" sz="3600" b="1" dirty="0" smtClean="0">
                <a:ln w="15875">
                  <a:solidFill>
                    <a:schemeClr val="tx1"/>
                  </a:solidFill>
                </a:ln>
                <a:solidFill>
                  <a:schemeClr val="bg1"/>
                </a:solidFill>
              </a:rPr>
              <a:t>Jesus Fore-Ordained</a:t>
            </a:r>
          </a:p>
          <a:p>
            <a:pPr lvl="1">
              <a:lnSpc>
                <a:spcPct val="90000"/>
              </a:lnSpc>
              <a:spcBef>
                <a:spcPts val="0"/>
              </a:spcBef>
              <a:spcAft>
                <a:spcPts val="1200"/>
              </a:spcAft>
            </a:pPr>
            <a:r>
              <a:rPr lang="en-US" b="1" dirty="0" smtClean="0">
                <a:ln w="15875">
                  <a:solidFill>
                    <a:schemeClr val="tx1"/>
                  </a:solidFill>
                </a:ln>
                <a:solidFill>
                  <a:srgbClr val="FFFF00"/>
                </a:solidFill>
              </a:rPr>
              <a:t>1 Peter 1:20 – </a:t>
            </a:r>
            <a:r>
              <a:rPr lang="en-US" b="1" i="1" dirty="0" smtClean="0">
                <a:ln w="15875">
                  <a:solidFill>
                    <a:schemeClr val="tx1"/>
                  </a:solidFill>
                </a:ln>
                <a:solidFill>
                  <a:schemeClr val="bg1"/>
                </a:solidFill>
              </a:rPr>
              <a:t>“He was chosen before </a:t>
            </a:r>
            <a:br>
              <a:rPr lang="en-US" b="1" i="1" dirty="0" smtClean="0">
                <a:ln w="15875">
                  <a:solidFill>
                    <a:schemeClr val="tx1"/>
                  </a:solidFill>
                </a:ln>
                <a:solidFill>
                  <a:schemeClr val="bg1"/>
                </a:solidFill>
              </a:rPr>
            </a:br>
            <a:r>
              <a:rPr lang="en-US" b="1" i="1" dirty="0" smtClean="0">
                <a:ln w="15875">
                  <a:solidFill>
                    <a:schemeClr val="tx1"/>
                  </a:solidFill>
                </a:ln>
                <a:solidFill>
                  <a:schemeClr val="bg1"/>
                </a:solidFill>
              </a:rPr>
              <a:t>the foundations of the world”</a:t>
            </a:r>
            <a:endParaRPr lang="en-US" b="1" dirty="0" smtClean="0">
              <a:ln w="15875">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649100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Substitutionary Sacrifice</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2510" y="914400"/>
            <a:ext cx="9144000" cy="5486400"/>
          </a:xfrm>
        </p:spPr>
        <p:txBody>
          <a:bodyPr>
            <a:noAutofit/>
          </a:bodyPr>
          <a:lstStyle/>
          <a:p>
            <a:pPr marL="0" indent="0">
              <a:lnSpc>
                <a:spcPct val="90000"/>
              </a:lnSpc>
              <a:spcBef>
                <a:spcPts val="0"/>
              </a:spcBef>
              <a:spcAft>
                <a:spcPts val="600"/>
              </a:spcAft>
              <a:buNone/>
            </a:pPr>
            <a:r>
              <a:rPr lang="en-US" b="1" dirty="0" smtClean="0">
                <a:ln w="15875">
                  <a:solidFill>
                    <a:schemeClr val="tx1"/>
                  </a:solidFill>
                </a:ln>
                <a:solidFill>
                  <a:schemeClr val="bg1"/>
                </a:solidFill>
              </a:rPr>
              <a:t>How did God chose to deal with sin until Jesus?</a:t>
            </a:r>
          </a:p>
          <a:p>
            <a:pPr lvl="1">
              <a:lnSpc>
                <a:spcPct val="90000"/>
              </a:lnSpc>
              <a:spcBef>
                <a:spcPts val="600"/>
              </a:spcBef>
              <a:spcAft>
                <a:spcPts val="1200"/>
              </a:spcAft>
            </a:pPr>
            <a:r>
              <a:rPr lang="en-US" b="1" dirty="0" smtClean="0">
                <a:ln w="15875">
                  <a:solidFill>
                    <a:schemeClr val="tx1"/>
                  </a:solidFill>
                </a:ln>
                <a:solidFill>
                  <a:schemeClr val="bg1"/>
                </a:solidFill>
              </a:rPr>
              <a:t>A </a:t>
            </a:r>
            <a:r>
              <a:rPr lang="en-US" b="1" dirty="0" smtClean="0">
                <a:ln w="15875">
                  <a:solidFill>
                    <a:schemeClr val="tx1"/>
                  </a:solidFill>
                </a:ln>
                <a:solidFill>
                  <a:srgbClr val="FFFF00"/>
                </a:solidFill>
              </a:rPr>
              <a:t>‘Substitutionary’ </a:t>
            </a:r>
            <a:r>
              <a:rPr lang="en-US" b="1" dirty="0" smtClean="0">
                <a:ln w="15875">
                  <a:solidFill>
                    <a:schemeClr val="tx1"/>
                  </a:solidFill>
                </a:ln>
                <a:solidFill>
                  <a:schemeClr val="bg1"/>
                </a:solidFill>
              </a:rPr>
              <a:t>system of sacrifice that pointed to the ultimate sacrifice – Jesus Christ, the Son of God</a:t>
            </a:r>
          </a:p>
          <a:p>
            <a:pPr lvl="1">
              <a:lnSpc>
                <a:spcPct val="90000"/>
              </a:lnSpc>
              <a:spcBef>
                <a:spcPts val="600"/>
              </a:spcBef>
              <a:spcAft>
                <a:spcPts val="1200"/>
              </a:spcAft>
            </a:pPr>
            <a:r>
              <a:rPr lang="en-US" b="1" dirty="0" smtClean="0">
                <a:ln w="15875">
                  <a:solidFill>
                    <a:schemeClr val="tx1"/>
                  </a:solidFill>
                </a:ln>
                <a:solidFill>
                  <a:schemeClr val="bg1"/>
                </a:solidFill>
              </a:rPr>
              <a:t>A LIFE for a LIFE – Blood had to be shed</a:t>
            </a:r>
          </a:p>
          <a:p>
            <a:pPr lvl="1">
              <a:lnSpc>
                <a:spcPct val="90000"/>
              </a:lnSpc>
              <a:spcBef>
                <a:spcPts val="600"/>
              </a:spcBef>
              <a:spcAft>
                <a:spcPts val="1200"/>
              </a:spcAft>
            </a:pPr>
            <a:r>
              <a:rPr lang="en-US" b="1" dirty="0">
                <a:ln w="15875">
                  <a:solidFill>
                    <a:schemeClr val="tx1"/>
                  </a:solidFill>
                </a:ln>
                <a:solidFill>
                  <a:srgbClr val="FFFF00"/>
                </a:solidFill>
              </a:rPr>
              <a:t>Leviticus </a:t>
            </a:r>
            <a:r>
              <a:rPr lang="en-US" b="1" dirty="0" smtClean="0">
                <a:ln w="15875">
                  <a:solidFill>
                    <a:schemeClr val="tx1"/>
                  </a:solidFill>
                </a:ln>
                <a:solidFill>
                  <a:srgbClr val="FFFF00"/>
                </a:solidFill>
              </a:rPr>
              <a:t>1:4</a:t>
            </a:r>
            <a:r>
              <a:rPr lang="en-US" dirty="0" smtClean="0">
                <a:ln w="15875">
                  <a:solidFill>
                    <a:schemeClr val="tx1"/>
                  </a:solidFill>
                </a:ln>
                <a:solidFill>
                  <a:srgbClr val="FFFF00"/>
                </a:solidFill>
              </a:rPr>
              <a:t> </a:t>
            </a:r>
            <a:r>
              <a:rPr lang="en-US" dirty="0" smtClean="0">
                <a:ln w="15875">
                  <a:solidFill>
                    <a:schemeClr val="tx1"/>
                  </a:solidFill>
                </a:ln>
                <a:solidFill>
                  <a:schemeClr val="bg1"/>
                </a:solidFill>
              </a:rPr>
              <a:t>–</a:t>
            </a:r>
            <a:r>
              <a:rPr lang="en-US" b="1" i="1" dirty="0" smtClean="0">
                <a:ln w="15875">
                  <a:solidFill>
                    <a:schemeClr val="tx1"/>
                  </a:solidFill>
                </a:ln>
                <a:solidFill>
                  <a:schemeClr val="bg1"/>
                </a:solidFill>
              </a:rPr>
              <a:t>Lay </a:t>
            </a:r>
            <a:r>
              <a:rPr lang="en-US" b="1" i="1" dirty="0">
                <a:ln w="15875">
                  <a:solidFill>
                    <a:schemeClr val="tx1"/>
                  </a:solidFill>
                </a:ln>
                <a:solidFill>
                  <a:schemeClr val="bg1"/>
                </a:solidFill>
              </a:rPr>
              <a:t>your hand on the animal’s head, and the </a:t>
            </a:r>
            <a:r>
              <a:rPr lang="en-US" b="1" i="1" dirty="0">
                <a:ln w="15875">
                  <a:solidFill>
                    <a:schemeClr val="tx1"/>
                  </a:solidFill>
                </a:ln>
                <a:solidFill>
                  <a:srgbClr val="FFFF00"/>
                </a:solidFill>
              </a:rPr>
              <a:t>L</a:t>
            </a:r>
            <a:r>
              <a:rPr lang="en-US" b="1" i="1" cap="small" dirty="0">
                <a:ln w="15875">
                  <a:solidFill>
                    <a:schemeClr val="tx1"/>
                  </a:solidFill>
                </a:ln>
                <a:solidFill>
                  <a:srgbClr val="FFFF00"/>
                </a:solidFill>
              </a:rPr>
              <a:t>ord</a:t>
            </a:r>
            <a:r>
              <a:rPr lang="en-US" b="1" i="1" dirty="0">
                <a:ln w="15875">
                  <a:solidFill>
                    <a:schemeClr val="tx1"/>
                  </a:solidFill>
                </a:ln>
                <a:solidFill>
                  <a:srgbClr val="FFFF00"/>
                </a:solidFill>
              </a:rPr>
              <a:t> will accept its death in your place to purify you, making you right with him.﻿</a:t>
            </a:r>
            <a:endParaRPr lang="en-US" b="1" dirty="0" smtClean="0">
              <a:ln w="15875">
                <a:solidFill>
                  <a:schemeClr val="tx1"/>
                </a:solidFill>
              </a:ln>
              <a:solidFill>
                <a:srgbClr val="FFFF00"/>
              </a:solidFill>
            </a:endParaRPr>
          </a:p>
          <a:p>
            <a:pPr lvl="1">
              <a:lnSpc>
                <a:spcPct val="90000"/>
              </a:lnSpc>
              <a:spcBef>
                <a:spcPts val="600"/>
              </a:spcBef>
              <a:spcAft>
                <a:spcPts val="1200"/>
              </a:spcAft>
            </a:pPr>
            <a:r>
              <a:rPr lang="en-US" b="1" dirty="0" smtClean="0">
                <a:ln w="15875">
                  <a:solidFill>
                    <a:schemeClr val="tx1"/>
                  </a:solidFill>
                </a:ln>
                <a:solidFill>
                  <a:srgbClr val="FFFF00"/>
                </a:solidFill>
              </a:rPr>
              <a:t>Exodus 29:35-46 </a:t>
            </a:r>
            <a:r>
              <a:rPr lang="en-US" b="1" dirty="0" smtClean="0">
                <a:ln w="15875">
                  <a:solidFill>
                    <a:schemeClr val="tx1"/>
                  </a:solidFill>
                </a:ln>
                <a:solidFill>
                  <a:schemeClr val="bg1"/>
                </a:solidFill>
              </a:rPr>
              <a:t>– Sacrificial system set in place </a:t>
            </a: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553328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1295400"/>
          </a:xfrm>
        </p:spPr>
        <p:txBody>
          <a:bodyPr>
            <a:normAutofit fontScale="90000"/>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Power of the Substitutionary System</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2510" y="1447800"/>
            <a:ext cx="9144000" cy="4953000"/>
          </a:xfrm>
        </p:spPr>
        <p:txBody>
          <a:bodyPr>
            <a:noAutofit/>
          </a:bodyPr>
          <a:lstStyle/>
          <a:p>
            <a:pPr>
              <a:lnSpc>
                <a:spcPct val="90000"/>
              </a:lnSpc>
              <a:spcBef>
                <a:spcPts val="0"/>
              </a:spcBef>
              <a:spcAft>
                <a:spcPts val="600"/>
              </a:spcAft>
            </a:pPr>
            <a:r>
              <a:rPr lang="en-US" b="1" dirty="0" smtClean="0">
                <a:ln w="15875">
                  <a:solidFill>
                    <a:schemeClr val="tx1"/>
                  </a:solidFill>
                </a:ln>
                <a:solidFill>
                  <a:schemeClr val="bg1"/>
                </a:solidFill>
              </a:rPr>
              <a:t>Showed God’s people that sin had REAL consequences</a:t>
            </a:r>
          </a:p>
          <a:p>
            <a:pPr>
              <a:lnSpc>
                <a:spcPct val="90000"/>
              </a:lnSpc>
              <a:spcBef>
                <a:spcPts val="0"/>
              </a:spcBef>
              <a:spcAft>
                <a:spcPts val="600"/>
              </a:spcAft>
            </a:pPr>
            <a:r>
              <a:rPr lang="en-US" b="1" dirty="0" smtClean="0">
                <a:ln w="15875">
                  <a:solidFill>
                    <a:schemeClr val="tx1"/>
                  </a:solidFill>
                </a:ln>
                <a:solidFill>
                  <a:srgbClr val="FFFF00"/>
                </a:solidFill>
              </a:rPr>
              <a:t>Hebrews 9:22 </a:t>
            </a:r>
            <a:r>
              <a:rPr lang="en-US" b="1" dirty="0" smtClean="0">
                <a:ln w="15875">
                  <a:solidFill>
                    <a:schemeClr val="tx1"/>
                  </a:solidFill>
                </a:ln>
                <a:solidFill>
                  <a:schemeClr val="bg1"/>
                </a:solidFill>
              </a:rPr>
              <a:t>- </a:t>
            </a:r>
            <a:r>
              <a:rPr lang="en-US" b="1" i="1" dirty="0">
                <a:ln w="15875">
                  <a:solidFill>
                    <a:schemeClr val="tx1"/>
                  </a:solidFill>
                </a:ln>
                <a:solidFill>
                  <a:schemeClr val="bg1"/>
                </a:solidFill>
              </a:rPr>
              <a:t>“In fact, the law requires that nearly everything be cleansed with blood, and without the shedding of blood there is no forgiveness.”</a:t>
            </a:r>
            <a:endParaRPr lang="en-US" b="1" dirty="0" smtClean="0">
              <a:ln w="15875">
                <a:solidFill>
                  <a:schemeClr val="tx1"/>
                </a:solidFill>
              </a:ln>
              <a:solidFill>
                <a:schemeClr val="bg1"/>
              </a:solidFill>
            </a:endParaRPr>
          </a:p>
          <a:p>
            <a:pPr lvl="1">
              <a:lnSpc>
                <a:spcPct val="90000"/>
              </a:lnSpc>
              <a:spcBef>
                <a:spcPts val="0"/>
              </a:spcBef>
              <a:spcAft>
                <a:spcPts val="1200"/>
              </a:spcAft>
            </a:pPr>
            <a:endParaRPr lang="en-US" b="1" dirty="0" smtClean="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902157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 Priesthood</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52400" y="1066800"/>
            <a:ext cx="8839200" cy="5486400"/>
          </a:xfrm>
        </p:spPr>
        <p:txBody>
          <a:bodyPr>
            <a:noAutofit/>
          </a:bodyPr>
          <a:lstStyle/>
          <a:p>
            <a:pPr>
              <a:lnSpc>
                <a:spcPct val="90000"/>
              </a:lnSpc>
              <a:spcBef>
                <a:spcPts val="0"/>
              </a:spcBef>
              <a:spcAft>
                <a:spcPts val="600"/>
              </a:spcAft>
            </a:pPr>
            <a:r>
              <a:rPr lang="en-US" sz="3600" b="1" dirty="0" smtClean="0">
                <a:ln w="15875">
                  <a:solidFill>
                    <a:schemeClr val="tx1"/>
                  </a:solidFill>
                </a:ln>
                <a:solidFill>
                  <a:schemeClr val="bg1"/>
                </a:solidFill>
              </a:rPr>
              <a:t>Aaron and his sons dedicated as priests</a:t>
            </a:r>
          </a:p>
          <a:p>
            <a:pPr lvl="1">
              <a:lnSpc>
                <a:spcPct val="90000"/>
              </a:lnSpc>
              <a:spcBef>
                <a:spcPts val="0"/>
              </a:spcBef>
              <a:spcAft>
                <a:spcPts val="600"/>
              </a:spcAft>
            </a:pPr>
            <a:r>
              <a:rPr lang="en-US" b="1" dirty="0" smtClean="0">
                <a:ln w="15875">
                  <a:solidFill>
                    <a:schemeClr val="tx1"/>
                  </a:solidFill>
                </a:ln>
                <a:solidFill>
                  <a:schemeClr val="bg1"/>
                </a:solidFill>
              </a:rPr>
              <a:t>Exodus 29</a:t>
            </a:r>
          </a:p>
          <a:p>
            <a:pPr>
              <a:lnSpc>
                <a:spcPct val="90000"/>
              </a:lnSpc>
              <a:spcBef>
                <a:spcPts val="0"/>
              </a:spcBef>
              <a:spcAft>
                <a:spcPts val="600"/>
              </a:spcAft>
            </a:pPr>
            <a:r>
              <a:rPr lang="en-US" sz="3600" b="1" dirty="0" smtClean="0">
                <a:ln w="15875">
                  <a:solidFill>
                    <a:schemeClr val="tx1"/>
                  </a:solidFill>
                </a:ln>
                <a:solidFill>
                  <a:schemeClr val="bg1"/>
                </a:solidFill>
              </a:rPr>
              <a:t>Levites assigned to assist Aaron and his sons - </a:t>
            </a:r>
            <a:r>
              <a:rPr lang="en-US" sz="2800" b="1" dirty="0" smtClean="0">
                <a:ln w="15875">
                  <a:solidFill>
                    <a:schemeClr val="tx1"/>
                  </a:solidFill>
                </a:ln>
                <a:solidFill>
                  <a:schemeClr val="bg1"/>
                </a:solidFill>
              </a:rPr>
              <a:t>Numbers 3:1-13</a:t>
            </a:r>
          </a:p>
          <a:p>
            <a:pPr>
              <a:lnSpc>
                <a:spcPct val="90000"/>
              </a:lnSpc>
              <a:spcBef>
                <a:spcPts val="0"/>
              </a:spcBef>
              <a:spcAft>
                <a:spcPts val="600"/>
              </a:spcAft>
            </a:pPr>
            <a:r>
              <a:rPr lang="en-US" sz="3600" b="1" dirty="0" smtClean="0">
                <a:ln w="15875">
                  <a:solidFill>
                    <a:schemeClr val="tx1"/>
                  </a:solidFill>
                </a:ln>
                <a:solidFill>
                  <a:schemeClr val="bg1"/>
                </a:solidFill>
              </a:rPr>
              <a:t>Responsible For Carrying out the sacrifices in the tabernacle and then, once built, the temple.</a:t>
            </a:r>
          </a:p>
          <a:p>
            <a:pPr lvl="1">
              <a:lnSpc>
                <a:spcPct val="90000"/>
              </a:lnSpc>
              <a:spcBef>
                <a:spcPts val="0"/>
              </a:spcBef>
              <a:spcAft>
                <a:spcPts val="600"/>
              </a:spcAft>
            </a:pPr>
            <a:endParaRPr lang="en-US" b="1" dirty="0" smtClean="0">
              <a:ln w="15875">
                <a:solidFill>
                  <a:schemeClr val="tx1"/>
                </a:solidFill>
              </a:ln>
              <a:solidFill>
                <a:schemeClr val="bg1"/>
              </a:solidFill>
            </a:endParaRPr>
          </a:p>
          <a:p>
            <a:pPr lvl="1">
              <a:lnSpc>
                <a:spcPct val="90000"/>
              </a:lnSpc>
              <a:spcBef>
                <a:spcPts val="0"/>
              </a:spcBef>
              <a:spcAft>
                <a:spcPts val="600"/>
              </a:spcAft>
            </a:pPr>
            <a:endParaRPr lang="en-US" b="1" dirty="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568352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36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52400" y="-152400"/>
            <a:ext cx="87630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 High Priest</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762000"/>
            <a:ext cx="4038600" cy="5917363"/>
          </a:xfrm>
          <a:prstGeom prst="rect">
            <a:avLst/>
          </a:prstGeom>
        </p:spPr>
      </p:pic>
    </p:spTree>
    <p:extLst>
      <p:ext uri="{BB962C8B-B14F-4D97-AF65-F5344CB8AC3E}">
        <p14:creationId xmlns:p14="http://schemas.microsoft.com/office/powerpoint/2010/main" val="391368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fontScale="90000"/>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 Roles of Prophets and Priests</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52400" y="1066800"/>
            <a:ext cx="4572000" cy="5486400"/>
          </a:xfrm>
        </p:spPr>
        <p:txBody>
          <a:bodyPr>
            <a:noAutofit/>
          </a:bodyPr>
          <a:lstStyle/>
          <a:p>
            <a:pPr>
              <a:lnSpc>
                <a:spcPct val="90000"/>
              </a:lnSpc>
              <a:spcBef>
                <a:spcPts val="1200"/>
              </a:spcBef>
              <a:spcAft>
                <a:spcPts val="1200"/>
              </a:spcAft>
            </a:pPr>
            <a:r>
              <a:rPr lang="en-US" b="1" dirty="0" smtClean="0">
                <a:ln w="15875">
                  <a:solidFill>
                    <a:schemeClr val="tx1"/>
                  </a:solidFill>
                </a:ln>
                <a:solidFill>
                  <a:schemeClr val="bg1"/>
                </a:solidFill>
              </a:rPr>
              <a:t>Prophets spoke to the people on behalf of God</a:t>
            </a:r>
          </a:p>
          <a:p>
            <a:pPr>
              <a:lnSpc>
                <a:spcPct val="90000"/>
              </a:lnSpc>
              <a:spcBef>
                <a:spcPts val="1200"/>
              </a:spcBef>
              <a:spcAft>
                <a:spcPts val="1200"/>
              </a:spcAft>
            </a:pPr>
            <a:r>
              <a:rPr lang="en-US" b="1" dirty="0" smtClean="0">
                <a:ln w="15875">
                  <a:solidFill>
                    <a:schemeClr val="tx1"/>
                  </a:solidFill>
                </a:ln>
                <a:solidFill>
                  <a:schemeClr val="bg1"/>
                </a:solidFill>
              </a:rPr>
              <a:t>Priests represented </a:t>
            </a:r>
            <a:r>
              <a:rPr lang="en-US" b="1" dirty="0">
                <a:ln w="15875">
                  <a:solidFill>
                    <a:schemeClr val="tx1"/>
                  </a:solidFill>
                </a:ln>
                <a:solidFill>
                  <a:schemeClr val="bg1"/>
                </a:solidFill>
              </a:rPr>
              <a:t>the people in the reconciliation process with God</a:t>
            </a:r>
          </a:p>
          <a:p>
            <a:pPr>
              <a:lnSpc>
                <a:spcPct val="90000"/>
              </a:lnSpc>
              <a:spcBef>
                <a:spcPts val="0"/>
              </a:spcBef>
              <a:spcAft>
                <a:spcPts val="600"/>
              </a:spcAft>
            </a:pPr>
            <a:endParaRPr lang="en-US" b="1" dirty="0" smtClean="0">
              <a:ln w="15875">
                <a:solidFill>
                  <a:schemeClr val="tx1"/>
                </a:solidFill>
              </a:ln>
              <a:solidFill>
                <a:schemeClr val="bg1"/>
              </a:solidFill>
            </a:endParaRPr>
          </a:p>
          <a:p>
            <a:pPr>
              <a:lnSpc>
                <a:spcPct val="90000"/>
              </a:lnSpc>
              <a:spcBef>
                <a:spcPts val="0"/>
              </a:spcBef>
              <a:spcAft>
                <a:spcPts val="600"/>
              </a:spcAft>
            </a:pPr>
            <a:endParaRPr lang="en-US" b="1" dirty="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
        <p:nvSpPr>
          <p:cNvPr id="2" name="Oval 1"/>
          <p:cNvSpPr/>
          <p:nvPr/>
        </p:nvSpPr>
        <p:spPr>
          <a:xfrm>
            <a:off x="5562600" y="914400"/>
            <a:ext cx="2057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God</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ounded Rectangle 2"/>
          <p:cNvSpPr/>
          <p:nvPr/>
        </p:nvSpPr>
        <p:spPr>
          <a:xfrm>
            <a:off x="4648200" y="3048000"/>
            <a:ext cx="1752600" cy="762000"/>
          </a:xfrm>
          <a:prstGeom prst="roundRect">
            <a:avLst>
              <a:gd name="adj" fmla="val 294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Prophets</a:t>
            </a:r>
            <a:endParaRPr lang="en-US" sz="2800" b="1" dirty="0"/>
          </a:p>
        </p:txBody>
      </p:sp>
      <p:sp>
        <p:nvSpPr>
          <p:cNvPr id="11" name="Rounded Rectangle 10"/>
          <p:cNvSpPr/>
          <p:nvPr/>
        </p:nvSpPr>
        <p:spPr>
          <a:xfrm>
            <a:off x="6858000" y="3048000"/>
            <a:ext cx="1752600" cy="762000"/>
          </a:xfrm>
          <a:prstGeom prst="roundRect">
            <a:avLst>
              <a:gd name="adj" fmla="val 294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Priests</a:t>
            </a:r>
            <a:endParaRPr lang="en-US" sz="2800" b="1" dirty="0"/>
          </a:p>
        </p:txBody>
      </p:sp>
      <p:sp>
        <p:nvSpPr>
          <p:cNvPr id="6" name="Rectangle 5"/>
          <p:cNvSpPr/>
          <p:nvPr/>
        </p:nvSpPr>
        <p:spPr>
          <a:xfrm>
            <a:off x="5105400" y="4876800"/>
            <a:ext cx="3048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God’s People</a:t>
            </a:r>
          </a:p>
          <a:p>
            <a:pPr algn="ctr"/>
            <a:r>
              <a:rPr lang="en-US" dirty="0" smtClean="0"/>
              <a:t>The Nation of Israel</a:t>
            </a:r>
            <a:endParaRPr lang="en-US" dirty="0"/>
          </a:p>
        </p:txBody>
      </p:sp>
      <p:sp>
        <p:nvSpPr>
          <p:cNvPr id="7" name="Down Arrow 6"/>
          <p:cNvSpPr/>
          <p:nvPr/>
        </p:nvSpPr>
        <p:spPr>
          <a:xfrm rot="1395762">
            <a:off x="5416688" y="2125563"/>
            <a:ext cx="533400" cy="914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334000" y="3886200"/>
            <a:ext cx="533400" cy="914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7467600" y="3886200"/>
            <a:ext cx="533400" cy="91440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9235467">
            <a:off x="7336619" y="2051893"/>
            <a:ext cx="533400" cy="91440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277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6542</TotalTime>
  <Words>994</Words>
  <Application>Microsoft Macintosh PowerPoint</Application>
  <PresentationFormat>On-screen Show (4:3)</PresentationFormat>
  <Paragraphs>125</Paragraphs>
  <Slides>27</Slides>
  <Notes>0</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Hebrews 2:16-17a</vt:lpstr>
      <vt:lpstr>Four Part Christmas Series</vt:lpstr>
      <vt:lpstr>The Price of Sin</vt:lpstr>
      <vt:lpstr>Substitutionary Sacrifice</vt:lpstr>
      <vt:lpstr>Power of the Substitutionary System</vt:lpstr>
      <vt:lpstr>The Priesthood</vt:lpstr>
      <vt:lpstr>The High Priest</vt:lpstr>
      <vt:lpstr>The Roles of Prophets and Priests</vt:lpstr>
      <vt:lpstr>Jesus as Our High Priest</vt:lpstr>
      <vt:lpstr>Jesus as Our High Priest</vt:lpstr>
      <vt:lpstr>Hebrews 7:23-24</vt:lpstr>
      <vt:lpstr>Jesus as Our High Priest</vt:lpstr>
      <vt:lpstr>Hebrews 9:12</vt:lpstr>
      <vt:lpstr>Jesus as Our High Priest</vt:lpstr>
      <vt:lpstr>Hebrews 7:27</vt:lpstr>
      <vt:lpstr>Jesus as Our High Priest</vt:lpstr>
      <vt:lpstr>Hebrews 7:26,28</vt:lpstr>
      <vt:lpstr>Jesus as Our High Priest</vt:lpstr>
      <vt:lpstr>Hebrews 9:11-14 (NLT)</vt:lpstr>
      <vt:lpstr>Hebrews 9:11-14 (NLT)</vt:lpstr>
      <vt:lpstr>The Clothing of the High Priest</vt:lpstr>
      <vt:lpstr>1 Peter 2:21-24 (NLT)</vt:lpstr>
      <vt:lpstr>PowerPoint Presentation</vt:lpstr>
      <vt:lpstr>PowerPoint Presentation</vt:lpstr>
      <vt:lpstr>The Clothing of the High Priest</vt:lpstr>
      <vt:lpstr>The Clothing of the High Priest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Tobie Smith</cp:lastModifiedBy>
  <cp:revision>57</cp:revision>
  <dcterms:created xsi:type="dcterms:W3CDTF">2013-10-10T01:39:18Z</dcterms:created>
  <dcterms:modified xsi:type="dcterms:W3CDTF">2013-12-08T22:17:45Z</dcterms:modified>
</cp:coreProperties>
</file>