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7" r:id="rId2"/>
    <p:sldId id="265" r:id="rId3"/>
    <p:sldId id="266" r:id="rId4"/>
    <p:sldId id="264" r:id="rId5"/>
    <p:sldId id="268" r:id="rId6"/>
    <p:sldId id="269" r:id="rId7"/>
    <p:sldId id="270" r:id="rId8"/>
    <p:sldId id="278" r:id="rId9"/>
    <p:sldId id="271" r:id="rId10"/>
    <p:sldId id="272" r:id="rId11"/>
    <p:sldId id="273" r:id="rId12"/>
    <p:sldId id="274" r:id="rId13"/>
    <p:sldId id="276" r:id="rId14"/>
    <p:sldId id="277" r:id="rId15"/>
    <p:sldId id="275"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C8"/>
    <a:srgbClr val="0000FE"/>
    <a:srgbClr val="0000B9"/>
    <a:srgbClr val="000080"/>
    <a:srgbClr val="9B9BFF"/>
    <a:srgbClr val="292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2028" y="-7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CD482-7360-4ACF-8838-D1D8589E62BE}" type="datetimeFigureOut">
              <a:rPr lang="en-US" smtClean="0"/>
              <a:t>1/25/2015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5F2A2E-1F68-4534-8682-806354D18382}" type="slidenum">
              <a:rPr lang="en-US" smtClean="0"/>
              <a:t>‹#›</a:t>
            </a:fld>
            <a:endParaRPr lang="en-US"/>
          </a:p>
        </p:txBody>
      </p:sp>
    </p:spTree>
    <p:extLst>
      <p:ext uri="{BB962C8B-B14F-4D97-AF65-F5344CB8AC3E}">
        <p14:creationId xmlns:p14="http://schemas.microsoft.com/office/powerpoint/2010/main" val="217739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694B88-02A1-4E91-B781-0404E1D8B9F4}" type="datetimeFigureOut">
              <a:rPr lang="en-US" smtClean="0"/>
              <a:t>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3971600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694B88-02A1-4E91-B781-0404E1D8B9F4}" type="datetimeFigureOut">
              <a:rPr lang="en-US" smtClean="0"/>
              <a:t>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1004575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694B88-02A1-4E91-B781-0404E1D8B9F4}" type="datetimeFigureOut">
              <a:rPr lang="en-US" smtClean="0"/>
              <a:t>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37136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694B88-02A1-4E91-B781-0404E1D8B9F4}" type="datetimeFigureOut">
              <a:rPr lang="en-US" smtClean="0"/>
              <a:t>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408485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694B88-02A1-4E91-B781-0404E1D8B9F4}" type="datetimeFigureOut">
              <a:rPr lang="en-US" smtClean="0"/>
              <a:t>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326165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694B88-02A1-4E91-B781-0404E1D8B9F4}" type="datetimeFigureOut">
              <a:rPr lang="en-US" smtClean="0"/>
              <a:t>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413572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694B88-02A1-4E91-B781-0404E1D8B9F4}" type="datetimeFigureOut">
              <a:rPr lang="en-US" smtClean="0"/>
              <a:t>1/25/2015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341131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694B88-02A1-4E91-B781-0404E1D8B9F4}" type="datetimeFigureOut">
              <a:rPr lang="en-US" smtClean="0"/>
              <a:t>1/25/2015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179908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694B88-02A1-4E91-B781-0404E1D8B9F4}" type="datetimeFigureOut">
              <a:rPr lang="en-US" smtClean="0"/>
              <a:t>1/25/2015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193649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94B88-02A1-4E91-B781-0404E1D8B9F4}" type="datetimeFigureOut">
              <a:rPr lang="en-US" smtClean="0"/>
              <a:t>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112589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94B88-02A1-4E91-B781-0404E1D8B9F4}" type="datetimeFigureOut">
              <a:rPr lang="en-US" smtClean="0"/>
              <a:t>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7D903-CBF3-4F98-A501-9982F1A50D72}" type="slidenum">
              <a:rPr lang="en-US" smtClean="0"/>
              <a:t>‹#›</a:t>
            </a:fld>
            <a:endParaRPr lang="en-US"/>
          </a:p>
        </p:txBody>
      </p:sp>
    </p:spTree>
    <p:extLst>
      <p:ext uri="{BB962C8B-B14F-4D97-AF65-F5344CB8AC3E}">
        <p14:creationId xmlns:p14="http://schemas.microsoft.com/office/powerpoint/2010/main" val="2541940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94B88-02A1-4E91-B781-0404E1D8B9F4}" type="datetimeFigureOut">
              <a:rPr lang="en-US" smtClean="0"/>
              <a:t>1/25/2015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7D903-CBF3-4F98-A501-9982F1A50D72}" type="slidenum">
              <a:rPr lang="en-US" smtClean="0"/>
              <a:t>‹#›</a:t>
            </a:fld>
            <a:endParaRPr lang="en-US"/>
          </a:p>
        </p:txBody>
      </p:sp>
    </p:spTree>
    <p:extLst>
      <p:ext uri="{BB962C8B-B14F-4D97-AF65-F5344CB8AC3E}">
        <p14:creationId xmlns:p14="http://schemas.microsoft.com/office/powerpoint/2010/main" val="350652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72377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8600" y="0"/>
            <a:ext cx="8915400" cy="1143000"/>
          </a:xfrm>
        </p:spPr>
        <p:txBody>
          <a:bodyPr>
            <a:normAutofit/>
          </a:bodyPr>
          <a:lstStyle/>
          <a:p>
            <a:r>
              <a:rPr lang="en-US" sz="6000" b="1" dirty="0" smtClean="0">
                <a:solidFill>
                  <a:schemeClr val="bg1"/>
                </a:solidFill>
                <a:effectLst>
                  <a:glow rad="127000">
                    <a:srgbClr val="0000C8">
                      <a:alpha val="80000"/>
                    </a:srgbClr>
                  </a:glow>
                </a:effectLst>
              </a:rPr>
              <a:t>Ephesians 2:8-10</a:t>
            </a:r>
            <a:endParaRPr lang="en-US" sz="6000" b="1" dirty="0">
              <a:solidFill>
                <a:schemeClr val="bg1"/>
              </a:solidFill>
              <a:effectLst>
                <a:glow rad="127000">
                  <a:srgbClr val="0000C8">
                    <a:alpha val="80000"/>
                  </a:srgbClr>
                </a:glow>
              </a:effectLst>
            </a:endParaRPr>
          </a:p>
        </p:txBody>
      </p:sp>
      <p:sp>
        <p:nvSpPr>
          <p:cNvPr id="6" name="Content Placeholder 5"/>
          <p:cNvSpPr>
            <a:spLocks noGrp="1"/>
          </p:cNvSpPr>
          <p:nvPr>
            <p:ph idx="1"/>
          </p:nvPr>
        </p:nvSpPr>
        <p:spPr>
          <a:xfrm>
            <a:off x="1524000" y="990600"/>
            <a:ext cx="7467600" cy="5486400"/>
          </a:xfrm>
        </p:spPr>
        <p:txBody>
          <a:bodyPr>
            <a:noAutofit/>
          </a:bodyPr>
          <a:lstStyle/>
          <a:p>
            <a:pPr marL="0" lvl="1" indent="0">
              <a:buNone/>
            </a:pPr>
            <a:r>
              <a:rPr lang="en-US" sz="2400" b="1" dirty="0">
                <a:solidFill>
                  <a:schemeClr val="bg1"/>
                </a:solidFill>
                <a:effectLst>
                  <a:glow rad="127000">
                    <a:srgbClr val="0000C8">
                      <a:alpha val="80000"/>
                    </a:srgbClr>
                  </a:glow>
                </a:effectLst>
              </a:rPr>
              <a:t>8</a:t>
            </a:r>
            <a:r>
              <a:rPr lang="en-US" sz="4000" b="1" dirty="0" smtClean="0">
                <a:solidFill>
                  <a:schemeClr val="bg1"/>
                </a:solidFill>
                <a:effectLst>
                  <a:glow rad="127000">
                    <a:srgbClr val="0000C8">
                      <a:alpha val="80000"/>
                    </a:srgbClr>
                  </a:glow>
                </a:effectLst>
              </a:rPr>
              <a:t> For it is by grace you have been saved, through faith – and this not from yourselves, it is the gift of God – </a:t>
            </a:r>
            <a:r>
              <a:rPr lang="en-US" sz="2400" b="1" dirty="0" smtClean="0">
                <a:solidFill>
                  <a:schemeClr val="bg1"/>
                </a:solidFill>
                <a:effectLst>
                  <a:glow rad="127000">
                    <a:srgbClr val="0000C8">
                      <a:alpha val="80000"/>
                    </a:srgbClr>
                  </a:glow>
                </a:effectLst>
              </a:rPr>
              <a:t>9</a:t>
            </a:r>
            <a:r>
              <a:rPr lang="en-US" sz="4000" b="1" dirty="0" smtClean="0">
                <a:solidFill>
                  <a:schemeClr val="bg1"/>
                </a:solidFill>
                <a:effectLst>
                  <a:glow rad="127000">
                    <a:srgbClr val="0000C8">
                      <a:alpha val="80000"/>
                    </a:srgbClr>
                  </a:glow>
                </a:effectLst>
              </a:rPr>
              <a:t> not by works, so that no one can boast.  </a:t>
            </a:r>
            <a:r>
              <a:rPr lang="en-US" sz="2400" b="1" dirty="0" smtClean="0">
                <a:solidFill>
                  <a:schemeClr val="bg1"/>
                </a:solidFill>
                <a:effectLst>
                  <a:glow rad="127000">
                    <a:srgbClr val="0000C8">
                      <a:alpha val="80000"/>
                    </a:srgbClr>
                  </a:glow>
                </a:effectLst>
              </a:rPr>
              <a:t>10</a:t>
            </a:r>
            <a:r>
              <a:rPr lang="en-US" sz="4000" b="1" dirty="0" smtClean="0">
                <a:solidFill>
                  <a:schemeClr val="bg1"/>
                </a:solidFill>
                <a:effectLst>
                  <a:glow rad="127000">
                    <a:srgbClr val="0000C8">
                      <a:alpha val="80000"/>
                    </a:srgbClr>
                  </a:glow>
                </a:effectLst>
              </a:rPr>
              <a:t> For we are God’s workmanship</a:t>
            </a:r>
            <a:r>
              <a:rPr lang="en-US" sz="4000" b="1" dirty="0" smtClean="0">
                <a:solidFill>
                  <a:srgbClr val="FFFF00"/>
                </a:solidFill>
                <a:effectLst>
                  <a:glow rad="127000">
                    <a:srgbClr val="0000C8">
                      <a:alpha val="80000"/>
                    </a:srgbClr>
                  </a:glow>
                </a:effectLst>
              </a:rPr>
              <a:t>, created in Christ Jesus to do good works, which God prepared in advance for us to do.  </a:t>
            </a:r>
            <a:endParaRPr lang="en-US" sz="4000" dirty="0">
              <a:solidFill>
                <a:srgbClr val="FFFF00"/>
              </a:solidFill>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0348"/>
            <a:ext cx="6133976" cy="2595280"/>
          </a:xfrm>
          <a:prstGeom prst="rect">
            <a:avLst/>
          </a:prstGeom>
        </p:spPr>
      </p:pic>
    </p:spTree>
    <p:extLst>
      <p:ext uri="{BB962C8B-B14F-4D97-AF65-F5344CB8AC3E}">
        <p14:creationId xmlns:p14="http://schemas.microsoft.com/office/powerpoint/2010/main" val="14125079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8600" y="1447800"/>
            <a:ext cx="8915400" cy="2895600"/>
          </a:xfrm>
        </p:spPr>
        <p:txBody>
          <a:bodyPr>
            <a:normAutofit/>
          </a:bodyPr>
          <a:lstStyle/>
          <a:p>
            <a:r>
              <a:rPr lang="en-US" sz="4800" b="1" dirty="0" smtClean="0">
                <a:solidFill>
                  <a:schemeClr val="bg1"/>
                </a:solidFill>
                <a:effectLst>
                  <a:glow rad="127000">
                    <a:srgbClr val="0000C8">
                      <a:alpha val="80000"/>
                    </a:srgbClr>
                  </a:glow>
                </a:effectLst>
              </a:rPr>
              <a:t>1 Corinthians 12:4-11</a:t>
            </a:r>
            <a:br>
              <a:rPr lang="en-US" sz="4800" b="1" dirty="0" smtClean="0">
                <a:solidFill>
                  <a:schemeClr val="bg1"/>
                </a:solidFill>
                <a:effectLst>
                  <a:glow rad="127000">
                    <a:srgbClr val="0000C8">
                      <a:alpha val="80000"/>
                    </a:srgbClr>
                  </a:glow>
                </a:effectLst>
              </a:rPr>
            </a:br>
            <a:r>
              <a:rPr lang="en-US" sz="4800" b="1" dirty="0" smtClean="0">
                <a:solidFill>
                  <a:schemeClr val="bg1"/>
                </a:solidFill>
                <a:effectLst>
                  <a:glow rad="127000">
                    <a:srgbClr val="0000C8">
                      <a:alpha val="80000"/>
                    </a:srgbClr>
                  </a:glow>
                </a:effectLst>
              </a:rPr>
              <a:t>Spiritual Gifts</a:t>
            </a:r>
            <a:endParaRPr lang="en-US" sz="4800" b="1" dirty="0">
              <a:solidFill>
                <a:schemeClr val="bg1"/>
              </a:solidFill>
              <a:effectLst>
                <a:glow rad="127000">
                  <a:srgbClr val="0000C8">
                    <a:alpha val="80000"/>
                  </a:srgbClr>
                </a:glow>
              </a:effectLst>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0348"/>
            <a:ext cx="6133976" cy="2595280"/>
          </a:xfrm>
          <a:prstGeom prst="rect">
            <a:avLst/>
          </a:prstGeom>
        </p:spPr>
      </p:pic>
    </p:spTree>
    <p:extLst>
      <p:ext uri="{BB962C8B-B14F-4D97-AF65-F5344CB8AC3E}">
        <p14:creationId xmlns:p14="http://schemas.microsoft.com/office/powerpoint/2010/main" val="30913518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ontent Placeholder 5"/>
          <p:cNvSpPr>
            <a:spLocks noGrp="1"/>
          </p:cNvSpPr>
          <p:nvPr>
            <p:ph idx="1"/>
          </p:nvPr>
        </p:nvSpPr>
        <p:spPr>
          <a:xfrm>
            <a:off x="1524000" y="914400"/>
            <a:ext cx="7315200" cy="4191000"/>
          </a:xfrm>
        </p:spPr>
        <p:txBody>
          <a:bodyPr>
            <a:noAutofit/>
          </a:bodyPr>
          <a:lstStyle/>
          <a:p>
            <a:pPr marL="0" lvl="1" indent="0" algn="ctr">
              <a:buNone/>
            </a:pPr>
            <a:r>
              <a:rPr lang="en-US" sz="4400" b="1" dirty="0" smtClean="0">
                <a:solidFill>
                  <a:schemeClr val="bg1"/>
                </a:solidFill>
                <a:effectLst>
                  <a:glow rad="127000">
                    <a:srgbClr val="0000C8">
                      <a:alpha val="80000"/>
                    </a:srgbClr>
                  </a:glow>
                </a:effectLst>
              </a:rPr>
              <a:t>Considering the great gift of eternal life that was freely given to us by God, how can we refuse to use these amazing gifts He has given to share the priceless gift of salvation with others?</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0348"/>
            <a:ext cx="6133976" cy="2595280"/>
          </a:xfrm>
          <a:prstGeom prst="rect">
            <a:avLst/>
          </a:prstGeom>
        </p:spPr>
      </p:pic>
    </p:spTree>
    <p:extLst>
      <p:ext uri="{BB962C8B-B14F-4D97-AF65-F5344CB8AC3E}">
        <p14:creationId xmlns:p14="http://schemas.microsoft.com/office/powerpoint/2010/main" val="40929566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1143000"/>
          </a:xfrm>
        </p:spPr>
        <p:txBody>
          <a:bodyPr>
            <a:normAutofit/>
          </a:bodyPr>
          <a:lstStyle/>
          <a:p>
            <a:r>
              <a:rPr lang="en-US" sz="6000" b="1" dirty="0" smtClean="0">
                <a:solidFill>
                  <a:schemeClr val="bg1"/>
                </a:solidFill>
                <a:effectLst>
                  <a:glow rad="127000">
                    <a:srgbClr val="0000C8">
                      <a:alpha val="80000"/>
                    </a:srgbClr>
                  </a:glow>
                </a:effectLst>
              </a:rPr>
              <a:t>The Dormant Gifts</a:t>
            </a:r>
            <a:endParaRPr lang="en-US" sz="6000" b="1" dirty="0">
              <a:solidFill>
                <a:schemeClr val="bg1"/>
              </a:solidFill>
              <a:effectLst>
                <a:glow rad="127000">
                  <a:srgbClr val="0000C8">
                    <a:alpha val="80000"/>
                  </a:srgbClr>
                </a:glow>
              </a:effectLst>
            </a:endParaRPr>
          </a:p>
        </p:txBody>
      </p:sp>
      <p:sp>
        <p:nvSpPr>
          <p:cNvPr id="6" name="Content Placeholder 5"/>
          <p:cNvSpPr>
            <a:spLocks noGrp="1"/>
          </p:cNvSpPr>
          <p:nvPr>
            <p:ph idx="1"/>
          </p:nvPr>
        </p:nvSpPr>
        <p:spPr>
          <a:xfrm>
            <a:off x="1600200" y="1066800"/>
            <a:ext cx="7543800" cy="5105400"/>
          </a:xfrm>
        </p:spPr>
        <p:txBody>
          <a:bodyPr>
            <a:normAutofit/>
          </a:bodyPr>
          <a:lstStyle/>
          <a:p>
            <a:pPr marL="0" indent="0">
              <a:buNone/>
            </a:pPr>
            <a:r>
              <a:rPr lang="en-US" sz="4000" b="1" dirty="0" smtClean="0">
                <a:solidFill>
                  <a:schemeClr val="bg1"/>
                </a:solidFill>
                <a:effectLst>
                  <a:glow rad="127000">
                    <a:srgbClr val="0000C8">
                      <a:alpha val="80000"/>
                    </a:srgbClr>
                  </a:glow>
                </a:effectLst>
              </a:rPr>
              <a:t>Our gifts can go dormant if they are not used.</a:t>
            </a:r>
          </a:p>
          <a:p>
            <a:pPr marL="0" indent="0">
              <a:buNone/>
            </a:pPr>
            <a:r>
              <a:rPr lang="en-US" sz="4000" b="1" dirty="0" smtClean="0">
                <a:solidFill>
                  <a:schemeClr val="bg1"/>
                </a:solidFill>
                <a:effectLst>
                  <a:glow rad="127000">
                    <a:srgbClr val="0000C8">
                      <a:alpha val="80000"/>
                    </a:srgbClr>
                  </a:glow>
                </a:effectLst>
              </a:rPr>
              <a:t>God will not always send a fish to get your attention: He may just use someone else!</a:t>
            </a:r>
          </a:p>
          <a:p>
            <a:r>
              <a:rPr lang="en-US" sz="4000" b="1" dirty="0" smtClean="0">
                <a:solidFill>
                  <a:schemeClr val="bg1"/>
                </a:solidFill>
                <a:effectLst>
                  <a:glow rad="127000">
                    <a:srgbClr val="0000C8">
                      <a:alpha val="80000"/>
                    </a:srgbClr>
                  </a:glow>
                </a:effectLst>
              </a:rPr>
              <a:t>Parable of the Talents (Matt 25)</a:t>
            </a:r>
          </a:p>
          <a:p>
            <a:r>
              <a:rPr lang="en-US" sz="4000" b="1" dirty="0" smtClean="0">
                <a:solidFill>
                  <a:schemeClr val="bg1"/>
                </a:solidFill>
                <a:effectLst>
                  <a:glow rad="127000">
                    <a:srgbClr val="0000C8">
                      <a:alpha val="80000"/>
                    </a:srgbClr>
                  </a:glow>
                </a:effectLst>
              </a:rPr>
              <a:t>Parable of the Fig Tree (Luke 13)</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9935"/>
            <a:ext cx="6133976" cy="2595280"/>
          </a:xfrm>
          <a:prstGeom prst="rect">
            <a:avLst/>
          </a:prstGeom>
        </p:spPr>
      </p:pic>
    </p:spTree>
    <p:extLst>
      <p:ext uri="{BB962C8B-B14F-4D97-AF65-F5344CB8AC3E}">
        <p14:creationId xmlns:p14="http://schemas.microsoft.com/office/powerpoint/2010/main" val="13751813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8600" y="0"/>
            <a:ext cx="8915400" cy="1143000"/>
          </a:xfrm>
        </p:spPr>
        <p:txBody>
          <a:bodyPr>
            <a:normAutofit/>
          </a:bodyPr>
          <a:lstStyle/>
          <a:p>
            <a:r>
              <a:rPr lang="en-US" sz="6000" b="1" dirty="0" smtClean="0">
                <a:solidFill>
                  <a:schemeClr val="bg1"/>
                </a:solidFill>
                <a:effectLst>
                  <a:glow rad="127000">
                    <a:srgbClr val="0000C8">
                      <a:alpha val="80000"/>
                    </a:srgbClr>
                  </a:glow>
                </a:effectLst>
              </a:rPr>
              <a:t>2 Corinthians 5:20</a:t>
            </a:r>
            <a:endParaRPr lang="en-US" sz="6000" b="1" dirty="0">
              <a:solidFill>
                <a:schemeClr val="bg1"/>
              </a:solidFill>
              <a:effectLst>
                <a:glow rad="127000">
                  <a:srgbClr val="0000C8">
                    <a:alpha val="80000"/>
                  </a:srgbClr>
                </a:glow>
              </a:effectLst>
            </a:endParaRPr>
          </a:p>
        </p:txBody>
      </p:sp>
      <p:sp>
        <p:nvSpPr>
          <p:cNvPr id="6" name="Content Placeholder 5"/>
          <p:cNvSpPr>
            <a:spLocks noGrp="1"/>
          </p:cNvSpPr>
          <p:nvPr>
            <p:ph idx="1"/>
          </p:nvPr>
        </p:nvSpPr>
        <p:spPr>
          <a:xfrm>
            <a:off x="1524000" y="1066800"/>
            <a:ext cx="7467600" cy="5410200"/>
          </a:xfrm>
        </p:spPr>
        <p:txBody>
          <a:bodyPr>
            <a:noAutofit/>
          </a:bodyPr>
          <a:lstStyle/>
          <a:p>
            <a:pPr marL="0" lvl="1" indent="0">
              <a:buNone/>
            </a:pPr>
            <a:r>
              <a:rPr lang="en-US" sz="4000" b="1" dirty="0" smtClean="0">
                <a:solidFill>
                  <a:schemeClr val="bg1"/>
                </a:solidFill>
                <a:effectLst>
                  <a:glow rad="127000">
                    <a:srgbClr val="0000C8">
                      <a:alpha val="80000"/>
                    </a:srgbClr>
                  </a:glow>
                </a:effectLst>
              </a:rPr>
              <a:t>“For we must all appear before the judgment seat of Christ, that each one may receive what is due him for the things done while in the body, whether good or bad.”</a:t>
            </a:r>
            <a:endParaRPr lang="en-US" sz="4000" dirty="0">
              <a:solidFill>
                <a:srgbClr val="FFFF00"/>
              </a:solidFill>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0348"/>
            <a:ext cx="6133976" cy="2595280"/>
          </a:xfrm>
          <a:prstGeom prst="rect">
            <a:avLst/>
          </a:prstGeom>
        </p:spPr>
      </p:pic>
    </p:spTree>
    <p:extLst>
      <p:ext uri="{BB962C8B-B14F-4D97-AF65-F5344CB8AC3E}">
        <p14:creationId xmlns:p14="http://schemas.microsoft.com/office/powerpoint/2010/main" val="1964368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ontent Placeholder 5"/>
          <p:cNvSpPr>
            <a:spLocks noGrp="1"/>
          </p:cNvSpPr>
          <p:nvPr>
            <p:ph idx="1"/>
          </p:nvPr>
        </p:nvSpPr>
        <p:spPr>
          <a:xfrm>
            <a:off x="1676400" y="1676400"/>
            <a:ext cx="7315200" cy="3124200"/>
          </a:xfrm>
        </p:spPr>
        <p:txBody>
          <a:bodyPr>
            <a:noAutofit/>
          </a:bodyPr>
          <a:lstStyle/>
          <a:p>
            <a:pPr marL="571500" lvl="1" indent="-571500">
              <a:spcAft>
                <a:spcPts val="1200"/>
              </a:spcAft>
              <a:buFont typeface="Wingdings" panose="05000000000000000000" pitchFamily="2" charset="2"/>
              <a:buChar char="ü"/>
            </a:pPr>
            <a:r>
              <a:rPr lang="en-US" sz="4400" b="1" dirty="0" smtClean="0">
                <a:solidFill>
                  <a:schemeClr val="bg1"/>
                </a:solidFill>
                <a:effectLst>
                  <a:glow rad="127000">
                    <a:srgbClr val="0000C8">
                      <a:alpha val="80000"/>
                    </a:srgbClr>
                  </a:glow>
                </a:effectLst>
              </a:rPr>
              <a:t>PRAY – for </a:t>
            </a:r>
            <a:r>
              <a:rPr lang="en-US" sz="4400" b="1" smtClean="0">
                <a:solidFill>
                  <a:schemeClr val="bg1"/>
                </a:solidFill>
                <a:effectLst>
                  <a:glow rad="127000">
                    <a:srgbClr val="0000C8">
                      <a:alpha val="80000"/>
                    </a:srgbClr>
                  </a:glow>
                </a:effectLst>
              </a:rPr>
              <a:t>the opportunity</a:t>
            </a:r>
            <a:endParaRPr lang="en-US" sz="4400" b="1" dirty="0" smtClean="0">
              <a:solidFill>
                <a:schemeClr val="bg1"/>
              </a:solidFill>
              <a:effectLst>
                <a:glow rad="127000">
                  <a:srgbClr val="0000C8">
                    <a:alpha val="80000"/>
                  </a:srgbClr>
                </a:glow>
              </a:effectLst>
            </a:endParaRPr>
          </a:p>
          <a:p>
            <a:pPr marL="571500" lvl="1" indent="-571500">
              <a:spcAft>
                <a:spcPts val="1200"/>
              </a:spcAft>
              <a:buFont typeface="Wingdings" panose="05000000000000000000" pitchFamily="2" charset="2"/>
              <a:buChar char="ü"/>
            </a:pPr>
            <a:r>
              <a:rPr lang="en-US" sz="4400" b="1" dirty="0" smtClean="0">
                <a:solidFill>
                  <a:schemeClr val="bg1"/>
                </a:solidFill>
                <a:effectLst>
                  <a:glow rad="127000">
                    <a:srgbClr val="0000C8">
                      <a:alpha val="80000"/>
                    </a:srgbClr>
                  </a:glow>
                </a:effectLst>
              </a:rPr>
              <a:t>LISTEN - to the voice of God</a:t>
            </a:r>
          </a:p>
          <a:p>
            <a:pPr marL="571500" lvl="1" indent="-571500">
              <a:spcAft>
                <a:spcPts val="1200"/>
              </a:spcAft>
              <a:buFont typeface="Wingdings" panose="05000000000000000000" pitchFamily="2" charset="2"/>
              <a:buChar char="ü"/>
            </a:pPr>
            <a:r>
              <a:rPr lang="en-US" sz="4400" b="1" dirty="0" smtClean="0">
                <a:solidFill>
                  <a:schemeClr val="bg1"/>
                </a:solidFill>
                <a:effectLst>
                  <a:glow rad="127000">
                    <a:srgbClr val="0000C8">
                      <a:alpha val="80000"/>
                    </a:srgbClr>
                  </a:glow>
                </a:effectLst>
              </a:rPr>
              <a:t>OBEY - when you hear God</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0348"/>
            <a:ext cx="6133976" cy="2595280"/>
          </a:xfrm>
          <a:prstGeom prst="rect">
            <a:avLst/>
          </a:prstGeom>
        </p:spPr>
      </p:pic>
      <p:sp>
        <p:nvSpPr>
          <p:cNvPr id="5" name="Title 1"/>
          <p:cNvSpPr>
            <a:spLocks noGrp="1"/>
          </p:cNvSpPr>
          <p:nvPr>
            <p:ph type="title"/>
          </p:nvPr>
        </p:nvSpPr>
        <p:spPr>
          <a:xfrm>
            <a:off x="0" y="25400"/>
            <a:ext cx="9182100" cy="1143000"/>
          </a:xfrm>
        </p:spPr>
        <p:txBody>
          <a:bodyPr>
            <a:noAutofit/>
          </a:bodyPr>
          <a:lstStyle/>
          <a:p>
            <a:r>
              <a:rPr lang="en-US" b="1" dirty="0" smtClean="0">
                <a:solidFill>
                  <a:schemeClr val="bg1"/>
                </a:solidFill>
                <a:effectLst>
                  <a:glow rad="127000">
                    <a:srgbClr val="0000C8">
                      <a:alpha val="80000"/>
                    </a:srgbClr>
                  </a:glow>
                </a:effectLst>
              </a:rPr>
              <a:t>Our God is a God of Second Chances</a:t>
            </a:r>
            <a:endParaRPr lang="en-US" b="1" dirty="0">
              <a:solidFill>
                <a:schemeClr val="bg1"/>
              </a:solidFill>
              <a:effectLst>
                <a:glow rad="127000">
                  <a:srgbClr val="0000C8">
                    <a:alpha val="80000"/>
                  </a:srgbClr>
                </a:glow>
              </a:effectLst>
            </a:endParaRPr>
          </a:p>
        </p:txBody>
      </p:sp>
    </p:spTree>
    <p:extLst>
      <p:ext uri="{BB962C8B-B14F-4D97-AF65-F5344CB8AC3E}">
        <p14:creationId xmlns:p14="http://schemas.microsoft.com/office/powerpoint/2010/main" val="42867018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762999" cy="1143000"/>
          </a:xfrm>
        </p:spPr>
        <p:txBody>
          <a:bodyPr>
            <a:normAutofit/>
          </a:bodyPr>
          <a:lstStyle/>
          <a:p>
            <a:r>
              <a:rPr lang="en-US" sz="6000" b="1" dirty="0" smtClean="0">
                <a:solidFill>
                  <a:schemeClr val="bg1"/>
                </a:solidFill>
                <a:effectLst>
                  <a:glow rad="127000">
                    <a:srgbClr val="0000C8">
                      <a:alpha val="80000"/>
                    </a:srgbClr>
                  </a:glow>
                </a:effectLst>
              </a:rPr>
              <a:t>Reluctant Servants</a:t>
            </a:r>
            <a:endParaRPr lang="en-US" sz="6000" b="1" dirty="0">
              <a:solidFill>
                <a:schemeClr val="bg1"/>
              </a:solidFill>
              <a:effectLst>
                <a:glow rad="127000">
                  <a:srgbClr val="0000C8">
                    <a:alpha val="80000"/>
                  </a:srgbClr>
                </a:glow>
              </a:effectLst>
            </a:endParaRPr>
          </a:p>
        </p:txBody>
      </p:sp>
      <p:sp>
        <p:nvSpPr>
          <p:cNvPr id="6" name="Content Placeholder 5"/>
          <p:cNvSpPr>
            <a:spLocks noGrp="1"/>
          </p:cNvSpPr>
          <p:nvPr>
            <p:ph idx="1"/>
          </p:nvPr>
        </p:nvSpPr>
        <p:spPr>
          <a:xfrm>
            <a:off x="1676400" y="1600200"/>
            <a:ext cx="7010400" cy="4525963"/>
          </a:xfrm>
        </p:spPr>
        <p:txBody>
          <a:bodyPr>
            <a:normAutofit/>
          </a:bodyPr>
          <a:lstStyle/>
          <a:p>
            <a:r>
              <a:rPr lang="en-US" sz="4000" b="1" dirty="0" smtClean="0">
                <a:solidFill>
                  <a:schemeClr val="bg1"/>
                </a:solidFill>
                <a:effectLst>
                  <a:glow rad="127000">
                    <a:srgbClr val="0000C8">
                      <a:alpha val="80000"/>
                    </a:srgbClr>
                  </a:glow>
                </a:effectLst>
              </a:rPr>
              <a:t>Moses</a:t>
            </a:r>
          </a:p>
          <a:p>
            <a:r>
              <a:rPr lang="en-US" sz="4000" b="1" dirty="0" smtClean="0">
                <a:solidFill>
                  <a:schemeClr val="bg1"/>
                </a:solidFill>
                <a:effectLst>
                  <a:glow rad="127000">
                    <a:srgbClr val="0000C8">
                      <a:alpha val="80000"/>
                    </a:srgbClr>
                  </a:glow>
                </a:effectLst>
              </a:rPr>
              <a:t>Abraham</a:t>
            </a:r>
          </a:p>
          <a:p>
            <a:r>
              <a:rPr lang="en-US" sz="4000" b="1" dirty="0" smtClean="0">
                <a:solidFill>
                  <a:schemeClr val="bg1"/>
                </a:solidFill>
                <a:effectLst>
                  <a:glow rad="127000">
                    <a:srgbClr val="0000C8">
                      <a:alpha val="80000"/>
                    </a:srgbClr>
                  </a:glow>
                </a:effectLst>
              </a:rPr>
              <a:t>Jeremiah</a:t>
            </a:r>
          </a:p>
          <a:p>
            <a:r>
              <a:rPr lang="en-US" sz="4000" b="1" dirty="0" smtClean="0">
                <a:solidFill>
                  <a:schemeClr val="bg1"/>
                </a:solidFill>
                <a:effectLst>
                  <a:glow rad="127000">
                    <a:srgbClr val="0000C8">
                      <a:alpha val="80000"/>
                    </a:srgbClr>
                  </a:glow>
                </a:effectLst>
              </a:rPr>
              <a:t>Ezekiel</a:t>
            </a:r>
            <a:endParaRPr lang="en-US" sz="4000" b="1" dirty="0">
              <a:solidFill>
                <a:schemeClr val="bg1"/>
              </a:solidFill>
              <a:effectLst>
                <a:glow rad="127000">
                  <a:srgbClr val="0000C8">
                    <a:alpha val="80000"/>
                  </a:srgbClr>
                </a:glow>
              </a:effectLst>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9935"/>
            <a:ext cx="6133976" cy="2595280"/>
          </a:xfrm>
          <a:prstGeom prst="rect">
            <a:avLst/>
          </a:prstGeom>
        </p:spPr>
      </p:pic>
    </p:spTree>
    <p:extLst>
      <p:ext uri="{BB962C8B-B14F-4D97-AF65-F5344CB8AC3E}">
        <p14:creationId xmlns:p14="http://schemas.microsoft.com/office/powerpoint/2010/main" val="14494550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9"/>
          <p:cNvSpPr>
            <a:spLocks noGrp="1"/>
          </p:cNvSpPr>
          <p:nvPr>
            <p:ph type="ctrTitle"/>
          </p:nvPr>
        </p:nvSpPr>
        <p:spPr>
          <a:xfrm>
            <a:off x="715960" y="4419600"/>
            <a:ext cx="7772400" cy="1470025"/>
          </a:xfrm>
          <a:effectLst>
            <a:glow rad="127000">
              <a:srgbClr val="0000C8"/>
            </a:glow>
          </a:effectLst>
        </p:spPr>
        <p:txBody>
          <a:bodyPr/>
          <a:lstStyle/>
          <a:p>
            <a:pPr algn="r">
              <a:lnSpc>
                <a:spcPct val="80000"/>
              </a:lnSpc>
            </a:pPr>
            <a:r>
              <a:rPr lang="en-US" b="1" dirty="0" smtClean="0">
                <a:solidFill>
                  <a:schemeClr val="bg1"/>
                </a:solidFill>
                <a:effectLst>
                  <a:glow rad="127000">
                    <a:srgbClr val="0000FE">
                      <a:alpha val="80000"/>
                    </a:srgbClr>
                  </a:glow>
                </a:effectLst>
              </a:rPr>
              <a:t>Week Two </a:t>
            </a:r>
            <a:br>
              <a:rPr lang="en-US" b="1" dirty="0" smtClean="0">
                <a:solidFill>
                  <a:schemeClr val="bg1"/>
                </a:solidFill>
                <a:effectLst>
                  <a:glow rad="127000">
                    <a:srgbClr val="0000FE">
                      <a:alpha val="80000"/>
                    </a:srgbClr>
                  </a:glow>
                </a:effectLst>
              </a:rPr>
            </a:br>
            <a:r>
              <a:rPr lang="en-US" b="1" dirty="0" smtClean="0">
                <a:solidFill>
                  <a:schemeClr val="bg1"/>
                </a:solidFill>
                <a:effectLst>
                  <a:glow rad="127000">
                    <a:srgbClr val="0000FE">
                      <a:alpha val="80000"/>
                    </a:srgbClr>
                  </a:glow>
                </a:effectLst>
              </a:rPr>
              <a:t>The Call of God</a:t>
            </a:r>
            <a:endParaRPr lang="en-US" b="1" dirty="0">
              <a:solidFill>
                <a:schemeClr val="bg1"/>
              </a:solidFill>
              <a:effectLst>
                <a:glow rad="127000">
                  <a:srgbClr val="0000FE">
                    <a:alpha val="80000"/>
                  </a:srgbClr>
                </a:glow>
              </a:effectLst>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0299" y="990600"/>
            <a:ext cx="10224598" cy="4326020"/>
          </a:xfrm>
          <a:prstGeom prst="rect">
            <a:avLst/>
          </a:prstGeom>
          <a:effectLst>
            <a:glow>
              <a:schemeClr val="bg1">
                <a:alpha val="40000"/>
              </a:schemeClr>
            </a:glow>
          </a:effectLst>
        </p:spPr>
      </p:pic>
    </p:spTree>
    <p:extLst>
      <p:ext uri="{BB962C8B-B14F-4D97-AF65-F5344CB8AC3E}">
        <p14:creationId xmlns:p14="http://schemas.microsoft.com/office/powerpoint/2010/main" val="4114990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8600" y="0"/>
            <a:ext cx="8915400" cy="1143000"/>
          </a:xfrm>
        </p:spPr>
        <p:txBody>
          <a:bodyPr>
            <a:normAutofit/>
          </a:bodyPr>
          <a:lstStyle/>
          <a:p>
            <a:r>
              <a:rPr lang="en-US" sz="6000" b="1" dirty="0" smtClean="0">
                <a:solidFill>
                  <a:schemeClr val="bg1"/>
                </a:solidFill>
                <a:effectLst>
                  <a:glow rad="127000">
                    <a:srgbClr val="0000C8">
                      <a:alpha val="80000"/>
                    </a:srgbClr>
                  </a:glow>
                </a:effectLst>
              </a:rPr>
              <a:t>Great Commission</a:t>
            </a:r>
            <a:endParaRPr lang="en-US" sz="6000" b="1" dirty="0">
              <a:solidFill>
                <a:schemeClr val="bg1"/>
              </a:solidFill>
              <a:effectLst>
                <a:glow rad="127000">
                  <a:srgbClr val="0000C8">
                    <a:alpha val="80000"/>
                  </a:srgbClr>
                </a:glow>
              </a:effectLst>
            </a:endParaRPr>
          </a:p>
        </p:txBody>
      </p:sp>
      <p:sp>
        <p:nvSpPr>
          <p:cNvPr id="6" name="Content Placeholder 5"/>
          <p:cNvSpPr>
            <a:spLocks noGrp="1"/>
          </p:cNvSpPr>
          <p:nvPr>
            <p:ph idx="1"/>
          </p:nvPr>
        </p:nvSpPr>
        <p:spPr>
          <a:xfrm>
            <a:off x="1676400" y="1371600"/>
            <a:ext cx="7315200" cy="4754563"/>
          </a:xfrm>
        </p:spPr>
        <p:txBody>
          <a:bodyPr>
            <a:noAutofit/>
          </a:bodyPr>
          <a:lstStyle/>
          <a:p>
            <a:pPr marL="0" indent="0">
              <a:lnSpc>
                <a:spcPct val="85000"/>
              </a:lnSpc>
              <a:spcBef>
                <a:spcPts val="0"/>
              </a:spcBef>
              <a:buNone/>
            </a:pPr>
            <a:r>
              <a:rPr lang="en-US" sz="4800" b="1" dirty="0" smtClean="0">
                <a:solidFill>
                  <a:schemeClr val="bg1"/>
                </a:solidFill>
                <a:effectLst>
                  <a:glow rad="127000">
                    <a:srgbClr val="0000C8">
                      <a:alpha val="80000"/>
                    </a:srgbClr>
                  </a:glow>
                </a:effectLst>
              </a:rPr>
              <a:t>Matthew 28:19 – Therefore go and make disciples of all nations, baptizing them into the name of the Father, and of the Son and of the Holy Spirit.</a:t>
            </a:r>
            <a:endParaRPr lang="en-US" sz="4800" b="1" dirty="0">
              <a:solidFill>
                <a:schemeClr val="bg1"/>
              </a:solidFill>
              <a:effectLst>
                <a:glow rad="127000">
                  <a:srgbClr val="0000C8">
                    <a:alpha val="80000"/>
                  </a:srgbClr>
                </a:glow>
              </a:effectLst>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9935"/>
            <a:ext cx="6133976" cy="2595280"/>
          </a:xfrm>
          <a:prstGeom prst="rect">
            <a:avLst/>
          </a:prstGeom>
        </p:spPr>
      </p:pic>
    </p:spTree>
    <p:extLst>
      <p:ext uri="{BB962C8B-B14F-4D97-AF65-F5344CB8AC3E}">
        <p14:creationId xmlns:p14="http://schemas.microsoft.com/office/powerpoint/2010/main" val="12825443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1143000"/>
          </a:xfrm>
        </p:spPr>
        <p:txBody>
          <a:bodyPr>
            <a:noAutofit/>
          </a:bodyPr>
          <a:lstStyle/>
          <a:p>
            <a:r>
              <a:rPr lang="en-US" sz="5400" b="1" dirty="0">
                <a:solidFill>
                  <a:schemeClr val="bg1"/>
                </a:solidFill>
                <a:effectLst>
                  <a:glow rad="127000">
                    <a:srgbClr val="0000C8">
                      <a:alpha val="80000"/>
                    </a:srgbClr>
                  </a:glow>
                </a:effectLst>
              </a:rPr>
              <a:t>Two Ways We Share the Gospel</a:t>
            </a:r>
          </a:p>
        </p:txBody>
      </p:sp>
      <p:sp>
        <p:nvSpPr>
          <p:cNvPr id="6" name="Content Placeholder 5"/>
          <p:cNvSpPr>
            <a:spLocks noGrp="1"/>
          </p:cNvSpPr>
          <p:nvPr>
            <p:ph idx="1"/>
          </p:nvPr>
        </p:nvSpPr>
        <p:spPr>
          <a:xfrm>
            <a:off x="1600200" y="1066800"/>
            <a:ext cx="7543800" cy="5105400"/>
          </a:xfrm>
        </p:spPr>
        <p:txBody>
          <a:bodyPr>
            <a:normAutofit/>
          </a:bodyPr>
          <a:lstStyle/>
          <a:p>
            <a:r>
              <a:rPr lang="en-US" sz="4000" b="1" dirty="0" smtClean="0">
                <a:solidFill>
                  <a:srgbClr val="FFFF00"/>
                </a:solidFill>
                <a:effectLst>
                  <a:glow rad="127000">
                    <a:srgbClr val="0000C8">
                      <a:alpha val="80000"/>
                    </a:srgbClr>
                  </a:glow>
                </a:effectLst>
              </a:rPr>
              <a:t>Direct</a:t>
            </a:r>
            <a:r>
              <a:rPr lang="en-US" sz="4000" b="1" dirty="0" smtClean="0">
                <a:solidFill>
                  <a:schemeClr val="bg1"/>
                </a:solidFill>
                <a:effectLst>
                  <a:glow rad="127000">
                    <a:srgbClr val="0000C8">
                      <a:alpha val="80000"/>
                    </a:srgbClr>
                  </a:glow>
                </a:effectLst>
              </a:rPr>
              <a:t> – Verbally sharing with someone the gospel message  </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9935"/>
            <a:ext cx="6133976" cy="2595280"/>
          </a:xfrm>
          <a:prstGeom prst="rect">
            <a:avLst/>
          </a:prstGeom>
        </p:spPr>
      </p:pic>
    </p:spTree>
    <p:extLst>
      <p:ext uri="{BB962C8B-B14F-4D97-AF65-F5344CB8AC3E}">
        <p14:creationId xmlns:p14="http://schemas.microsoft.com/office/powerpoint/2010/main" val="25558882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8600" y="0"/>
            <a:ext cx="8915400" cy="1143000"/>
          </a:xfrm>
        </p:spPr>
        <p:txBody>
          <a:bodyPr>
            <a:normAutofit/>
          </a:bodyPr>
          <a:lstStyle/>
          <a:p>
            <a:r>
              <a:rPr lang="en-US" sz="6000" b="1" dirty="0" smtClean="0">
                <a:solidFill>
                  <a:schemeClr val="bg1"/>
                </a:solidFill>
                <a:effectLst>
                  <a:glow rad="127000">
                    <a:srgbClr val="0000C8">
                      <a:alpha val="80000"/>
                    </a:srgbClr>
                  </a:glow>
                </a:effectLst>
              </a:rPr>
              <a:t>Romans 1:14-17</a:t>
            </a:r>
            <a:endParaRPr lang="en-US" sz="6000" b="1" dirty="0">
              <a:solidFill>
                <a:schemeClr val="bg1"/>
              </a:solidFill>
              <a:effectLst>
                <a:glow rad="127000">
                  <a:srgbClr val="0000C8">
                    <a:alpha val="80000"/>
                  </a:srgbClr>
                </a:glow>
              </a:effectLst>
            </a:endParaRPr>
          </a:p>
        </p:txBody>
      </p:sp>
      <p:sp>
        <p:nvSpPr>
          <p:cNvPr id="6" name="Content Placeholder 5"/>
          <p:cNvSpPr>
            <a:spLocks noGrp="1"/>
          </p:cNvSpPr>
          <p:nvPr>
            <p:ph idx="1"/>
          </p:nvPr>
        </p:nvSpPr>
        <p:spPr>
          <a:xfrm>
            <a:off x="1524000" y="990600"/>
            <a:ext cx="7467600" cy="5486400"/>
          </a:xfrm>
        </p:spPr>
        <p:txBody>
          <a:bodyPr>
            <a:noAutofit/>
          </a:bodyPr>
          <a:lstStyle/>
          <a:p>
            <a:pPr marL="0" lvl="1" indent="0">
              <a:buNone/>
            </a:pPr>
            <a:r>
              <a:rPr lang="en-US" sz="3200" b="1" dirty="0" smtClean="0">
                <a:solidFill>
                  <a:schemeClr val="bg1"/>
                </a:solidFill>
                <a:effectLst>
                  <a:glow rad="127000">
                    <a:srgbClr val="0000C8">
                      <a:alpha val="80000"/>
                    </a:srgbClr>
                  </a:glow>
                </a:effectLst>
              </a:rPr>
              <a:t>I am obligated both to Greeks and non-Greeks, both to the wise and the foolish.  That is why I am so eager to preach the gospel also to you who are at Rome.  I am not ashamed of the gospel, but it is the power of God for the salvation of everyone who believes: fir for the Jew, then for the Gentile.  For in the gospel a righteousness from God is revealed, a righteousness that is by faith from first to last, just as it is written: “The righteous will live by faith.”</a:t>
            </a:r>
            <a:endParaRPr lang="en-US" sz="3200" dirty="0"/>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9935"/>
            <a:ext cx="6133976" cy="2595280"/>
          </a:xfrm>
          <a:prstGeom prst="rect">
            <a:avLst/>
          </a:prstGeom>
        </p:spPr>
      </p:pic>
    </p:spTree>
    <p:extLst>
      <p:ext uri="{BB962C8B-B14F-4D97-AF65-F5344CB8AC3E}">
        <p14:creationId xmlns:p14="http://schemas.microsoft.com/office/powerpoint/2010/main" val="30879230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9935"/>
            <a:ext cx="6133976" cy="25952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676400"/>
            <a:ext cx="7384330" cy="3581400"/>
          </a:xfrm>
          <a:prstGeom prst="rect">
            <a:avLst/>
          </a:prstGeom>
        </p:spPr>
      </p:pic>
    </p:spTree>
    <p:extLst>
      <p:ext uri="{BB962C8B-B14F-4D97-AF65-F5344CB8AC3E}">
        <p14:creationId xmlns:p14="http://schemas.microsoft.com/office/powerpoint/2010/main" val="42140445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urageous Movie Scene_ Gun Range Gospe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5400"/>
            <a:ext cx="9144000" cy="6883400"/>
          </a:xfrm>
        </p:spPr>
      </p:pic>
    </p:spTree>
    <p:extLst>
      <p:ext uri="{BB962C8B-B14F-4D97-AF65-F5344CB8AC3E}">
        <p14:creationId xmlns:p14="http://schemas.microsoft.com/office/powerpoint/2010/main" val="13962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1143000"/>
          </a:xfrm>
        </p:spPr>
        <p:txBody>
          <a:bodyPr>
            <a:normAutofit fontScale="90000"/>
          </a:bodyPr>
          <a:lstStyle/>
          <a:p>
            <a:r>
              <a:rPr lang="en-US" sz="6000" b="1" dirty="0" smtClean="0">
                <a:solidFill>
                  <a:schemeClr val="bg1"/>
                </a:solidFill>
                <a:effectLst>
                  <a:glow rad="127000">
                    <a:srgbClr val="0000C8">
                      <a:alpha val="80000"/>
                    </a:srgbClr>
                  </a:glow>
                </a:effectLst>
              </a:rPr>
              <a:t>Two Ways We Share the Gospel</a:t>
            </a:r>
            <a:endParaRPr lang="en-US" sz="6000" b="1" dirty="0">
              <a:solidFill>
                <a:schemeClr val="bg1"/>
              </a:solidFill>
              <a:effectLst>
                <a:glow rad="127000">
                  <a:srgbClr val="0000C8">
                    <a:alpha val="80000"/>
                  </a:srgbClr>
                </a:glow>
              </a:effectLst>
            </a:endParaRPr>
          </a:p>
        </p:txBody>
      </p:sp>
      <p:sp>
        <p:nvSpPr>
          <p:cNvPr id="6" name="Content Placeholder 5"/>
          <p:cNvSpPr>
            <a:spLocks noGrp="1"/>
          </p:cNvSpPr>
          <p:nvPr>
            <p:ph idx="1"/>
          </p:nvPr>
        </p:nvSpPr>
        <p:spPr>
          <a:xfrm>
            <a:off x="1600200" y="1066800"/>
            <a:ext cx="7543800" cy="5105400"/>
          </a:xfrm>
        </p:spPr>
        <p:txBody>
          <a:bodyPr>
            <a:normAutofit/>
          </a:bodyPr>
          <a:lstStyle/>
          <a:p>
            <a:r>
              <a:rPr lang="en-US" sz="4000" b="1" dirty="0" smtClean="0">
                <a:solidFill>
                  <a:srgbClr val="FFFF00"/>
                </a:solidFill>
                <a:effectLst>
                  <a:glow rad="127000">
                    <a:srgbClr val="0000C8">
                      <a:alpha val="80000"/>
                    </a:srgbClr>
                  </a:glow>
                </a:effectLst>
              </a:rPr>
              <a:t>DIRECT </a:t>
            </a:r>
            <a:r>
              <a:rPr lang="en-US" sz="4000" b="1" dirty="0" smtClean="0">
                <a:solidFill>
                  <a:schemeClr val="bg1"/>
                </a:solidFill>
                <a:effectLst>
                  <a:glow rad="127000">
                    <a:srgbClr val="0000C8">
                      <a:alpha val="80000"/>
                    </a:srgbClr>
                  </a:glow>
                </a:effectLst>
              </a:rPr>
              <a:t>– Verbally sharing with an unbeliever the gospel message. </a:t>
            </a:r>
          </a:p>
          <a:p>
            <a:r>
              <a:rPr lang="en-US" sz="4000" b="1" dirty="0" smtClean="0">
                <a:solidFill>
                  <a:srgbClr val="FFFF00"/>
                </a:solidFill>
                <a:effectLst>
                  <a:glow rad="127000">
                    <a:srgbClr val="0000C8">
                      <a:alpha val="80000"/>
                    </a:srgbClr>
                  </a:glow>
                </a:effectLst>
              </a:rPr>
              <a:t>INDIRECT </a:t>
            </a:r>
            <a:r>
              <a:rPr lang="en-US" sz="4000" b="1" dirty="0" smtClean="0">
                <a:solidFill>
                  <a:schemeClr val="bg1"/>
                </a:solidFill>
                <a:effectLst>
                  <a:glow rad="127000">
                    <a:srgbClr val="0000C8">
                      <a:alpha val="80000"/>
                    </a:srgbClr>
                  </a:glow>
                </a:effectLst>
              </a:rPr>
              <a:t>– Sharing the gospel with an unbeliever by showing them unconditional love through the use of the gifts God has given us. </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302748" y="2159935"/>
            <a:ext cx="6133976" cy="2595280"/>
          </a:xfrm>
          <a:prstGeom prst="rect">
            <a:avLst/>
          </a:prstGeom>
        </p:spPr>
      </p:pic>
    </p:spTree>
    <p:extLst>
      <p:ext uri="{BB962C8B-B14F-4D97-AF65-F5344CB8AC3E}">
        <p14:creationId xmlns:p14="http://schemas.microsoft.com/office/powerpoint/2010/main" val="3847940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1678</TotalTime>
  <Words>427</Words>
  <Application>Microsoft Office PowerPoint</Application>
  <PresentationFormat>On-screen Show (4:3)</PresentationFormat>
  <Paragraphs>30</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Reluctant Servants</vt:lpstr>
      <vt:lpstr>Week Two  The Call of God</vt:lpstr>
      <vt:lpstr>Great Commission</vt:lpstr>
      <vt:lpstr>Two Ways We Share the Gospel</vt:lpstr>
      <vt:lpstr>Romans 1:14-17</vt:lpstr>
      <vt:lpstr>PowerPoint Presentation</vt:lpstr>
      <vt:lpstr>PowerPoint Presentation</vt:lpstr>
      <vt:lpstr>Two Ways We Share the Gospel</vt:lpstr>
      <vt:lpstr>Ephesians 2:8-10</vt:lpstr>
      <vt:lpstr>1 Corinthians 12:4-11 Spiritual Gifts</vt:lpstr>
      <vt:lpstr>PowerPoint Presentation</vt:lpstr>
      <vt:lpstr>The Dormant Gifts</vt:lpstr>
      <vt:lpstr>2 Corinthians 5:20</vt:lpstr>
      <vt:lpstr>Our God is a God of Second Chances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McCracken</dc:creator>
  <cp:lastModifiedBy>Tobie</cp:lastModifiedBy>
  <cp:revision>39</cp:revision>
  <dcterms:created xsi:type="dcterms:W3CDTF">2014-12-29T14:44:11Z</dcterms:created>
  <dcterms:modified xsi:type="dcterms:W3CDTF">2015-01-25T13:04:57Z</dcterms:modified>
</cp:coreProperties>
</file>